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49" r:id="rId2"/>
    <p:sldId id="858" r:id="rId3"/>
    <p:sldId id="757" r:id="rId4"/>
    <p:sldId id="871" r:id="rId5"/>
    <p:sldId id="872" r:id="rId6"/>
    <p:sldId id="777" r:id="rId7"/>
    <p:sldId id="803" r:id="rId8"/>
    <p:sldId id="759" r:id="rId9"/>
    <p:sldId id="774" r:id="rId10"/>
    <p:sldId id="741" r:id="rId11"/>
    <p:sldId id="771" r:id="rId12"/>
    <p:sldId id="867" r:id="rId13"/>
    <p:sldId id="847" r:id="rId14"/>
    <p:sldId id="848" r:id="rId15"/>
    <p:sldId id="885" r:id="rId16"/>
    <p:sldId id="916" r:id="rId17"/>
    <p:sldId id="849" r:id="rId18"/>
    <p:sldId id="850" r:id="rId19"/>
    <p:sldId id="863" r:id="rId20"/>
    <p:sldId id="873" r:id="rId21"/>
    <p:sldId id="883" r:id="rId22"/>
    <p:sldId id="868" r:id="rId23"/>
    <p:sldId id="838" r:id="rId24"/>
    <p:sldId id="825" r:id="rId25"/>
    <p:sldId id="790" r:id="rId26"/>
    <p:sldId id="805" r:id="rId27"/>
    <p:sldId id="792" r:id="rId28"/>
    <p:sldId id="839" r:id="rId29"/>
    <p:sldId id="870" r:id="rId30"/>
    <p:sldId id="887" r:id="rId31"/>
    <p:sldId id="800" r:id="rId32"/>
    <p:sldId id="920" r:id="rId33"/>
    <p:sldId id="898" r:id="rId34"/>
    <p:sldId id="799" r:id="rId35"/>
    <p:sldId id="936" r:id="rId36"/>
    <p:sldId id="802" r:id="rId37"/>
    <p:sldId id="762" r:id="rId38"/>
    <p:sldId id="767" r:id="rId39"/>
    <p:sldId id="786" r:id="rId40"/>
    <p:sldId id="912" r:id="rId41"/>
    <p:sldId id="910" r:id="rId42"/>
    <p:sldId id="869" r:id="rId43"/>
    <p:sldId id="877" r:id="rId44"/>
    <p:sldId id="878" r:id="rId45"/>
    <p:sldId id="857" r:id="rId46"/>
    <p:sldId id="894" r:id="rId47"/>
    <p:sldId id="914" r:id="rId48"/>
    <p:sldId id="893" r:id="rId49"/>
    <p:sldId id="820" r:id="rId50"/>
    <p:sldId id="881" r:id="rId51"/>
    <p:sldId id="828" r:id="rId52"/>
    <p:sldId id="856" r:id="rId53"/>
    <p:sldId id="782" r:id="rId54"/>
    <p:sldId id="934" r:id="rId55"/>
    <p:sldId id="784" r:id="rId56"/>
    <p:sldId id="930" r:id="rId57"/>
    <p:sldId id="932" r:id="rId58"/>
    <p:sldId id="837" r:id="rId59"/>
  </p:sldIdLst>
  <p:sldSz cx="10287000" cy="6858000" type="35mm"/>
  <p:notesSz cx="6980238" cy="9210675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clrMru>
    <a:srgbClr val="000066"/>
    <a:srgbClr val="006600"/>
    <a:srgbClr val="008000"/>
    <a:srgbClr val="00FF00"/>
    <a:srgbClr val="FF0000"/>
    <a:srgbClr val="99FF33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3727" autoAdjust="0"/>
    <p:restoredTop sz="90728" autoAdjust="0"/>
  </p:normalViewPr>
  <p:slideViewPr>
    <p:cSldViewPr snapToGrid="0">
      <p:cViewPr>
        <p:scale>
          <a:sx n="75" d="100"/>
          <a:sy n="75" d="100"/>
        </p:scale>
        <p:origin x="-2680" y="-1600"/>
      </p:cViewPr>
      <p:guideLst>
        <p:guide orient="horz" pos="2153"/>
        <p:guide orient="horz" pos="3623"/>
        <p:guide orient="horz" pos="1941"/>
        <p:guide pos="3240"/>
        <p:guide pos="587"/>
        <p:guide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24" y="-104"/>
      </p:cViewPr>
      <p:guideLst>
        <p:guide orient="horz" pos="2901"/>
        <p:guide pos="219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fld id="{81DF01C9-6ACD-204E-A8F9-0988E9305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690563"/>
            <a:ext cx="5181600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5150"/>
            <a:ext cx="51196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latin typeface="Times New Roman"/>
              </a:defRPr>
            </a:lvl1pPr>
          </a:lstStyle>
          <a:p>
            <a:pPr>
              <a:defRPr/>
            </a:pPr>
            <a:fld id="{F3466662-FE22-064A-80FF-98AA552E5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dirty="0" smtClean="0">
                <a:latin typeface="Times New Roman" charset="0"/>
              </a:rPr>
              <a:t>Lessons Learned: Eternal Verities or merely Internal </a:t>
            </a:r>
            <a:r>
              <a:rPr lang="en-US" dirty="0" err="1" smtClean="0">
                <a:latin typeface="Times New Roman" charset="0"/>
              </a:rPr>
              <a:t>Varices</a:t>
            </a:r>
            <a:r>
              <a:rPr lang="en-US" dirty="0" smtClean="0">
                <a:latin typeface="Times New Roman" charset="0"/>
              </a:rPr>
              <a:t>?</a:t>
            </a:r>
          </a:p>
          <a:p>
            <a:pPr lvl="1"/>
            <a:r>
              <a:rPr lang="en-US" dirty="0" smtClean="0">
                <a:latin typeface="Times New Roman" charset="0"/>
              </a:rPr>
              <a:t>K scholars ask about career development—things have changed, it’s tougher now, but  some in this room will succeed beyond their dreams</a:t>
            </a:r>
          </a:p>
          <a:p>
            <a:pPr lvl="1"/>
            <a:r>
              <a:rPr lang="en-US" dirty="0" smtClean="0">
                <a:latin typeface="Times New Roman" charset="0"/>
              </a:rPr>
              <a:t>Older members of the audience—revisit events and transitions</a:t>
            </a:r>
          </a:p>
          <a:p>
            <a:pPr lvl="1"/>
            <a:r>
              <a:rPr lang="en-US" dirty="0" smtClean="0">
                <a:latin typeface="Times New Roman" charset="0"/>
              </a:rPr>
              <a:t>Only a</a:t>
            </a:r>
            <a:r>
              <a:rPr lang="en-US" baseline="0" dirty="0" smtClean="0">
                <a:latin typeface="Times New Roman" charset="0"/>
              </a:rPr>
              <a:t> few of my</a:t>
            </a:r>
            <a:r>
              <a:rPr lang="en-US" dirty="0" smtClean="0">
                <a:latin typeface="Times New Roman" charset="0"/>
              </a:rPr>
              <a:t> research projects</a:t>
            </a:r>
          </a:p>
          <a:p>
            <a:pPr lvl="1"/>
            <a:r>
              <a:rPr lang="en-US" dirty="0" smtClean="0">
                <a:latin typeface="Times New Roman" charset="0"/>
              </a:rPr>
              <a:t>For younger set—harder now—sorry about that-- but it wasn’t easy then and the same principles apply</a:t>
            </a:r>
          </a:p>
          <a:p>
            <a:pPr lvl="1"/>
            <a:r>
              <a:rPr lang="en-US" dirty="0" smtClean="0">
                <a:latin typeface="Times New Roman" charset="0"/>
              </a:rPr>
              <a:t>For the rest of you…</a:t>
            </a:r>
          </a:p>
          <a:p>
            <a:pPr lvl="1"/>
            <a:r>
              <a:rPr lang="en-US" dirty="0" smtClean="0">
                <a:latin typeface="Times New Roman" charset="0"/>
              </a:rPr>
              <a:t>Hard to cover 40 years—only two of my </a:t>
            </a:r>
            <a:r>
              <a:rPr lang="en-US" smtClean="0">
                <a:latin typeface="Times New Roman" charset="0"/>
              </a:rPr>
              <a:t>research projects</a:t>
            </a:r>
            <a:endParaRPr lang="en-US" dirty="0" smtClean="0">
              <a:latin typeface="Times New Roman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7B45C-6A45-9148-998E-FEAFDE9477F9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Big fish in a</a:t>
            </a:r>
            <a:r>
              <a:rPr lang="en-US" baseline="0" dirty="0" smtClean="0">
                <a:latin typeface="Times New Roman" charset="0"/>
              </a:rPr>
              <a:t> medium sized</a:t>
            </a:r>
            <a:r>
              <a:rPr lang="en-US" dirty="0" smtClean="0">
                <a:latin typeface="Times New Roman" charset="0"/>
              </a:rPr>
              <a:t> pond</a:t>
            </a:r>
          </a:p>
          <a:p>
            <a:r>
              <a:rPr lang="en-US" dirty="0" smtClean="0">
                <a:latin typeface="Times New Roman" charset="0"/>
              </a:rPr>
              <a:t>Just a few publications—not much happened in first 10 years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DB0B0-3299-4E4F-80B2-BB717025C991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(it was a lie—but I did have an MPH…)</a:t>
            </a:r>
          </a:p>
          <a:p>
            <a:r>
              <a:rPr lang="en-US" smtClean="0">
                <a:latin typeface="Times New Roman" charset="0"/>
              </a:rPr>
              <a:t>No book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A724E-FFAA-7E42-A374-4F983A723939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Times New Roman" charset="0"/>
              </a:rPr>
              <a:t>Epi</a:t>
            </a:r>
            <a:r>
              <a:rPr lang="en-US" dirty="0" smtClean="0">
                <a:latin typeface="Times New Roman" charset="0"/>
              </a:rPr>
              <a:t> is risk</a:t>
            </a:r>
            <a:r>
              <a:rPr lang="en-US" baseline="0" dirty="0" smtClean="0">
                <a:latin typeface="Times New Roman" charset="0"/>
              </a:rPr>
              <a:t> factors and prevention in healthy populations</a:t>
            </a:r>
          </a:p>
          <a:p>
            <a:r>
              <a:rPr lang="en-US" baseline="0" dirty="0" err="1" smtClean="0">
                <a:latin typeface="Times New Roman" charset="0"/>
              </a:rPr>
              <a:t>Clin</a:t>
            </a:r>
            <a:r>
              <a:rPr lang="en-US" baseline="0" dirty="0" smtClean="0">
                <a:latin typeface="Times New Roman" charset="0"/>
              </a:rPr>
              <a:t> </a:t>
            </a:r>
            <a:r>
              <a:rPr lang="en-US" baseline="0" dirty="0" err="1" smtClean="0">
                <a:latin typeface="Times New Roman" charset="0"/>
              </a:rPr>
              <a:t>epi</a:t>
            </a:r>
            <a:r>
              <a:rPr lang="en-US" baseline="0" dirty="0" smtClean="0">
                <a:latin typeface="Times New Roman" charset="0"/>
              </a:rPr>
              <a:t> is diagnosis, treatment, outcomes in clinical populations</a:t>
            </a:r>
            <a:endParaRPr lang="en-US" dirty="0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5B475-170A-B74B-992F-071956C9A1D4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EBM truly a paradigm shift</a:t>
            </a:r>
          </a:p>
          <a:p>
            <a:r>
              <a:rPr lang="en-US" dirty="0" smtClean="0"/>
              <a:t>Establishing a </a:t>
            </a:r>
            <a:r>
              <a:rPr lang="en-US" dirty="0" err="1" smtClean="0"/>
              <a:t>heirerarchy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Dan Lowenstein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DCR seminar gradually attracted others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F8ED4-2078-5C4C-A4BF-D7466D5CC700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4 have passed me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Chapter in Cecil:  Injury epidemiology is the “Sleeping Giant of Preventive Medicine”</a:t>
            </a:r>
          </a:p>
          <a:p>
            <a:r>
              <a:rPr lang="en-US" dirty="0" smtClean="0">
                <a:latin typeface="Times New Roman" charset="0"/>
              </a:rPr>
              <a:t>Experience at the International AIDS conference in mid to late 80’s</a:t>
            </a:r>
          </a:p>
          <a:p>
            <a:r>
              <a:rPr lang="en-US" dirty="0" smtClean="0">
                <a:latin typeface="Times New Roman" charset="0"/>
              </a:rPr>
              <a:t>Rolling stone gathers no moss—good or bad</a:t>
            </a:r>
          </a:p>
          <a:p>
            <a:r>
              <a:rPr lang="en-US" dirty="0" smtClean="0">
                <a:latin typeface="Times New Roman" charset="0"/>
              </a:rPr>
              <a:t>Gave up CAPS, as I have given up several</a:t>
            </a:r>
            <a:r>
              <a:rPr lang="en-US" baseline="0" dirty="0" smtClean="0">
                <a:latin typeface="Times New Roman" charset="0"/>
              </a:rPr>
              <a:t> others (MRFIT and CARDIA)</a:t>
            </a:r>
            <a:endParaRPr lang="en-US" dirty="0" smtClean="0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7119C-5B3D-D543-A1E5-CBCC8D767416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RA Wilson:  “In the entire realm of medicine, there are few forms of therapy with a more consistent record of beneficence.</a:t>
            </a:r>
          </a:p>
          <a:p>
            <a:r>
              <a:rPr lang="en-US" dirty="0" smtClean="0">
                <a:latin typeface="Times New Roman" charset="0"/>
              </a:rPr>
              <a:t>Only</a:t>
            </a:r>
            <a:r>
              <a:rPr lang="en-US" baseline="0" dirty="0" smtClean="0">
                <a:latin typeface="Times New Roman" charset="0"/>
              </a:rPr>
              <a:t> problem—not a scientific record</a:t>
            </a:r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FDCCA-9FE9-E243-B8DB-D99B3F2EC88B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PURE</a:t>
            </a:r>
            <a:r>
              <a:rPr lang="en-US" baseline="0" dirty="0" smtClean="0">
                <a:latin typeface="Times New Roman" charset="0"/>
              </a:rPr>
              <a:t> basic bench science</a:t>
            </a:r>
            <a:endParaRPr lang="en-US" dirty="0" smtClean="0">
              <a:latin typeface="Times New Roman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6AD28-E55D-B74D-928A-51255AEE970E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CD1D1-AC8D-934F-A6C3-C9C9EAF50DA0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4787C-A79A-5D42-ABCD-8F5FE153C422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0113" y="690563"/>
            <a:ext cx="5180012" cy="3454400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55" tIns="44975" rIns="91555" bIns="4497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80229-10CB-5E46-B1EF-ACF50BF5A9C5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0113" y="690563"/>
            <a:ext cx="5180012" cy="3454400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55" tIns="44975" rIns="91555" bIns="4497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9A28F-4EB1-7546-A70B-C86692D61197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0113" y="690563"/>
            <a:ext cx="5180012" cy="3454400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55" tIns="44975" rIns="91555" bIns="4497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D4CB3-E648-0B40-AE21-5980EEA56A55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CD1D1-AC8D-934F-A6C3-C9C9EAF50DA0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E0CFF-712C-6C4C-8D6C-6970C3B8E767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0113" y="690563"/>
            <a:ext cx="5180012" cy="3454400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charset="0"/>
              </a:rPr>
              <a:t>Clinical epi is the basic science of EBM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Comment on J curve</a:t>
            </a:r>
            <a:endParaRPr lang="en-US" dirty="0">
              <a:latin typeface="Times New Roman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C3CBD-ADBA-5542-9118-8693FACAF224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dirty="0" smtClean="0">
                <a:latin typeface="Times New Roman" charset="0"/>
              </a:rPr>
              <a:t>Remained upbeat, vigorous supporter of Chair </a:t>
            </a:r>
            <a:r>
              <a:rPr lang="en-US" dirty="0" err="1" smtClean="0">
                <a:latin typeface="Times New Roman" charset="0"/>
              </a:rPr>
              <a:t>Ernster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Desmond-Hellman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5DA81-65E3-9341-876E-23637B067824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smtClean="0">
                <a:latin typeface="Times New Roman" charset="0"/>
              </a:rPr>
              <a:t>Remained upbeat, vigorous supporter of Chair Ernster</a:t>
            </a:r>
          </a:p>
          <a:p>
            <a:r>
              <a:rPr lang="en-US" smtClean="0">
                <a:latin typeface="Times New Roman" charset="0"/>
              </a:rPr>
              <a:t>Add Sally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9F2D8-711E-D64D-812A-FADD600A4B39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Anecdote about no IRB</a:t>
            </a:r>
          </a:p>
          <a:p>
            <a:r>
              <a:rPr lang="en-US" dirty="0" smtClean="0">
                <a:latin typeface="Times New Roman" charset="0"/>
              </a:rPr>
              <a:t>Photos: Parents at Oxford, me in med school, me in California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C3973-7E5A-9D47-AA0B-41DBB173101D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with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Where’s Hulley</a:t>
            </a:r>
          </a:p>
          <a:p>
            <a:r>
              <a:rPr lang="en-US" smtClean="0"/>
              <a:t>All faculty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sz="2400" dirty="0" smtClean="0">
                <a:latin typeface="Times New Roman" charset="0"/>
              </a:rPr>
              <a:t>Role of DCR in becoming tenured, Department Chair</a:t>
            </a:r>
          </a:p>
          <a:p>
            <a:pPr marL="0" lvl="1"/>
            <a:r>
              <a:rPr lang="en-US" sz="2400" dirty="0" smtClean="0">
                <a:latin typeface="Times New Roman" charset="0"/>
              </a:rPr>
              <a:t>Role of mentors in my career, role of </a:t>
            </a:r>
            <a:r>
              <a:rPr lang="en-US" sz="2400" dirty="0" err="1" smtClean="0">
                <a:latin typeface="Times New Roman" charset="0"/>
              </a:rPr>
              <a:t>protegees</a:t>
            </a:r>
            <a:endParaRPr lang="en-US" sz="2400" dirty="0" smtClean="0">
              <a:latin typeface="Times New Roman" charset="0"/>
            </a:endParaRPr>
          </a:p>
          <a:p>
            <a:pPr marL="0" lvl="1"/>
            <a:r>
              <a:rPr lang="en-US" sz="2400" dirty="0" smtClean="0">
                <a:latin typeface="Times New Roman" charset="0"/>
              </a:rPr>
              <a:t>Denominator is growing rapidly, but numerator is also growing</a:t>
            </a:r>
          </a:p>
          <a:p>
            <a:pPr marL="0" lvl="1"/>
            <a:r>
              <a:rPr lang="en-US" sz="2400" dirty="0" smtClean="0">
                <a:latin typeface="Times New Roman" charset="0"/>
              </a:rPr>
              <a:t>Mass General, Pitt, U Virginia, U Wisconsin, BU, Stanford</a:t>
            </a:r>
          </a:p>
          <a:p>
            <a:pPr marL="0" lvl="1"/>
            <a:r>
              <a:rPr lang="en-US" sz="2400" dirty="0" smtClean="0">
                <a:latin typeface="Times New Roman" charset="0"/>
              </a:rPr>
              <a:t>13/14 have one of the above</a:t>
            </a: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760B1-6095-A742-8447-BB4F10E8A99C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66662-FE22-064A-80FF-98AA552E5F5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I have never written a single author report</a:t>
            </a:r>
          </a:p>
          <a:p>
            <a:r>
              <a:rPr lang="en-US" smtClean="0">
                <a:latin typeface="Times New Roman" charset="0"/>
              </a:rPr>
              <a:t>More difficult now</a:t>
            </a:r>
          </a:p>
          <a:p>
            <a:r>
              <a:rPr lang="en-US" smtClean="0">
                <a:latin typeface="Times New Roman" charset="0"/>
              </a:rPr>
              <a:t>Lots accomplished but 40 years is a long time</a:t>
            </a:r>
          </a:p>
          <a:p>
            <a:r>
              <a:rPr lang="en-US" smtClean="0">
                <a:latin typeface="Times New Roman" charset="0"/>
              </a:rPr>
              <a:t>And the reason I got to receive this award</a:t>
            </a:r>
          </a:p>
          <a:p>
            <a:r>
              <a:rPr lang="en-US" smtClean="0">
                <a:latin typeface="Times New Roman" charset="0"/>
              </a:rPr>
              <a:t>Administration gets a bum rap</a:t>
            </a:r>
          </a:p>
          <a:p>
            <a:r>
              <a:rPr lang="en-US" smtClean="0">
                <a:latin typeface="Times New Roman" charset="0"/>
              </a:rPr>
              <a:t>I love the culture of medical academia 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B8FFE-CAAC-0443-B1F6-03AD405C6E15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All three have already surpassed me, age for age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17CC7-3BD8-6146-8DB1-E07EC1EDA309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All three have already surpassed me, age for age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17CC7-3BD8-6146-8DB1-E07EC1EDA309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Picture of us in Orcas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FB943-F404-BF4B-95A0-4B0F3ED97240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Anecdote about no IRB: The</a:t>
            </a:r>
            <a:r>
              <a:rPr lang="en-US" baseline="0" dirty="0" smtClean="0">
                <a:latin typeface="Times New Roman" charset="0"/>
              </a:rPr>
              <a:t> middle ages</a:t>
            </a: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Photos: Parents at Oxford, me in med school, me in California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C9CE7-9DA6-5C4D-8D17-40532F233B96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841F-6B06-8443-B6E8-7C0C739953BD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Anecdote about no IRB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229BE-7E36-1D4F-B96C-03E881821A1F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Why not drug for cholesterol—LRC</a:t>
            </a:r>
          </a:p>
          <a:p>
            <a:r>
              <a:rPr lang="en-US" smtClean="0">
                <a:latin typeface="Times New Roman" charset="0"/>
              </a:rPr>
              <a:t>(also, no good drug available)</a:t>
            </a:r>
          </a:p>
          <a:p>
            <a:r>
              <a:rPr lang="en-US" smtClean="0">
                <a:latin typeface="Times New Roman" charset="0"/>
              </a:rPr>
              <a:t>NHLI, NHLBI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B699B-D23D-1946-9FD1-D1436F5AD3D5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Therefore less delta RF and less power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F0EBA-F736-924F-90C8-742038DC1228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/>
            <a:r>
              <a:rPr lang="en-US" sz="2000" dirty="0" smtClean="0">
                <a:latin typeface="Times New Roman" charset="0"/>
              </a:rPr>
              <a:t>Later on there was an effect on CHD death</a:t>
            </a: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4F276-7173-CD43-958D-ABFB889BF574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B2C3A-64B2-1646-8A55-D69145773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45D6-E93F-7E45-A134-3264AB458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0439-F81D-884D-B57E-5A56D0D86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4EFC-37D4-C747-9410-FDE8B3FEB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1A9E-C4C9-2242-8B3E-81A242DCA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D960-B034-3948-B3E0-1353732F4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433B-FC87-094A-9D84-6EB679FDD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5A37-CB4C-A342-B065-333900BC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2013-4A7D-FD4F-B4B9-9CE09ACBE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2FBD-0B3C-BD40-93A2-3FEF9BED9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D543-D34A-7E4C-BC3D-BCD3B4DF0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6932-24BB-7D40-A639-082ED6234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/>
              </a:defRPr>
            </a:lvl1pPr>
          </a:lstStyle>
          <a:p>
            <a:pPr>
              <a:defRPr/>
            </a:pPr>
            <a:fld id="{D980E90B-802F-4A4E-B454-DA5B790B7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1976" y="428184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40 Years in Clinical Research at UCSF:</a:t>
            </a:r>
            <a:r>
              <a:rPr lang="en-US" sz="3200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  <a:t>Lessons</a:t>
            </a:r>
            <a:r>
              <a:rPr lang="en-US" sz="3200" dirty="0" smtClean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  <a:t>Learned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55714" y="1968058"/>
            <a:ext cx="8120086" cy="4495799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Stories about research, teaching and administration</a:t>
            </a:r>
            <a:endParaRPr lang="en-US" sz="2400" dirty="0" smtClean="0">
              <a:latin typeface="Times New Roman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Themes: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Clinical research is on the rise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Career development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It’s the people</a:t>
            </a:r>
          </a:p>
          <a:p>
            <a:pPr>
              <a:buClr>
                <a:srgbClr val="FF0000"/>
              </a:buClr>
              <a:buNone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36600" y="120650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charset="0"/>
              </a:rPr>
              <a:t>Lessons Learned from MRFIT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60425" y="1311275"/>
            <a:ext cx="9136063" cy="5337175"/>
          </a:xfrm>
        </p:spPr>
        <p:txBody>
          <a:bodyPr/>
          <a:lstStyle/>
          <a:p>
            <a:pPr>
              <a:buClr>
                <a:srgbClr val="006600"/>
              </a:buClr>
              <a:defRPr/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The cardinal crime for an RCT—an inconclusive result—was due to </a:t>
            </a:r>
            <a:r>
              <a:rPr lang="en-US" sz="2800" b="1" dirty="0" smtClean="0">
                <a:solidFill>
                  <a:srgbClr val="006600"/>
                </a:solidFill>
                <a:latin typeface="Times New Roman" charset="0"/>
              </a:rPr>
              <a:t>design </a:t>
            </a: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problems: </a:t>
            </a:r>
          </a:p>
          <a:p>
            <a:pPr lvl="1">
              <a:buClr>
                <a:srgbClr val="006600"/>
              </a:buClr>
              <a:defRPr/>
            </a:pPr>
            <a:r>
              <a:rPr lang="en-US" dirty="0" err="1" smtClean="0">
                <a:solidFill>
                  <a:srgbClr val="006600"/>
                </a:solidFill>
                <a:latin typeface="Times New Roman" charset="0"/>
              </a:rPr>
              <a:t>Unblinded</a:t>
            </a:r>
            <a:endParaRPr lang="en-US" dirty="0" smtClean="0">
              <a:solidFill>
                <a:srgbClr val="006600"/>
              </a:solidFill>
              <a:latin typeface="Times New Roman" charset="0"/>
            </a:endParaRPr>
          </a:p>
          <a:p>
            <a:pPr lvl="1">
              <a:buClr>
                <a:srgbClr val="006600"/>
              </a:buCl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3 interventions, 2 involving complex behaviors</a:t>
            </a:r>
          </a:p>
          <a:p>
            <a:pPr lvl="1">
              <a:buClr>
                <a:srgbClr val="006600"/>
              </a:buClr>
              <a:buFont typeface="Lucida Grande"/>
              <a:buChar char="–"/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No pilot study: Effects of SI and UC on risk factors</a:t>
            </a:r>
          </a:p>
          <a:p>
            <a:pPr lvl="1">
              <a:buClr>
                <a:srgbClr val="006600"/>
              </a:buClr>
              <a:buFont typeface="Lucida Grande"/>
              <a:buChar char="–"/>
              <a:defRPr/>
            </a:pPr>
            <a:endParaRPr lang="en-US" dirty="0" smtClean="0">
              <a:solidFill>
                <a:srgbClr val="006600"/>
              </a:solidFill>
              <a:latin typeface="Times New Roman" charset="0"/>
            </a:endParaRPr>
          </a:p>
          <a:p>
            <a:pPr>
              <a:buClr>
                <a:srgbClr val="006600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Mitigating consequences of failed $100M 10-year study</a:t>
            </a:r>
          </a:p>
          <a:p>
            <a:pPr lvl="1">
              <a:buClr>
                <a:srgbClr val="006600"/>
              </a:buCl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  <a:cs typeface="ＭＳ Ｐゴシック" charset="-128"/>
              </a:rPr>
              <a:t>D</a:t>
            </a: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elayed and serendipitous contributions to science</a:t>
            </a:r>
          </a:p>
          <a:p>
            <a:pPr lvl="1">
              <a:buClr>
                <a:srgbClr val="006600"/>
              </a:buCl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A multicenter study can be a great stepping stone</a:t>
            </a:r>
          </a:p>
          <a:p>
            <a:pPr>
              <a:defRPr/>
            </a:pPr>
            <a:endParaRPr lang="en-US" dirty="0" smtClean="0">
              <a:latin typeface="Times New Roman" charset="0"/>
            </a:endParaRPr>
          </a:p>
          <a:p>
            <a:pPr lvl="1">
              <a:defRPr/>
            </a:pPr>
            <a:endParaRPr lang="en-US" dirty="0" smtClean="0">
              <a:latin typeface="Times New Roman" charset="0"/>
            </a:endParaRPr>
          </a:p>
          <a:p>
            <a:pPr>
              <a:defRPr/>
            </a:pPr>
            <a:endParaRPr lang="en-US" dirty="0" smtClean="0">
              <a:latin typeface="Times New Roman" charset="0"/>
            </a:endParaRPr>
          </a:p>
          <a:p>
            <a:pPr lvl="1">
              <a:defRPr/>
            </a:pPr>
            <a:endParaRPr lang="en-US" dirty="0" smtClean="0">
              <a:latin typeface="Times New Roman" charset="0"/>
            </a:endParaRPr>
          </a:p>
          <a:p>
            <a:pPr lvl="1">
              <a:defRPr/>
            </a:pPr>
            <a:endParaRPr lang="en-US" sz="2400" dirty="0" smtClean="0">
              <a:latin typeface="Times New Roman" charset="0"/>
            </a:endParaRPr>
          </a:p>
          <a:p>
            <a:pPr lvl="1">
              <a:defRPr/>
            </a:pPr>
            <a:endParaRPr lang="en-US" sz="2400" dirty="0" smtClean="0">
              <a:latin typeface="Times New Roman" charset="0"/>
            </a:endParaRPr>
          </a:p>
          <a:p>
            <a:pPr lvl="1">
              <a:defRPr/>
            </a:pPr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36600" y="120650"/>
            <a:ext cx="8743950" cy="99377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MRFIT as stepping stone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73063" y="1065213"/>
            <a:ext cx="9913937" cy="579278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Opportunity to take the reins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PI of SF clinical site at age 33 (Len </a:t>
            </a:r>
            <a:r>
              <a:rPr lang="en-US" sz="2400" dirty="0" err="1" smtClean="0">
                <a:latin typeface="Times New Roman" charset="0"/>
              </a:rPr>
              <a:t>Syme</a:t>
            </a:r>
            <a:r>
              <a:rPr lang="en-US" sz="2400" dirty="0" smtClean="0">
                <a:latin typeface="Times New Roman" charset="0"/>
              </a:rPr>
              <a:t> and </a:t>
            </a:r>
            <a:r>
              <a:rPr lang="en-US" sz="2400" dirty="0" err="1" smtClean="0">
                <a:latin typeface="Times New Roman" charset="0"/>
              </a:rPr>
              <a:t>McFate</a:t>
            </a:r>
            <a:r>
              <a:rPr lang="en-US" sz="2400" dirty="0" smtClean="0">
                <a:latin typeface="Times New Roman" charset="0"/>
              </a:rPr>
              <a:t> Smith, CO-</a:t>
            </a:r>
            <a:r>
              <a:rPr lang="en-US" sz="2400" dirty="0" err="1" smtClean="0">
                <a:latin typeface="Times New Roman" charset="0"/>
              </a:rPr>
              <a:t>PI’s</a:t>
            </a:r>
            <a:r>
              <a:rPr lang="en-US" sz="2400" dirty="0" smtClean="0">
                <a:latin typeface="Times New Roman" charset="0"/>
              </a:rPr>
              <a:t>)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Chair of MRFIT Lab Committee, then Intervention Committee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Some publications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Lifelong colleagues and friends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Mary </a:t>
            </a:r>
            <a:r>
              <a:rPr lang="en-US" sz="2400" dirty="0" err="1" smtClean="0">
                <a:latin typeface="Times New Roman" charset="0"/>
              </a:rPr>
              <a:t>Wooley</a:t>
            </a:r>
            <a:r>
              <a:rPr lang="en-US" sz="2400" dirty="0" smtClean="0">
                <a:latin typeface="Times New Roman" charset="0"/>
              </a:rPr>
              <a:t>, Leslie </a:t>
            </a:r>
            <a:r>
              <a:rPr lang="en-US" sz="2400" dirty="0" err="1" smtClean="0">
                <a:latin typeface="Times New Roman" charset="0"/>
              </a:rPr>
              <a:t>Roos</a:t>
            </a:r>
            <a:endParaRPr lang="en-US" sz="2400" dirty="0" smtClean="0">
              <a:latin typeface="Times New Roman" charset="0"/>
            </a:endParaRP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Curt </a:t>
            </a:r>
            <a:r>
              <a:rPr lang="en-US" sz="2400" dirty="0" err="1" smtClean="0">
                <a:latin typeface="Times New Roman" charset="0"/>
              </a:rPr>
              <a:t>Furberg</a:t>
            </a:r>
            <a:r>
              <a:rPr lang="en-US" sz="2400" dirty="0" smtClean="0">
                <a:latin typeface="Times New Roman" charset="0"/>
              </a:rPr>
              <a:t>, Jerry </a:t>
            </a:r>
            <a:r>
              <a:rPr lang="en-US" sz="2400" dirty="0" err="1" smtClean="0">
                <a:latin typeface="Times New Roman" charset="0"/>
              </a:rPr>
              <a:t>Stamler</a:t>
            </a:r>
            <a:endParaRPr lang="en-US" sz="2400" dirty="0" smtClean="0">
              <a:latin typeface="Times New Roman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Career advancements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1975 MPH at UCB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1976 adjunct associate professor of medicine, UCSF (per Nick Petrakis)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1978 associate professor of medicine, Stanford (per Jack Farquhar)</a:t>
            </a:r>
          </a:p>
          <a:p>
            <a:pPr lvl="1"/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pPr lvl="1"/>
            <a:endParaRPr lang="en-US" dirty="0" smtClean="0">
              <a:latin typeface="Times New Roman" charset="0"/>
            </a:endParaRPr>
          </a:p>
          <a:p>
            <a:pPr lvl="1"/>
            <a:endParaRPr lang="en-US" sz="2400" dirty="0" smtClean="0">
              <a:latin typeface="Times New Roman" charset="0"/>
            </a:endParaRPr>
          </a:p>
          <a:p>
            <a:pPr lvl="1"/>
            <a:endParaRPr lang="en-US" sz="2400" dirty="0" smtClean="0">
              <a:latin typeface="Times New Roman" charset="0"/>
            </a:endParaRPr>
          </a:p>
          <a:p>
            <a:pPr lvl="1"/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Teaching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First day at Stanford (July, 1978)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0363" y="1989138"/>
            <a:ext cx="9559925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Person at my office door: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“Can you teach clinical research methods?”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Hal Holman, Director of RWJ Clinical Scholars Program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“Yes”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(it was a lie)</a:t>
            </a:r>
            <a:endParaRPr lang="en-US" sz="20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Teaching at Stanford, 1978-80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52424" y="1981200"/>
            <a:ext cx="9934575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Asst Director, RWJ Clinical Scholars Program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Began learning how to foster the careers of young clinical investigators</a:t>
            </a:r>
          </a:p>
          <a:p>
            <a:pPr lvl="2"/>
            <a:r>
              <a:rPr lang="en-US" dirty="0" smtClean="0">
                <a:latin typeface="Times New Roman" charset="0"/>
              </a:rPr>
              <a:t>Bernie Lo and Mark </a:t>
            </a:r>
            <a:r>
              <a:rPr lang="en-US" dirty="0" err="1" smtClean="0">
                <a:latin typeface="Times New Roman" charset="0"/>
              </a:rPr>
              <a:t>Hlatky</a:t>
            </a:r>
            <a:endParaRPr lang="en-US" dirty="0" smtClean="0">
              <a:latin typeface="Times New Roman" charset="0"/>
            </a:endParaRPr>
          </a:p>
          <a:p>
            <a:pPr lvl="1"/>
            <a:r>
              <a:rPr lang="en-US" sz="2400" dirty="0" smtClean="0">
                <a:latin typeface="Times New Roman" charset="0"/>
              </a:rPr>
              <a:t>NEJM report: “Epidemiology as a guide to clinical decisions”*</a:t>
            </a:r>
          </a:p>
          <a:p>
            <a:pPr lvl="2"/>
            <a:r>
              <a:rPr lang="en-US" dirty="0" smtClean="0">
                <a:latin typeface="Times New Roman" charset="0"/>
              </a:rPr>
              <a:t>Drummond </a:t>
            </a:r>
            <a:r>
              <a:rPr lang="en-US" dirty="0" err="1" smtClean="0">
                <a:latin typeface="Times New Roman" charset="0"/>
              </a:rPr>
              <a:t>Rennie</a:t>
            </a:r>
            <a:endParaRPr lang="en-US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Influenced by McMaster innovations (</a:t>
            </a:r>
            <a:r>
              <a:rPr lang="en-US" sz="2800" dirty="0" err="1" smtClean="0">
                <a:latin typeface="Times New Roman" charset="0"/>
              </a:rPr>
              <a:t>Sackett</a:t>
            </a:r>
            <a:r>
              <a:rPr lang="en-US" sz="2800" dirty="0" smtClean="0">
                <a:latin typeface="Times New Roman" charset="0"/>
              </a:rPr>
              <a:t>, late 1970’s)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“Clinical Epidemiology” </a:t>
            </a:r>
            <a:r>
              <a:rPr lang="en-US" sz="2000" dirty="0" smtClean="0">
                <a:latin typeface="Times New Roman" charset="0"/>
              </a:rPr>
              <a:t>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“Evidence-based Medicine”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Times New Roman" charset="0"/>
              </a:rPr>
              <a:t>    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72979" y="6127207"/>
            <a:ext cx="4929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2400" dirty="0"/>
              <a:t>Hulley et al. NEJM 1980;302:1383-9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Definitions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10020300" cy="4114800"/>
          </a:xfrm>
        </p:spPr>
        <p:txBody>
          <a:bodyPr/>
          <a:lstStyle/>
          <a:p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Distribution and determinants of disease in healthy populations</a:t>
            </a:r>
          </a:p>
          <a:p>
            <a:r>
              <a:rPr lang="en-US" dirty="0" smtClean="0"/>
              <a:t>Clinical Epidemiology</a:t>
            </a:r>
          </a:p>
          <a:p>
            <a:pPr lvl="1"/>
            <a:r>
              <a:rPr lang="en-US" dirty="0" smtClean="0"/>
              <a:t>Diagnosis, treatment and outcomes in clinical populations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Both have greatly benefited from advances in biostatistics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0287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charset="0"/>
              </a:rPr>
              <a:t>New Paradigm: Evidence</a:t>
            </a:r>
            <a:r>
              <a:rPr lang="en-US" sz="3600" dirty="0">
                <a:solidFill>
                  <a:srgbClr val="FF0000"/>
                </a:solidFill>
                <a:latin typeface="Times New Roman" charset="0"/>
              </a:rPr>
              <a:t>-based </a:t>
            </a:r>
            <a:r>
              <a:rPr lang="en-US" sz="3600" dirty="0" smtClean="0">
                <a:solidFill>
                  <a:srgbClr val="FF0000"/>
                </a:solidFill>
                <a:latin typeface="Times New Roman" charset="0"/>
              </a:rPr>
              <a:t>medicine</a:t>
            </a:r>
            <a:r>
              <a:rPr lang="en-US" sz="3600" dirty="0" smtClean="0">
                <a:latin typeface="Times New Roman" charset="0"/>
              </a:rPr>
              <a:t/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>
                <a:latin typeface="Times New Roman" charset="0"/>
              </a:rPr>
              <a:t> </a:t>
            </a:r>
            <a:r>
              <a:rPr lang="en-US" sz="2900" dirty="0">
                <a:latin typeface="Times New Roman" charset="0"/>
              </a:rPr>
              <a:t>Basing practice guidelines on the best available</a:t>
            </a:r>
            <a:r>
              <a:rPr lang="en-US" sz="2900" dirty="0" smtClean="0">
                <a:latin typeface="Times New Roman" charset="0"/>
              </a:rPr>
              <a:t> clinical research</a:t>
            </a:r>
            <a:endParaRPr lang="en-US" sz="4300" dirty="0">
              <a:latin typeface="Times New Roman" charset="0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8058150" cy="50212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Times New Roman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u="sng" dirty="0" smtClean="0">
                <a:latin typeface="Times New Roman" charset="0"/>
              </a:rPr>
              <a:t>Type of evidence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>
                <a:latin typeface="Times New Roman" charset="0"/>
              </a:rPr>
              <a:t>Theory, doctrine, intuition, authority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Times New Roman" charset="0"/>
              </a:rPr>
              <a:t>Personal experience</a:t>
            </a:r>
            <a:endParaRPr lang="en-US" dirty="0" smtClean="0">
              <a:latin typeface="Times New Roman" charset="0"/>
            </a:endParaRP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Epidemiology, </a:t>
            </a:r>
            <a:r>
              <a:rPr lang="en-US" dirty="0" err="1" smtClean="0">
                <a:latin typeface="Times New Roman" charset="0"/>
              </a:rPr>
              <a:t>Pathophysiology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3200" dirty="0" smtClean="0">
                <a:latin typeface="Times New Roman" charset="0"/>
              </a:rPr>
              <a:t>Randomized blinded trials</a:t>
            </a:r>
            <a:r>
              <a:rPr lang="en-US" dirty="0" smtClean="0">
                <a:latin typeface="Times New Roman" charset="0"/>
              </a:rPr>
              <a:t> </a:t>
            </a:r>
            <a:endParaRPr lang="en-US" sz="3600" dirty="0" smtClean="0">
              <a:solidFill>
                <a:schemeClr val="tx2"/>
              </a:solidFill>
              <a:latin typeface="Times New Roman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u="sng" dirty="0" smtClean="0">
                <a:solidFill>
                  <a:schemeClr val="tx2"/>
                </a:solidFill>
                <a:latin typeface="Times New Roman" charset="0"/>
              </a:rPr>
              <a:t>Principal concern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Times New Roman" charset="0"/>
              </a:rPr>
              <a:t>Benefits </a:t>
            </a:r>
            <a:r>
              <a:rPr lang="en-US" sz="4000" dirty="0" err="1" smtClean="0">
                <a:solidFill>
                  <a:schemeClr val="tx2"/>
                </a:solidFill>
                <a:latin typeface="Times New Roman" charset="0"/>
              </a:rPr>
              <a:t>vs</a:t>
            </a:r>
            <a:r>
              <a:rPr lang="en-US" sz="4000" dirty="0" smtClean="0">
                <a:solidFill>
                  <a:schemeClr val="tx2"/>
                </a:solidFill>
                <a:latin typeface="Times New Roman" charset="0"/>
              </a:rPr>
              <a:t> harms</a:t>
            </a:r>
            <a:endParaRPr lang="en-US" sz="4000" dirty="0" smtClean="0">
              <a:latin typeface="Times New Roman" charset="0"/>
            </a:endParaRPr>
          </a:p>
          <a:p>
            <a:pPr lvl="3">
              <a:lnSpc>
                <a:spcPct val="70000"/>
              </a:lnSpc>
            </a:pPr>
            <a:endParaRPr lang="en-US" sz="3600" dirty="0" smtClean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1172" name="Comment 4"/>
          <p:cNvSpPr>
            <a:spLocks noChangeArrowheads="1"/>
          </p:cNvSpPr>
          <p:nvPr/>
        </p:nvSpPr>
        <p:spPr bwMode="auto">
          <a:xfrm>
            <a:off x="17463" y="15875"/>
            <a:ext cx="2057400" cy="36988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Genev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71525" y="411163"/>
            <a:ext cx="874395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Back at UCSF, 1981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92113" y="1835150"/>
            <a:ext cx="9520237" cy="470058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latin typeface="Times New Roman" charset="0"/>
              </a:rPr>
              <a:t>Mellon Foundation Clinical Epidemiology Training Programs</a:t>
            </a:r>
            <a:endParaRPr lang="en-US" sz="2400" dirty="0" smtClean="0">
              <a:latin typeface="Times New Roman" charset="0"/>
            </a:endParaRPr>
          </a:p>
          <a:p>
            <a:pPr lvl="1"/>
            <a:r>
              <a:rPr lang="en-US" sz="2400" dirty="0" smtClean="0">
                <a:latin typeface="Times New Roman" charset="0"/>
              </a:rPr>
              <a:t>Julie </a:t>
            </a:r>
            <a:r>
              <a:rPr lang="en-US" sz="2400" dirty="0" err="1" smtClean="0">
                <a:latin typeface="Times New Roman" charset="0"/>
              </a:rPr>
              <a:t>Krevans</a:t>
            </a:r>
            <a:r>
              <a:rPr lang="en-US" sz="2400" dirty="0" smtClean="0">
                <a:latin typeface="Times New Roman" charset="0"/>
              </a:rPr>
              <a:t> discovered and Phil Lee brokered opportunity to apply</a:t>
            </a:r>
          </a:p>
          <a:p>
            <a:r>
              <a:rPr lang="en-US" sz="2800" dirty="0" smtClean="0">
                <a:latin typeface="Times New Roman" charset="0"/>
              </a:rPr>
              <a:t>The Mellon grant had few restrictions, no oversight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$600K for 3 years, renewable once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Definition of success: Something useful continuing</a:t>
            </a:r>
            <a:endParaRPr lang="en-US" sz="2000" dirty="0" smtClean="0">
              <a:latin typeface="Times New Roman" charset="0"/>
            </a:endParaRPr>
          </a:p>
          <a:p>
            <a:pPr lvl="1"/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33425" y="0"/>
            <a:ext cx="8743950" cy="1143000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  <a:latin typeface="Times New Roman" charset="0"/>
              </a:rPr>
              <a:t>1982-8 Mellon Clinical Epidemiology Training Program</a:t>
            </a:r>
            <a:endParaRPr lang="en-US" sz="32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106488"/>
            <a:ext cx="10286999" cy="5214937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Modeled on RWJ Clinical Scholars</a:t>
            </a:r>
            <a:r>
              <a:rPr lang="en-US" dirty="0" smtClean="0">
                <a:latin typeface="Times New Roman" charset="0"/>
              </a:rPr>
              <a:t>	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Mentoring plus weekly seminar (with </a:t>
            </a:r>
            <a:r>
              <a:rPr lang="en-US" sz="2400" dirty="0" err="1" smtClean="0">
                <a:latin typeface="Times New Roman" charset="0"/>
              </a:rPr>
              <a:t>Winkelstein</a:t>
            </a:r>
            <a:r>
              <a:rPr lang="en-US" sz="2400" dirty="0" smtClean="0">
                <a:latin typeface="Times New Roman" charset="0"/>
              </a:rPr>
              <a:t>)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Newman, Browner, Hearst, </a:t>
            </a:r>
            <a:r>
              <a:rPr lang="en-US" sz="2400" dirty="0" err="1" smtClean="0">
                <a:latin typeface="Times New Roman" charset="0"/>
              </a:rPr>
              <a:t>Feigal</a:t>
            </a:r>
            <a:r>
              <a:rPr lang="en-US" sz="2400" dirty="0" smtClean="0">
                <a:latin typeface="Times New Roman" charset="0"/>
              </a:rPr>
              <a:t>, Grady (Cummings, Washington)</a:t>
            </a:r>
          </a:p>
          <a:p>
            <a:r>
              <a:rPr lang="en-US" sz="2800" dirty="0" smtClean="0">
                <a:latin typeface="Times New Roman" charset="0"/>
              </a:rPr>
              <a:t>Designing Clinical Research </a:t>
            </a:r>
            <a:r>
              <a:rPr lang="en-US" sz="2800" b="1" dirty="0" smtClean="0">
                <a:latin typeface="Times New Roman" charset="0"/>
              </a:rPr>
              <a:t>course</a:t>
            </a:r>
            <a:endParaRPr lang="en-US" b="1" dirty="0" smtClean="0">
              <a:latin typeface="Times New Roman" charset="0"/>
            </a:endParaRPr>
          </a:p>
          <a:p>
            <a:pPr lvl="1"/>
            <a:r>
              <a:rPr lang="en-US" sz="2400" dirty="0" smtClean="0">
                <a:latin typeface="Times New Roman" charset="0"/>
              </a:rPr>
              <a:t>8 students in 1982 has grown to  280 students in 2010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Tom Newman, Kirsten </a:t>
            </a:r>
            <a:r>
              <a:rPr lang="en-US" sz="2400" dirty="0" err="1" smtClean="0">
                <a:latin typeface="Times New Roman" charset="0"/>
              </a:rPr>
              <a:t>Bibbins</a:t>
            </a:r>
            <a:r>
              <a:rPr lang="en-US" sz="2400" dirty="0" smtClean="0">
                <a:latin typeface="Times New Roman" charset="0"/>
              </a:rPr>
              <a:t>-Domingo, Doug Bauer, others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Secret of success: Each scholar plans her own actual study</a:t>
            </a:r>
            <a:endParaRPr lang="en-US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1988 Designing Clinical Research </a:t>
            </a:r>
            <a:r>
              <a:rPr lang="en-US" sz="2800" b="1" dirty="0" smtClean="0">
                <a:latin typeface="Times New Roman" charset="0"/>
              </a:rPr>
              <a:t>text</a:t>
            </a:r>
            <a:endParaRPr lang="en-US" b="1" dirty="0" smtClean="0">
              <a:latin typeface="Times New Roman" charset="0"/>
            </a:endParaRPr>
          </a:p>
          <a:p>
            <a:pPr lvl="1"/>
            <a:r>
              <a:rPr lang="en-US" sz="2400" dirty="0" smtClean="0">
                <a:latin typeface="Times New Roman" charset="0"/>
              </a:rPr>
              <a:t>&gt;100,000 in print</a:t>
            </a:r>
          </a:p>
          <a:p>
            <a:pPr lvl="2"/>
            <a:endParaRPr lang="en-US" dirty="0" smtClean="0">
              <a:latin typeface="Times New Roman" charset="0"/>
            </a:endParaRPr>
          </a:p>
          <a:p>
            <a:pPr lvl="2"/>
            <a:endParaRPr lang="en-US" sz="20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4763"/>
            <a:ext cx="57578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What is clinical research?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charset="0"/>
              </a:rPr>
              <a:t>All health-related research other than basic bench science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Clinical trials and patient-oriented research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Epidemiologic studies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Health services research and the social sciences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Translational research</a:t>
            </a:r>
          </a:p>
          <a:p>
            <a:pPr lvl="2"/>
            <a:r>
              <a:rPr lang="en-US" dirty="0" smtClean="0">
                <a:latin typeface="Times New Roman" charset="0"/>
              </a:rPr>
              <a:t>T1: bench to clinical</a:t>
            </a:r>
          </a:p>
          <a:p>
            <a:pPr lvl="2"/>
            <a:r>
              <a:rPr lang="en-US" dirty="0" smtClean="0">
                <a:latin typeface="Times New Roman" charset="0"/>
              </a:rPr>
              <a:t>T2: clinical to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28575">
            <a:noFill/>
            <a:miter lim="800000"/>
            <a:headEnd type="none" w="lg" len="med"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Lessons Learned from RWJ and Mellon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092" y="1981200"/>
            <a:ext cx="8159054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006600"/>
                </a:solidFill>
              </a:rPr>
              <a:t>Mentors are helpful in creating opportunities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When opportunity knocks, open the door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Teaching is the lifeblood of academia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Research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CAPS  1986-91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55601" y="1952555"/>
            <a:ext cx="9632984" cy="314437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Center for AIDS Prevention Studies (CAPS)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With Coates (Co PI), Sorenson, </a:t>
            </a:r>
            <a:r>
              <a:rPr lang="en-US" dirty="0" err="1" smtClean="0">
                <a:latin typeface="Times New Roman" charset="0"/>
              </a:rPr>
              <a:t>Fullilove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dirty="0" err="1" smtClean="0">
                <a:latin typeface="Times New Roman" charset="0"/>
              </a:rPr>
              <a:t>DuWors</a:t>
            </a:r>
            <a:endParaRPr lang="en-US" dirty="0" smtClean="0">
              <a:latin typeface="Times New Roman" charset="0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NIMH funding, $2 million/yr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AIDS epidemiology in Rwanda (Allen)*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After 5 years turned it over to Coates</a:t>
            </a:r>
          </a:p>
          <a:p>
            <a:pPr lvl="1">
              <a:buClr>
                <a:srgbClr val="FF0000"/>
              </a:buClr>
              <a:buNone/>
            </a:pPr>
            <a:r>
              <a:rPr lang="en-US" dirty="0" smtClean="0">
                <a:latin typeface="Times New Roman" charset="0"/>
              </a:rPr>
              <a:t>			</a:t>
            </a:r>
          </a:p>
          <a:p>
            <a:pPr>
              <a:buNone/>
            </a:pPr>
            <a:r>
              <a:rPr lang="en-US" sz="2400" dirty="0" smtClean="0">
                <a:latin typeface="Times New Roman" charset="0"/>
              </a:rPr>
              <a:t>    </a:t>
            </a: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>
              <a:latin typeface="Times New Roman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latin typeface="Times New Roman" charset="0"/>
              </a:rPr>
              <a:t> </a:t>
            </a:r>
          </a:p>
          <a:p>
            <a:pPr lvl="1"/>
            <a:endParaRPr lang="en-US" dirty="0" smtClean="0">
              <a:latin typeface="Times New Roman" charset="0"/>
            </a:endParaRPr>
          </a:p>
          <a:p>
            <a:endParaRPr lang="en-US" sz="2800" dirty="0" smtClean="0"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467" y="5909733"/>
            <a:ext cx="806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*Allen…Hulley, JAMA 1991;266:1657;  JAMA 1992;268:3338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71525" y="460375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charset="0"/>
              </a:rPr>
              <a:t>Lessons Learned from CAPS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780484" y="1803330"/>
            <a:ext cx="8797479" cy="4700588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When opportunity knocks…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Opportunities usually have antecedents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Expertise in clinical epidemiology is broadly useful across all health sciences</a:t>
            </a:r>
          </a:p>
          <a:p>
            <a:pPr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But, the rolling stone quandary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Each body of knowledge and set of national colleagues is vast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Good to settle on one major area</a:t>
            </a:r>
          </a:p>
          <a:p>
            <a:pPr lvl="2">
              <a:buClr>
                <a:srgbClr val="006600"/>
              </a:buClr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Back to cardiovascular clinical epidemiology</a:t>
            </a:r>
            <a:endParaRPr lang="en-US" sz="2000" dirty="0" smtClean="0">
              <a:solidFill>
                <a:srgbClr val="006600"/>
              </a:solidFill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pPr lvl="1"/>
            <a:endParaRPr lang="en-US" dirty="0" smtClean="0">
              <a:latin typeface="Times New Roman" charset="0"/>
            </a:endParaRPr>
          </a:p>
          <a:p>
            <a:endParaRPr lang="en-US" sz="28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352425"/>
            <a:ext cx="10287000" cy="11430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  <a:latin typeface="Times New Roman" charset="0"/>
              </a:rPr>
              <a:t>HERS, 1992-2002</a:t>
            </a:r>
            <a:r>
              <a:rPr lang="en-US" smtClean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2800" smtClean="0">
                <a:solidFill>
                  <a:srgbClr val="000000"/>
                </a:solidFill>
                <a:latin typeface="Times New Roman" charset="0"/>
              </a:rPr>
              <a:t>(Heart and Estrogen/progestin Replacement Study)</a:t>
            </a:r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63550" y="1716088"/>
            <a:ext cx="9823450" cy="4876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1942 FDA approves </a:t>
            </a:r>
            <a:r>
              <a:rPr lang="en-US" sz="2800" dirty="0" err="1" smtClean="0">
                <a:latin typeface="Times New Roman" charset="0"/>
              </a:rPr>
              <a:t>Premarin</a:t>
            </a:r>
            <a:r>
              <a:rPr lang="en-US" sz="2800" dirty="0" smtClean="0">
                <a:latin typeface="Times New Roman" charset="0"/>
              </a:rPr>
              <a:t> (CEE) for hot flashes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1966 book “Feminine Forever” by RA Wilson MD</a:t>
            </a:r>
          </a:p>
          <a:p>
            <a:pPr lvl="1">
              <a:buClr>
                <a:srgbClr val="FF0000"/>
              </a:buClr>
              <a:buFontTx/>
              <a:buNone/>
            </a:pPr>
            <a:r>
              <a:rPr lang="en-US" sz="2400" dirty="0" smtClean="0">
                <a:latin typeface="Times New Roman" charset="0"/>
              </a:rPr>
              <a:t>“Menopause is a hormone deficiency…totally preventable”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70’s and 80’s evidence that estrogen prevents CHD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Numerous epidemiological and </a:t>
            </a:r>
            <a:r>
              <a:rPr lang="en-US" sz="2400" dirty="0" err="1" smtClean="0">
                <a:latin typeface="Times New Roman" charset="0"/>
              </a:rPr>
              <a:t>pathophysiological</a:t>
            </a:r>
            <a:r>
              <a:rPr lang="en-US" sz="2400" dirty="0" smtClean="0">
                <a:latin typeface="Times New Roman" charset="0"/>
              </a:rPr>
              <a:t> studies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80’s progestin added to prevent estrogen-induced endometrial Ca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1990 	</a:t>
            </a:r>
          </a:p>
          <a:p>
            <a:pPr lvl="1">
              <a:buClr>
                <a:srgbClr val="FF0000"/>
              </a:buClr>
            </a:pPr>
            <a:r>
              <a:rPr lang="en-US" sz="2400" dirty="0" err="1" smtClean="0">
                <a:latin typeface="Times New Roman" charset="0"/>
              </a:rPr>
              <a:t>Premarin</a:t>
            </a:r>
            <a:r>
              <a:rPr lang="en-US" sz="2400" dirty="0" smtClean="0">
                <a:latin typeface="Times New Roman" charset="0"/>
              </a:rPr>
              <a:t> the leading prescription drug, </a:t>
            </a:r>
            <a:r>
              <a:rPr lang="en-US" sz="2400" dirty="0" err="1" smtClean="0">
                <a:latin typeface="Times New Roman" charset="0"/>
              </a:rPr>
              <a:t>Prempro</a:t>
            </a:r>
            <a:r>
              <a:rPr lang="en-US" sz="2400" dirty="0" smtClean="0">
                <a:latin typeface="Times New Roman" charset="0"/>
              </a:rPr>
              <a:t> the fastest growing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Hot tub with Steve Cummings</a:t>
            </a:r>
          </a:p>
          <a:p>
            <a:pPr>
              <a:buNone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solidFill>
                  <a:srgbClr val="FF0000"/>
                </a:solidFill>
                <a:latin typeface="Times New Roman" charset="0"/>
              </a:rPr>
              <a:t>HERS: Ethical? (1992) </a:t>
            </a:r>
            <a:endParaRPr lang="en-US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295400"/>
            <a:ext cx="8315325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latin typeface="Times New Roman" charset="0"/>
              </a:rPr>
              <a:t>Equipoise (</a:t>
            </a:r>
            <a:r>
              <a:rPr lang="en-US" sz="2800" dirty="0" smtClean="0">
                <a:latin typeface="Times New Roman" charset="0"/>
              </a:rPr>
              <a:t>uncertainty as to </a:t>
            </a:r>
            <a:r>
              <a:rPr lang="en-US" sz="2800" dirty="0">
                <a:latin typeface="Times New Roman" charset="0"/>
              </a:rPr>
              <a:t>whether benefits or harms predominate)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Benefits of hormone Rx </a:t>
            </a:r>
          </a:p>
          <a:p>
            <a:pPr lvl="2">
              <a:lnSpc>
                <a:spcPct val="70000"/>
              </a:lnSpc>
              <a:buClr>
                <a:srgbClr val="006600"/>
              </a:buClr>
            </a:pPr>
            <a:r>
              <a:rPr lang="en-US" sz="2800" dirty="0" smtClean="0">
                <a:solidFill>
                  <a:srgbClr val="008000"/>
                </a:solidFill>
                <a:latin typeface="Times New Roman" charset="0"/>
              </a:rPr>
              <a:t>Reduces </a:t>
            </a:r>
            <a:r>
              <a:rPr lang="en-US" sz="2800" dirty="0">
                <a:solidFill>
                  <a:srgbClr val="008000"/>
                </a:solidFill>
                <a:latin typeface="Times New Roman" charset="0"/>
              </a:rPr>
              <a:t>menopausal symptoms</a:t>
            </a:r>
            <a:endParaRPr lang="en-US" sz="2800" dirty="0" smtClean="0">
              <a:solidFill>
                <a:srgbClr val="008000"/>
              </a:solidFill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almost certainly to prevent </a:t>
            </a:r>
            <a:r>
              <a:rPr lang="en-US" sz="2800" dirty="0">
                <a:latin typeface="Times New Roman" charset="0"/>
              </a:rPr>
              <a:t>CHD</a:t>
            </a:r>
            <a:endParaRPr lang="en-US" sz="2800" dirty="0" smtClean="0"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probably to prevent fractures</a:t>
            </a: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perhaps to prevent Alzheimer’s </a:t>
            </a:r>
            <a:r>
              <a:rPr lang="en-US" sz="2800" dirty="0">
                <a:latin typeface="Times New Roman" charset="0"/>
              </a:rPr>
              <a:t>Disease</a:t>
            </a:r>
            <a:endParaRPr lang="en-US" sz="2800" dirty="0" smtClean="0">
              <a:latin typeface="Times New Roman" charset="0"/>
            </a:endParaRPr>
          </a:p>
          <a:p>
            <a:pPr>
              <a:lnSpc>
                <a:spcPct val="50000"/>
              </a:lnSpc>
              <a:buFontTx/>
              <a:buNone/>
            </a:pPr>
            <a:endParaRPr lang="en-US" dirty="0" smtClean="0">
              <a:latin typeface="Times New Roman" charset="0"/>
            </a:endParaRPr>
          </a:p>
          <a:p>
            <a:pPr lvl="1">
              <a:lnSpc>
                <a:spcPct val="5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Harms </a:t>
            </a:r>
            <a:endParaRPr lang="en-US" dirty="0" smtClean="0">
              <a:solidFill>
                <a:srgbClr val="FF0000"/>
              </a:solidFill>
              <a:latin typeface="Times New Roman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Possible venous </a:t>
            </a:r>
            <a:r>
              <a:rPr lang="en-US" sz="2800" dirty="0" err="1">
                <a:latin typeface="Times New Roman" charset="0"/>
              </a:rPr>
              <a:t>thrombo</a:t>
            </a:r>
            <a:r>
              <a:rPr lang="en-US" sz="2800" dirty="0">
                <a:latin typeface="Times New Roman" charset="0"/>
              </a:rPr>
              <a:t>-embolism</a:t>
            </a:r>
            <a:endParaRPr lang="en-US" sz="2800" dirty="0" smtClean="0"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Possible breast </a:t>
            </a:r>
            <a:r>
              <a:rPr lang="en-US" sz="2800" dirty="0">
                <a:latin typeface="Times New Roman" charset="0"/>
              </a:rPr>
              <a:t>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861209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861209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861209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861209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0212388" cy="1039813"/>
          </a:xfrm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charset="0"/>
              </a:rPr>
              <a:t>HERS trial</a:t>
            </a:r>
            <a:br>
              <a:rPr lang="en-US" sz="3600" dirty="0">
                <a:solidFill>
                  <a:srgbClr val="FF0000"/>
                </a:solidFill>
                <a:latin typeface="Times New Roman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charset="0"/>
              </a:rPr>
              <a:t>(Sponsor: NIH Wyeth-Ayerst)</a:t>
            </a:r>
            <a:endParaRPr lang="en-US" sz="36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828800"/>
            <a:ext cx="9713912" cy="4572000"/>
          </a:xfrm>
        </p:spPr>
        <p:txBody>
          <a:bodyPr lIns="90487" tIns="44450" rIns="90487" bIns="44450"/>
          <a:lstStyle/>
          <a:p>
            <a:pPr marL="0" lvl="1" inden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sz="2400" dirty="0" smtClean="0"/>
              <a:t> </a:t>
            </a:r>
            <a:r>
              <a:rPr lang="en-US" dirty="0" smtClean="0">
                <a:latin typeface="Times New Roman" charset="0"/>
              </a:rPr>
              <a:t>Colleagues: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Grady, Ireland, 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</a:rPr>
              <a:t>Vittinghoff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, Shepherd, Simon</a:t>
            </a:r>
            <a:endParaRPr lang="en-US" sz="3200" dirty="0" smtClean="0">
              <a:solidFill>
                <a:srgbClr val="000000"/>
              </a:solidFill>
              <a:latin typeface="Times New Roman" charset="0"/>
            </a:endParaRP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US" dirty="0" smtClean="0"/>
              <a:t> RCT: Does E+P after menopause prevent heart attacks?</a:t>
            </a:r>
            <a:endParaRPr lang="en-US" sz="3200" dirty="0" smtClean="0"/>
          </a:p>
          <a:p>
            <a:pPr marL="0" indent="0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800" dirty="0" smtClean="0"/>
              <a:t> Subjects</a:t>
            </a:r>
            <a:endParaRPr lang="en-US" sz="2400" dirty="0"/>
          </a:p>
          <a:p>
            <a:pPr marL="466725" lvl="1" indent="0">
              <a:lnSpc>
                <a:spcPct val="80000"/>
              </a:lnSpc>
              <a:buClr>
                <a:srgbClr val="FF0000"/>
              </a:buClr>
              <a:defRPr/>
            </a:pPr>
            <a:r>
              <a:rPr lang="en-US" sz="2400" dirty="0"/>
              <a:t>  2763 </a:t>
            </a:r>
            <a:r>
              <a:rPr lang="en-US" sz="2400" dirty="0" smtClean="0"/>
              <a:t>women at 20 sites</a:t>
            </a:r>
          </a:p>
          <a:p>
            <a:pPr marL="466725" lvl="1" indent="0">
              <a:lnSpc>
                <a:spcPct val="60000"/>
              </a:lnSpc>
              <a:buClr>
                <a:srgbClr val="FF0000"/>
              </a:buClr>
              <a:defRPr/>
            </a:pPr>
            <a:r>
              <a:rPr lang="en-US" sz="2400" dirty="0"/>
              <a:t>  </a:t>
            </a:r>
            <a:r>
              <a:rPr lang="en-US" sz="2400" dirty="0" smtClean="0"/>
              <a:t>postmenopausal with a uterus; age &lt; 80 (mean age = 67)</a:t>
            </a:r>
          </a:p>
          <a:p>
            <a:pPr marL="466725" lvl="1" indent="0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400" dirty="0"/>
              <a:t>  documented coronary disease</a:t>
            </a:r>
          </a:p>
          <a:p>
            <a:pPr marL="0" indent="0">
              <a:lnSpc>
                <a:spcPct val="13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/>
              <a:t> </a:t>
            </a:r>
            <a:r>
              <a:rPr lang="en-US" sz="2800" dirty="0" smtClean="0"/>
              <a:t>Predictor</a:t>
            </a:r>
            <a:endParaRPr lang="en-US" sz="2400" dirty="0" smtClean="0"/>
          </a:p>
          <a:p>
            <a:pPr marL="466725" lvl="1" indent="0">
              <a:lnSpc>
                <a:spcPct val="80000"/>
              </a:lnSpc>
              <a:spcAft>
                <a:spcPts val="1800"/>
              </a:spcAft>
              <a:buClr>
                <a:srgbClr val="FF0000"/>
              </a:buClr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Premarin+MPA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/>
              <a:t>blinded </a:t>
            </a:r>
            <a:r>
              <a:rPr lang="en-US" sz="2400" dirty="0" smtClean="0"/>
              <a:t>placebo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/>
              <a:t> Outcome</a:t>
            </a:r>
            <a:r>
              <a:rPr lang="en-US" sz="2400" dirty="0"/>
              <a:t> </a:t>
            </a:r>
          </a:p>
          <a:p>
            <a:pPr marL="466725" lvl="1" indent="0">
              <a:lnSpc>
                <a:spcPct val="60000"/>
              </a:lnSpc>
              <a:buClr>
                <a:srgbClr val="FF0000"/>
              </a:buClr>
              <a:defRPr/>
            </a:pPr>
            <a:r>
              <a:rPr lang="en-US" sz="2400" dirty="0"/>
              <a:t>  4-year rate of</a:t>
            </a:r>
            <a:r>
              <a:rPr lang="en-US" sz="2400" dirty="0" smtClean="0"/>
              <a:t> MI or CHD </a:t>
            </a:r>
            <a:r>
              <a:rPr lang="en-US" sz="2400" dirty="0"/>
              <a:t>death</a:t>
            </a:r>
            <a:endParaRPr lang="en-US" sz="2000" dirty="0"/>
          </a:p>
          <a:p>
            <a:pPr marL="466725" lvl="1" indent="0">
              <a:lnSpc>
                <a:spcPct val="80000"/>
              </a:lnSpc>
              <a:defRPr/>
            </a:pPr>
            <a:endParaRPr lang="en-US" sz="1400" dirty="0"/>
          </a:p>
        </p:txBody>
      </p:sp>
      <p:cxnSp>
        <p:nvCxnSpPr>
          <p:cNvPr id="57348" name="Straight Connector 4"/>
          <p:cNvCxnSpPr>
            <a:cxnSpLocks noChangeShapeType="1"/>
          </p:cNvCxnSpPr>
          <p:nvPr/>
        </p:nvCxnSpPr>
        <p:spPr bwMode="auto">
          <a:xfrm>
            <a:off x="4445000" y="1046163"/>
            <a:ext cx="604838" cy="2238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57349" name="Straight Connector 6"/>
          <p:cNvCxnSpPr>
            <a:cxnSpLocks noChangeShapeType="1"/>
          </p:cNvCxnSpPr>
          <p:nvPr/>
        </p:nvCxnSpPr>
        <p:spPr bwMode="auto">
          <a:xfrm rot="10800000">
            <a:off x="4400550" y="1054100"/>
            <a:ext cx="635000" cy="2016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38138"/>
            <a:ext cx="10210800" cy="1143000"/>
          </a:xfrm>
          <a:noFill/>
        </p:spPr>
        <p:txBody>
          <a:bodyPr lIns="90487" tIns="44450" rIns="90487" bIns="44450"/>
          <a:lstStyle/>
          <a:p>
            <a:r>
              <a:rPr lang="en-US" sz="3600">
                <a:solidFill>
                  <a:srgbClr val="FF0000"/>
                </a:solidFill>
                <a:latin typeface="Times New Roman" charset="0"/>
              </a:rPr>
              <a:t>MI/CHD death in HERS:</a:t>
            </a:r>
            <a:r>
              <a:rPr lang="en-US" sz="4000">
                <a:solidFill>
                  <a:srgbClr val="FF0000"/>
                </a:solidFill>
                <a:latin typeface="Times New Roman" charset="0"/>
              </a:rPr>
              <a:t> </a:t>
            </a:r>
            <a:br>
              <a:rPr lang="en-US" sz="4000">
                <a:solidFill>
                  <a:srgbClr val="FF0000"/>
                </a:solidFill>
                <a:latin typeface="Times New Roman" charset="0"/>
              </a:rPr>
            </a:br>
            <a:r>
              <a:rPr lang="en-US" sz="3600">
                <a:solidFill>
                  <a:srgbClr val="FF0000"/>
                </a:solidFill>
                <a:latin typeface="Times New Roman" charset="0"/>
              </a:rPr>
              <a:t>Early harm and later benefit?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32000"/>
            <a:ext cx="9601200" cy="4953000"/>
          </a:xfrm>
          <a:noFill/>
        </p:spPr>
        <p:txBody>
          <a:bodyPr lIns="90487" tIns="44450" rIns="90487" bIns="44450"/>
          <a:lstStyle/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2800" u="sng">
                <a:solidFill>
                  <a:schemeClr val="tx2"/>
                </a:solidFill>
                <a:latin typeface="Times New Roman" charset="0"/>
              </a:rPr>
              <a:t>Year	E + P	Placebo	RH	95% CI</a:t>
            </a:r>
            <a:endParaRPr lang="en-US" sz="3300">
              <a:latin typeface="Times New Roman" charset="0"/>
            </a:endParaRPr>
          </a:p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3300">
                <a:latin typeface="Times New Roman" charset="0"/>
              </a:rPr>
              <a:t>	1	57	38	1.5	1.0-2.3</a:t>
            </a:r>
          </a:p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3300">
                <a:latin typeface="Times New Roman" charset="0"/>
              </a:rPr>
              <a:t>	2	47	49	1.0	0.7-1.5</a:t>
            </a:r>
          </a:p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3300">
                <a:latin typeface="Times New Roman" charset="0"/>
              </a:rPr>
              <a:t>	3	35	42	0.8	0.5-1.3</a:t>
            </a:r>
          </a:p>
          <a:p>
            <a:pPr marL="0" indent="0" defTabSz="909638">
              <a:lnSpc>
                <a:spcPct val="12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3300">
                <a:latin typeface="Times New Roman" charset="0"/>
              </a:rPr>
              <a:t>	4 + 5	40	53	0.7	0.5-1.1</a:t>
            </a:r>
          </a:p>
          <a:p>
            <a:pPr marL="0" indent="0" defTabSz="909638">
              <a:lnSpc>
                <a:spcPct val="150000"/>
              </a:lnSpc>
              <a:buFontTx/>
              <a:buNone/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endParaRPr lang="en-US" sz="3300">
              <a:latin typeface="Times New Roman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429375" y="5486400"/>
            <a:ext cx="36830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Times" charset="0"/>
              </a:rPr>
              <a:t>P for trend = 0.03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2497138" y="1763713"/>
            <a:ext cx="2767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>
                <a:solidFill>
                  <a:srgbClr val="000000"/>
                </a:solidFill>
                <a:latin typeface="Times" charset="0"/>
              </a:rPr>
              <a:t>Primary CHD events</a:t>
            </a:r>
          </a:p>
        </p:txBody>
      </p:sp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935038" y="6043613"/>
            <a:ext cx="71276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09638">
              <a:lnSpc>
                <a:spcPct val="150000"/>
              </a:lnSpc>
              <a:tabLst>
                <a:tab pos="0" algn="l"/>
                <a:tab pos="233363" algn="l"/>
                <a:tab pos="2286000" algn="ctr"/>
                <a:tab pos="3827463" algn="ctr"/>
                <a:tab pos="5486400" algn="ctr"/>
                <a:tab pos="6858000" algn="ctr"/>
              </a:tabLst>
            </a:pPr>
            <a:r>
              <a:rPr lang="en-US" sz="2400" dirty="0" smtClean="0"/>
              <a:t>Hulley, </a:t>
            </a:r>
            <a:r>
              <a:rPr lang="en-US" sz="2400" dirty="0" err="1" smtClean="0"/>
              <a:t>Vittinghoff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Grady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et </a:t>
            </a:r>
            <a:r>
              <a:rPr lang="en-US" sz="2400" dirty="0"/>
              <a:t>al JAMA </a:t>
            </a:r>
            <a:r>
              <a:rPr lang="en-US" sz="2400" dirty="0">
                <a:solidFill>
                  <a:srgbClr val="000000"/>
                </a:solidFill>
              </a:rPr>
              <a:t>1998</a:t>
            </a:r>
            <a:r>
              <a:rPr lang="en-US" sz="2400" dirty="0"/>
              <a:t>;280:605-13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152400"/>
            <a:ext cx="10212387" cy="1143000"/>
          </a:xfrm>
          <a:noFill/>
        </p:spPr>
        <p:txBody>
          <a:bodyPr lIns="90487" tIns="44450" rIns="90487" bIns="44450"/>
          <a:lstStyle/>
          <a:p>
            <a:r>
              <a:rPr lang="en-US" sz="3600" dirty="0">
                <a:solidFill>
                  <a:srgbClr val="FF0000"/>
                </a:solidFill>
                <a:latin typeface="Times New Roman" charset="0"/>
              </a:rPr>
              <a:t>Venous </a:t>
            </a:r>
            <a:r>
              <a:rPr lang="en-US" sz="3600" dirty="0" err="1">
                <a:solidFill>
                  <a:srgbClr val="FF0000"/>
                </a:solidFill>
                <a:latin typeface="Times New Roman" charset="0"/>
              </a:rPr>
              <a:t>Thromboembolic</a:t>
            </a:r>
            <a:r>
              <a:rPr lang="en-US" sz="36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charset="0"/>
              </a:rPr>
              <a:t>Events</a:t>
            </a:r>
            <a:endParaRPr lang="en-US" dirty="0">
              <a:latin typeface="Times New Roman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666999"/>
            <a:ext cx="9944100" cy="3806685"/>
          </a:xfrm>
          <a:noFill/>
        </p:spPr>
        <p:txBody>
          <a:bodyPr lIns="90487" tIns="44450" rIns="90487" bIns="44450"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r>
              <a:rPr lang="en-US" dirty="0">
                <a:latin typeface="Times New Roman" charset="0"/>
              </a:rPr>
              <a:t>DVT/</a:t>
            </a:r>
            <a:r>
              <a:rPr lang="en-US" dirty="0" smtClean="0">
                <a:latin typeface="Times New Roman" charset="0"/>
              </a:rPr>
              <a:t>PE	</a:t>
            </a:r>
            <a:r>
              <a:rPr lang="en-US" dirty="0">
                <a:latin typeface="Times New Roman" charset="0"/>
              </a:rPr>
              <a:t> 34	  13	      2.7	   </a:t>
            </a:r>
            <a:r>
              <a:rPr lang="en-US" dirty="0" smtClean="0">
                <a:latin typeface="Times New Roman" charset="0"/>
              </a:rPr>
              <a:t>0.003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r>
              <a:rPr lang="en-US" sz="2800" dirty="0" smtClean="0">
                <a:latin typeface="Times New Roman" charset="0"/>
              </a:rPr>
              <a:t>	Deep </a:t>
            </a:r>
            <a:r>
              <a:rPr lang="en-US" sz="2800" dirty="0">
                <a:latin typeface="Times New Roman" charset="0"/>
              </a:rPr>
              <a:t>vein thrombosis</a:t>
            </a:r>
            <a:r>
              <a:rPr lang="en-US" dirty="0">
                <a:latin typeface="Times New Roman" charset="0"/>
              </a:rPr>
              <a:t>	 25	    9	      2.8	   0.008 	</a:t>
            </a:r>
            <a:r>
              <a:rPr lang="en-US" sz="2800" dirty="0">
                <a:latin typeface="Times New Roman" charset="0"/>
              </a:rPr>
              <a:t>Pulmonary embolism	</a:t>
            </a:r>
            <a:r>
              <a:rPr lang="en-US" dirty="0">
                <a:latin typeface="Times New Roman" charset="0"/>
              </a:rPr>
              <a:t> 11	    4	      2.8	   0.08</a:t>
            </a:r>
            <a:endParaRPr lang="en-US" sz="2400" dirty="0">
              <a:latin typeface="Times New Roman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endParaRPr lang="en-US" sz="2800" dirty="0">
              <a:latin typeface="Times New Roman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endParaRPr lang="en-US" sz="2800" dirty="0">
              <a:latin typeface="Times New Roman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endParaRPr lang="en-US" sz="2800" dirty="0" smtClean="0">
              <a:latin typeface="Times New Roman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  <a:tab pos="457200" algn="l"/>
                <a:tab pos="4568825" algn="dec"/>
                <a:tab pos="5824538" algn="dec"/>
                <a:tab pos="6861175" algn="dec"/>
                <a:tab pos="7940675" algn="dec"/>
              </a:tabLst>
            </a:pPr>
            <a:r>
              <a:rPr lang="en-US" sz="2400" dirty="0" smtClean="0">
                <a:latin typeface="Times New Roman" charset="0"/>
              </a:rPr>
              <a:t> Grady…Hulley. </a:t>
            </a:r>
            <a:r>
              <a:rPr lang="en-US" sz="2400" dirty="0">
                <a:latin typeface="Times New Roman" charset="0"/>
              </a:rPr>
              <a:t>Ann </a:t>
            </a:r>
            <a:r>
              <a:rPr lang="en-US" sz="2400" dirty="0" smtClean="0">
                <a:latin typeface="Times New Roman" charset="0"/>
              </a:rPr>
              <a:t>Intern </a:t>
            </a:r>
            <a:r>
              <a:rPr lang="en-US" sz="2400" dirty="0">
                <a:latin typeface="Times New Roman" charset="0"/>
              </a:rPr>
              <a:t>Med 2000;132:689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57625" y="1447800"/>
            <a:ext cx="44989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latin typeface="Times" charset="0"/>
              </a:rPr>
              <a:t>Treatment Group</a:t>
            </a:r>
            <a:endParaRPr lang="en-US" sz="2800" u="sng">
              <a:latin typeface="Helvetica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187825" y="2012950"/>
            <a:ext cx="2163763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u="sng">
                <a:latin typeface="Times" charset="0"/>
              </a:rPr>
              <a:t>E + P</a:t>
            </a:r>
            <a:endParaRPr lang="en-US" sz="2600" u="sng">
              <a:latin typeface="Helvetica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573713" y="2014538"/>
            <a:ext cx="2162175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u="sng">
                <a:latin typeface="Times" charset="0"/>
              </a:rPr>
              <a:t>Placebo</a:t>
            </a:r>
            <a:endParaRPr lang="en-US" sz="2600" u="sng">
              <a:latin typeface="Helvetica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8123238" y="2001838"/>
            <a:ext cx="2163762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u="sng">
                <a:latin typeface="Times" charset="0"/>
              </a:rPr>
              <a:t>P - value</a:t>
            </a:r>
            <a:endParaRPr lang="en-US" sz="2600" u="sng">
              <a:latin typeface="Helvetica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86575" y="2001838"/>
            <a:ext cx="2163763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u="sng">
                <a:latin typeface="Times" charset="0"/>
              </a:rPr>
              <a:t>RH</a:t>
            </a:r>
            <a:endParaRPr lang="en-US" sz="2600" u="sng"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57238" y="636588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Antecedents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903538" y="2062163"/>
            <a:ext cx="5330825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1923 Oxford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Reaction to HERS, 1998-2001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71524" y="1981200"/>
            <a:ext cx="9147175" cy="4114800"/>
          </a:xfrm>
        </p:spPr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en-US" sz="2800" kern="1200" dirty="0" smtClean="0">
                <a:solidFill>
                  <a:srgbClr val="000000"/>
                </a:solidFill>
                <a:latin typeface="Times" charset="0"/>
                <a:ea typeface="+mn-ea"/>
                <a:cs typeface="+mn-cs"/>
              </a:rPr>
              <a:t>Conclusion: no CHD benefit; </a:t>
            </a:r>
            <a:r>
              <a:rPr lang="en-US" sz="2800" kern="1200" dirty="0" err="1" smtClean="0">
                <a:solidFill>
                  <a:srgbClr val="000000"/>
                </a:solidFill>
                <a:latin typeface="Times" charset="0"/>
                <a:ea typeface="+mn-ea"/>
                <a:cs typeface="+mn-cs"/>
              </a:rPr>
              <a:t>thromboembolism</a:t>
            </a:r>
            <a:r>
              <a:rPr lang="en-US" sz="2800" kern="1200" dirty="0" smtClean="0">
                <a:solidFill>
                  <a:srgbClr val="000000"/>
                </a:solidFill>
                <a:latin typeface="Times" charset="0"/>
                <a:ea typeface="+mn-ea"/>
                <a:cs typeface="+mn-cs"/>
              </a:rPr>
              <a:t> harm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 smtClean="0">
                <a:latin typeface="Times New Roman" charset="0"/>
              </a:rPr>
              <a:t>Clinicians, NYT: “Something’s wrong, we don’t believe it”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 smtClean="0">
                <a:latin typeface="Times New Roman" charset="0"/>
              </a:rPr>
              <a:t>Researchers:  1998 JAMA report* the most cited article in the medical literature for many months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 smtClean="0">
                <a:latin typeface="Times New Roman" charset="0"/>
              </a:rPr>
              <a:t>Lancet editorial re HERS**: “There are occasions when a single study causes a sea change in medical practice” </a:t>
            </a:r>
          </a:p>
          <a:p>
            <a:pPr>
              <a:defRPr/>
            </a:pPr>
            <a:endParaRPr lang="en-US" sz="2800" dirty="0" smtClean="0">
              <a:latin typeface="Times New Roman" charset="0"/>
            </a:endParaRP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138238" y="5588000"/>
            <a:ext cx="5177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*  Hulley </a:t>
            </a:r>
            <a:r>
              <a:rPr lang="en-US" sz="2400" dirty="0"/>
              <a:t>et al, JAMA 1998; 280:605-13 </a:t>
            </a:r>
          </a:p>
          <a:p>
            <a:r>
              <a:rPr lang="en-US" sz="2400" dirty="0"/>
              <a:t>**Editorial, Lancet: 2001; 358:1196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6411913" y="62880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612775" y="685800"/>
          <a:ext cx="9674225" cy="5908675"/>
        </p:xfrm>
        <a:graphic>
          <a:graphicData uri="http://schemas.openxmlformats.org/presentationml/2006/ole">
            <p:oleObj spid="_x0000_s70658" name="Chart" r:id="rId4" imgW="7861300" imgH="5397500" progId="MSGraph.Chart.8">
              <p:embed followColorScheme="full"/>
            </p:oleObj>
          </a:graphicData>
        </a:graphic>
      </p:graphicFrame>
      <p:sp>
        <p:nvSpPr>
          <p:cNvPr id="70660" name="Line 5"/>
          <p:cNvSpPr>
            <a:spLocks noChangeShapeType="1"/>
          </p:cNvSpPr>
          <p:nvPr/>
        </p:nvSpPr>
        <p:spPr bwMode="auto">
          <a:xfrm flipV="1">
            <a:off x="4422775" y="13843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1102256" y="237066"/>
            <a:ext cx="81407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>
                <a:ea typeface="Times New Roman" charset="0"/>
                <a:cs typeface="Times New Roman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Annual </a:t>
            </a:r>
            <a:r>
              <a:rPr lang="en-US" sz="32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US Prescriptions for Hormone Therapy</a:t>
            </a:r>
            <a:endParaRPr lang="en-US" sz="28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2644775" y="2959100"/>
            <a:ext cx="103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HERS</a:t>
            </a:r>
          </a:p>
        </p:txBody>
      </p:sp>
      <p:sp>
        <p:nvSpPr>
          <p:cNvPr id="70663" name="Line 8"/>
          <p:cNvSpPr>
            <a:spLocks noChangeShapeType="1"/>
          </p:cNvSpPr>
          <p:nvPr/>
        </p:nvSpPr>
        <p:spPr bwMode="auto">
          <a:xfrm>
            <a:off x="3841750" y="3187700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Line 9"/>
          <p:cNvSpPr>
            <a:spLocks noChangeShapeType="1"/>
          </p:cNvSpPr>
          <p:nvPr/>
        </p:nvSpPr>
        <p:spPr bwMode="auto">
          <a:xfrm flipV="1">
            <a:off x="7829550" y="1371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7035800" y="31877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6178550" y="2959100"/>
            <a:ext cx="78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WHI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949325" y="6296025"/>
            <a:ext cx="388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Hersh</a:t>
            </a:r>
            <a:r>
              <a:rPr lang="en-US" sz="2400" dirty="0">
                <a:ea typeface="Times New Roman" charset="0"/>
                <a:cs typeface="Times New Roman" charset="0"/>
              </a:rPr>
              <a:t>, JAMA 2004;291:47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977265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charset="0"/>
              </a:rPr>
              <a:t>Disease outcomes in HERS (1998) and WHI (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2002)</a:t>
            </a:r>
            <a:endParaRPr lang="en-US" sz="32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1563688"/>
            <a:ext cx="6865937" cy="5029200"/>
          </a:xfrm>
        </p:spPr>
        <p:txBody>
          <a:bodyPr/>
          <a:lstStyle/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u="sng" dirty="0">
                <a:latin typeface="Times New Roman" charset="0"/>
              </a:rPr>
              <a:t>Outcome</a:t>
            </a:r>
            <a:r>
              <a:rPr lang="en-US" sz="2400" dirty="0">
                <a:latin typeface="Times New Roman" charset="0"/>
              </a:rPr>
              <a:t>	 </a:t>
            </a:r>
            <a:r>
              <a:rPr lang="en-US" sz="2400" u="sng" dirty="0">
                <a:latin typeface="Times New Roman" charset="0"/>
              </a:rPr>
              <a:t>HERS E+P</a:t>
            </a:r>
            <a:r>
              <a:rPr lang="en-US" sz="2400" dirty="0">
                <a:latin typeface="Times New Roman" charset="0"/>
              </a:rPr>
              <a:t>	 </a:t>
            </a:r>
            <a:r>
              <a:rPr lang="en-US" sz="2400" u="sng" dirty="0">
                <a:latin typeface="Times New Roman" charset="0"/>
              </a:rPr>
              <a:t>WHI E</a:t>
            </a:r>
            <a:r>
              <a:rPr lang="en-US" sz="2400" u="sng" dirty="0" smtClean="0">
                <a:latin typeface="Times New Roman" charset="0"/>
              </a:rPr>
              <a:t>+P  </a:t>
            </a:r>
            <a:endParaRPr lang="en-US" sz="2400" dirty="0" smtClean="0">
              <a:latin typeface="Times New Roman" charset="0"/>
            </a:endParaRP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 New Roman" charset="0"/>
              </a:rPr>
              <a:t>		(N = </a:t>
            </a:r>
            <a:r>
              <a:rPr lang="en-US" sz="2400" dirty="0" smtClean="0">
                <a:latin typeface="Times New Roman" charset="0"/>
              </a:rPr>
              <a:t>2763)</a:t>
            </a:r>
            <a:r>
              <a:rPr lang="en-US" sz="2400" dirty="0">
                <a:latin typeface="Times New Roman" charset="0"/>
              </a:rPr>
              <a:t>	(N = </a:t>
            </a:r>
            <a:r>
              <a:rPr lang="en-US" sz="2400" dirty="0" smtClean="0">
                <a:latin typeface="Times New Roman" charset="0"/>
              </a:rPr>
              <a:t>16,608)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 New Roman" charset="0"/>
              </a:rPr>
              <a:t>MI+CHD death	1.0 (0.8-1.2) 	1.3 (1.0-1.6)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 smtClean="0">
                <a:latin typeface="Times New Roman" charset="0"/>
              </a:rPr>
              <a:t>Stroke</a:t>
            </a:r>
            <a:r>
              <a:rPr lang="en-US" sz="2400" dirty="0">
                <a:latin typeface="Times New Roman" charset="0"/>
              </a:rPr>
              <a:t>	1.2 (0.9-1.7)	1.4 (1.1-1.8)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 err="1">
                <a:latin typeface="Times New Roman" charset="0"/>
              </a:rPr>
              <a:t>Pulm</a:t>
            </a:r>
            <a:r>
              <a:rPr lang="en-US" sz="2400" dirty="0">
                <a:latin typeface="Times New Roman" charset="0"/>
              </a:rPr>
              <a:t> Embolism	2.1 (1.3-3.4)	2.1 (1.6-2.8)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 New Roman" charset="0"/>
              </a:rPr>
              <a:t>Breast cancer	1.3 (0.8-1.9)	1.3 (1.0-1.6)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lnSpc>
                <a:spcPct val="120000"/>
              </a:lnSpc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 New Roman" charset="0"/>
              </a:rPr>
              <a:t>Hip fracture	1.1 (0.5-2.5)	0.7 (0.5-1.0)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 New Roman" charset="0"/>
              </a:rPr>
              <a:t>Dementia*		2.0 (1.2-3.5)</a:t>
            </a:r>
            <a:r>
              <a:rPr lang="en-US" sz="2400" dirty="0" smtClean="0">
                <a:latin typeface="Times New Roman" charset="0"/>
              </a:rPr>
              <a:t>	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endParaRPr lang="en-US" sz="2400" dirty="0">
              <a:latin typeface="Times New Roman" charset="0"/>
            </a:endParaRP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" charset="0"/>
              </a:rPr>
              <a:t>Hulley &amp; Grady, JAMA 2004;291:1769 (editorial)</a:t>
            </a:r>
          </a:p>
          <a:p>
            <a:pPr marL="4763" indent="-4763" defTabSz="971550">
              <a:buFontTx/>
              <a:buNone/>
              <a:tabLst>
                <a:tab pos="2228850" algn="l"/>
                <a:tab pos="4346575" algn="l"/>
                <a:tab pos="6519863" algn="l"/>
              </a:tabLst>
            </a:pPr>
            <a:r>
              <a:rPr lang="en-US" sz="2400" dirty="0">
                <a:latin typeface="Times" charset="0"/>
              </a:rPr>
              <a:t>*</a:t>
            </a:r>
            <a:r>
              <a:rPr lang="en-US" sz="2400" dirty="0" err="1">
                <a:latin typeface="Times" charset="0"/>
              </a:rPr>
              <a:t>Schumaker</a:t>
            </a:r>
            <a:r>
              <a:rPr lang="en-US" sz="2400" dirty="0">
                <a:latin typeface="Times" charset="0"/>
              </a:rPr>
              <a:t>, JAMA 2004;291:2947</a:t>
            </a:r>
            <a:endParaRPr lang="en-US" sz="3600" dirty="0">
              <a:latin typeface="Times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241800" y="1041400"/>
            <a:ext cx="35433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900" u="sng" dirty="0">
                <a:latin typeface="Times" charset="0"/>
              </a:rPr>
              <a:t>         RH (95% CI</a:t>
            </a:r>
            <a:r>
              <a:rPr lang="en-US" sz="2900" u="sng" dirty="0" smtClean="0">
                <a:latin typeface="Times" charset="0"/>
              </a:rPr>
              <a:t>)__       </a:t>
            </a:r>
            <a:endParaRPr lang="en-US" sz="2900" u="sng" dirty="0"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smtClean="0">
                <a:solidFill>
                  <a:srgbClr val="FF0000"/>
                </a:solidFill>
                <a:latin typeface="Times New Roman" charset="0"/>
              </a:rPr>
              <a:t>HERS: Ethical? (1992) </a:t>
            </a:r>
            <a:endParaRPr lang="en-US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295400"/>
            <a:ext cx="8315325" cy="533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latin typeface="Times New Roman" charset="0"/>
              </a:rPr>
              <a:t>Equipoise (</a:t>
            </a:r>
            <a:r>
              <a:rPr lang="en-US" sz="2800" dirty="0" smtClean="0">
                <a:latin typeface="Times New Roman" charset="0"/>
              </a:rPr>
              <a:t>uncertainty as to </a:t>
            </a:r>
            <a:r>
              <a:rPr lang="en-US" sz="2800" dirty="0">
                <a:latin typeface="Times New Roman" charset="0"/>
              </a:rPr>
              <a:t>whether benefits or harms predominate)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Benefits of hormone Rx </a:t>
            </a:r>
          </a:p>
          <a:p>
            <a:pPr lvl="2">
              <a:lnSpc>
                <a:spcPct val="70000"/>
              </a:lnSpc>
              <a:buClr>
                <a:srgbClr val="006600"/>
              </a:buClr>
            </a:pPr>
            <a:r>
              <a:rPr lang="en-US" sz="2800" dirty="0" smtClean="0">
                <a:solidFill>
                  <a:srgbClr val="008000"/>
                </a:solidFill>
                <a:latin typeface="Times New Roman" charset="0"/>
              </a:rPr>
              <a:t>Reduces </a:t>
            </a:r>
            <a:r>
              <a:rPr lang="en-US" sz="2800" dirty="0">
                <a:solidFill>
                  <a:srgbClr val="008000"/>
                </a:solidFill>
                <a:latin typeface="Times New Roman" charset="0"/>
              </a:rPr>
              <a:t>menopausal symptoms</a:t>
            </a:r>
            <a:endParaRPr lang="en-US" sz="2800" dirty="0" smtClean="0">
              <a:solidFill>
                <a:srgbClr val="008000"/>
              </a:solidFill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almost certainly to prevent </a:t>
            </a:r>
            <a:r>
              <a:rPr lang="en-US" sz="2800" dirty="0">
                <a:latin typeface="Times New Roman" charset="0"/>
              </a:rPr>
              <a:t>CHD</a:t>
            </a:r>
            <a:endParaRPr lang="en-US" sz="2800" dirty="0" smtClean="0"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probably to prevent fractures</a:t>
            </a: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Thought </a:t>
            </a:r>
            <a:r>
              <a:rPr lang="en-US" sz="2800" dirty="0" err="1" smtClean="0">
                <a:latin typeface="Times New Roman" charset="0"/>
              </a:rPr>
              <a:t>pernaps</a:t>
            </a:r>
            <a:r>
              <a:rPr lang="en-US" sz="2800" dirty="0" smtClean="0">
                <a:latin typeface="Times New Roman" charset="0"/>
              </a:rPr>
              <a:t> to prevent Alzheimer’s Disease</a:t>
            </a:r>
          </a:p>
          <a:p>
            <a:pPr lvl="2">
              <a:lnSpc>
                <a:spcPct val="70000"/>
              </a:lnSpc>
              <a:buClr>
                <a:schemeClr val="tx1"/>
              </a:buClr>
              <a:buNone/>
            </a:pPr>
            <a:endParaRPr lang="en-US" dirty="0" smtClean="0">
              <a:latin typeface="Times New Roman" charset="0"/>
            </a:endParaRPr>
          </a:p>
          <a:p>
            <a:pPr lvl="1">
              <a:lnSpc>
                <a:spcPct val="50000"/>
              </a:lnSpc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Harms </a:t>
            </a:r>
            <a:endParaRPr lang="en-US" dirty="0" smtClean="0">
              <a:solidFill>
                <a:srgbClr val="FF0000"/>
              </a:solidFill>
              <a:latin typeface="Times New Roman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Possible venous </a:t>
            </a:r>
            <a:r>
              <a:rPr lang="en-US" sz="2800" dirty="0" err="1">
                <a:latin typeface="Times New Roman" charset="0"/>
              </a:rPr>
              <a:t>thrombo</a:t>
            </a:r>
            <a:r>
              <a:rPr lang="en-US" sz="2800" dirty="0">
                <a:latin typeface="Times New Roman" charset="0"/>
              </a:rPr>
              <a:t>-embolism</a:t>
            </a:r>
            <a:endParaRPr lang="en-US" sz="2800" dirty="0" smtClean="0">
              <a:latin typeface="Times New Roman" charset="0"/>
            </a:endParaRPr>
          </a:p>
          <a:p>
            <a:pPr lvl="2">
              <a:lnSpc>
                <a:spcPct val="70000"/>
              </a:lnSpc>
              <a:buClr>
                <a:schemeClr val="tx1"/>
              </a:buClr>
            </a:pPr>
            <a:r>
              <a:rPr lang="en-US" sz="2800" dirty="0" smtClean="0">
                <a:latin typeface="Times New Roman" charset="0"/>
              </a:rPr>
              <a:t>Possible breast </a:t>
            </a:r>
            <a:r>
              <a:rPr lang="en-US" sz="2800" dirty="0">
                <a:latin typeface="Times New Roman" charset="0"/>
              </a:rPr>
              <a:t>cancer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charset="0"/>
              </a:rPr>
              <a:t>HERS: Ethical! (2002) </a:t>
            </a:r>
            <a:endParaRPr lang="en-US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295400"/>
            <a:ext cx="8704263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Equipoise removed for this E+P and patient population                                                        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Benefits of hormone Rx 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008000"/>
                </a:solidFill>
                <a:latin typeface="Times New Roman" charset="0"/>
              </a:rPr>
              <a:t>Reduces menopausal symptoms</a:t>
            </a: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8000"/>
                </a:solidFill>
                <a:latin typeface="Times New Roman" charset="0"/>
              </a:rPr>
              <a:t>Prevents fractures</a:t>
            </a:r>
            <a:endParaRPr lang="en-US" sz="2800" dirty="0" smtClean="0">
              <a:solidFill>
                <a:srgbClr val="008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solidFill>
                <a:srgbClr val="CC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0000"/>
                </a:solidFill>
                <a:latin typeface="Times New Roman" charset="0"/>
              </a:rPr>
              <a:t>Harms</a:t>
            </a:r>
            <a:r>
              <a:rPr lang="en-US" dirty="0" smtClean="0">
                <a:latin typeface="Times New Roman" charset="0"/>
              </a:rPr>
              <a:t> </a:t>
            </a:r>
          </a:p>
          <a:p>
            <a:pPr lvl="2">
              <a:lnSpc>
                <a:spcPct val="70000"/>
              </a:lnSpc>
            </a:pPr>
            <a:r>
              <a:rPr lang="en-US" sz="2800" dirty="0" smtClean="0">
                <a:solidFill>
                  <a:srgbClr val="CC0000"/>
                </a:solidFill>
                <a:latin typeface="Times New Roman" charset="0"/>
              </a:rPr>
              <a:t>Causes </a:t>
            </a:r>
            <a:r>
              <a:rPr lang="en-US" sz="2800" dirty="0">
                <a:solidFill>
                  <a:srgbClr val="CC0000"/>
                </a:solidFill>
                <a:latin typeface="Times New Roman" charset="0"/>
              </a:rPr>
              <a:t>heart attacks</a:t>
            </a: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CC0000"/>
                </a:solidFill>
                <a:latin typeface="Times New Roman" charset="0"/>
              </a:rPr>
              <a:t>Causes </a:t>
            </a:r>
            <a:r>
              <a:rPr lang="en-US" sz="2800" dirty="0" smtClean="0">
                <a:solidFill>
                  <a:srgbClr val="CC0000"/>
                </a:solidFill>
                <a:latin typeface="Times New Roman" charset="0"/>
              </a:rPr>
              <a:t>strokes</a:t>
            </a:r>
          </a:p>
          <a:p>
            <a:pPr lvl="2">
              <a:lnSpc>
                <a:spcPct val="70000"/>
              </a:lnSpc>
            </a:pPr>
            <a:r>
              <a:rPr lang="en-US" sz="2800" dirty="0" smtClean="0">
                <a:solidFill>
                  <a:srgbClr val="CC0000"/>
                </a:solidFill>
                <a:latin typeface="Times New Roman" charset="0"/>
              </a:rPr>
              <a:t>Causes venous </a:t>
            </a:r>
            <a:r>
              <a:rPr lang="en-US" sz="2800" dirty="0" err="1" smtClean="0">
                <a:solidFill>
                  <a:srgbClr val="CC0000"/>
                </a:solidFill>
                <a:latin typeface="Times New Roman" charset="0"/>
              </a:rPr>
              <a:t>thrombo</a:t>
            </a:r>
            <a:r>
              <a:rPr lang="en-US" sz="2800" dirty="0" smtClean="0">
                <a:solidFill>
                  <a:srgbClr val="CC0000"/>
                </a:solidFill>
                <a:latin typeface="Times New Roman" charset="0"/>
              </a:rPr>
              <a:t>-embolism</a:t>
            </a:r>
          </a:p>
          <a:p>
            <a:pPr lvl="2">
              <a:lnSpc>
                <a:spcPct val="7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charset="0"/>
              </a:rPr>
              <a:t>Causes breast cancer</a:t>
            </a:r>
            <a:endParaRPr lang="en-US" sz="2800" b="1" dirty="0">
              <a:latin typeface="Times New Roman" charset="0"/>
            </a:endParaRPr>
          </a:p>
          <a:p>
            <a:pPr lvl="2">
              <a:lnSpc>
                <a:spcPct val="70000"/>
              </a:lnSpc>
            </a:pPr>
            <a:r>
              <a:rPr lang="en-US" sz="2800" dirty="0">
                <a:solidFill>
                  <a:srgbClr val="CC0000"/>
                </a:solidFill>
                <a:latin typeface="Times New Roman" charset="0"/>
              </a:rPr>
              <a:t>Worsens</a:t>
            </a:r>
            <a:r>
              <a:rPr lang="en-US" sz="2800" dirty="0" smtClean="0">
                <a:solidFill>
                  <a:srgbClr val="CC0000"/>
                </a:solidFill>
                <a:latin typeface="Times New Roman" charset="0"/>
              </a:rPr>
              <a:t> cognitive function</a:t>
            </a:r>
            <a:endParaRPr lang="en-US" sz="28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0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US breast cancer incidence, SEER registries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848240"/>
            <a:ext cx="7651750" cy="5476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6292790"/>
            <a:ext cx="355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Ravdin</a:t>
            </a:r>
            <a:r>
              <a:rPr lang="en-US" dirty="0" smtClean="0"/>
              <a:t>, NEJM 2007;356:1670-4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 sz="3600" smtClean="0">
                <a:solidFill>
                  <a:srgbClr val="006600"/>
                </a:solidFill>
                <a:latin typeface="Times New Roman" charset="0"/>
              </a:rPr>
              <a:t>Lessons Learned from HERS</a:t>
            </a:r>
            <a:endParaRPr lang="en-US" smtClean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10287000" cy="5638800"/>
          </a:xfrm>
        </p:spPr>
        <p:txBody>
          <a:bodyPr/>
          <a:lstStyle/>
          <a:p>
            <a:pPr marL="338138" indent="-300038">
              <a:buFontTx/>
              <a:buNone/>
              <a:tabLst>
                <a:tab pos="401638" algn="l"/>
              </a:tabLst>
            </a:pPr>
            <a:endParaRPr lang="en-US" sz="2800" dirty="0" smtClean="0">
              <a:latin typeface="Times New Roman" charset="0"/>
            </a:endParaRPr>
          </a:p>
          <a:p>
            <a:pPr marL="338138" indent="-300038">
              <a:buClr>
                <a:srgbClr val="006600"/>
              </a:buClr>
              <a:tabLst>
                <a:tab pos="401638" algn="l"/>
              </a:tabLst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Practice guidelines on post-menopausal hormones:</a:t>
            </a:r>
          </a:p>
          <a:p>
            <a:pPr marL="738188" lvl="1" indent="-300038">
              <a:buClr>
                <a:srgbClr val="006600"/>
              </a:buClr>
              <a:tabLst>
                <a:tab pos="401638" algn="l"/>
              </a:tabLst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Can use short-term for severe menopausal symptoms</a:t>
            </a:r>
          </a:p>
          <a:p>
            <a:pPr marL="738188" lvl="1" indent="-300038">
              <a:buClr>
                <a:srgbClr val="006600"/>
              </a:buClr>
              <a:tabLst>
                <a:tab pos="401638" algn="l"/>
              </a:tabLst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Do not use for preventing CHD, stroke, dementia</a:t>
            </a:r>
          </a:p>
          <a:p>
            <a:pPr marL="338138" indent="-300038">
              <a:buClr>
                <a:srgbClr val="006600"/>
              </a:buClr>
              <a:tabLst>
                <a:tab pos="401638" algn="l"/>
              </a:tabLst>
            </a:pP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Clinical trials trump epidemiology/</a:t>
            </a:r>
            <a:r>
              <a:rPr lang="en-US" dirty="0" err="1" smtClean="0">
                <a:solidFill>
                  <a:srgbClr val="006600"/>
                </a:solidFill>
                <a:latin typeface="Times New Roman" charset="0"/>
              </a:rPr>
              <a:t>pathophysiology</a:t>
            </a:r>
            <a:r>
              <a:rPr lang="en-US" dirty="0" smtClean="0">
                <a:solidFill>
                  <a:srgbClr val="006600"/>
                </a:solidFill>
                <a:latin typeface="Times New Roman" charset="0"/>
              </a:rPr>
              <a:t>, which sometimes get</a:t>
            </a: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 the wrong answer</a:t>
            </a:r>
          </a:p>
          <a:p>
            <a:pPr marL="738188" lvl="1" indent="-300038">
              <a:buClr>
                <a:srgbClr val="006600"/>
              </a:buClr>
              <a:tabLst>
                <a:tab pos="401638" algn="l"/>
              </a:tabLst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EBM rocks!</a:t>
            </a:r>
          </a:p>
          <a:p>
            <a:pPr marL="738188" lvl="1" indent="-300038">
              <a:buClr>
                <a:srgbClr val="006600"/>
              </a:buClr>
              <a:tabLst>
                <a:tab pos="401638" algn="l"/>
              </a:tabLst>
            </a:pPr>
            <a:endParaRPr lang="en-US" dirty="0" smtClean="0">
              <a:solidFill>
                <a:srgbClr val="006600"/>
              </a:solidFill>
              <a:latin typeface="Times New Roman" charset="0"/>
            </a:endParaRPr>
          </a:p>
          <a:p>
            <a:pPr marL="338138" indent="-300038">
              <a:buFontTx/>
              <a:buNone/>
              <a:tabLst>
                <a:tab pos="401638" algn="l"/>
              </a:tabLst>
            </a:pPr>
            <a:endParaRPr lang="en-US" sz="2800" dirty="0" smtClean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752475" y="668338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Health Policy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739775" y="1717675"/>
            <a:ext cx="8743950" cy="4894263"/>
          </a:xfrm>
        </p:spPr>
        <p:txBody>
          <a:bodyPr/>
          <a:lstStyle/>
          <a:p>
            <a:pPr lvl="1"/>
            <a:endParaRPr lang="en-US" sz="2000" smtClean="0">
              <a:latin typeface="Times New Roman" charset="0"/>
            </a:endParaRPr>
          </a:p>
          <a:p>
            <a:pPr lvl="1"/>
            <a:endParaRPr lang="en-US" sz="2000" smtClean="0">
              <a:latin typeface="Times New Roman" charset="0"/>
            </a:endParaRPr>
          </a:p>
          <a:p>
            <a:pPr lvl="1"/>
            <a:endParaRPr lang="en-US" sz="2000" smtClean="0">
              <a:latin typeface="Times New Roman" charset="0"/>
            </a:endParaRPr>
          </a:p>
          <a:p>
            <a:pPr lvl="1"/>
            <a:endParaRPr lang="en-US" sz="2000" smtClean="0">
              <a:latin typeface="Times New Roman" charset="0"/>
            </a:endParaRPr>
          </a:p>
          <a:p>
            <a:pPr lvl="1"/>
            <a:endParaRPr lang="en-US" sz="2000" smtClean="0">
              <a:latin typeface="Times New Roman" charset="0"/>
            </a:endParaRPr>
          </a:p>
          <a:p>
            <a:pPr lvl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NCEP ATP I* (1988) and ATP II** (1993)</a:t>
            </a:r>
            <a:r>
              <a:rPr lang="en-US" sz="3200" dirty="0" smtClean="0">
                <a:latin typeface="Times New Roman" charset="0"/>
              </a:rPr>
              <a:t/>
            </a:r>
            <a:br>
              <a:rPr lang="en-US" sz="3200" dirty="0" smtClean="0">
                <a:latin typeface="Times New Roman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95301" y="1774825"/>
            <a:ext cx="93726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Chaired Epidemiology Subcommittee (under Grundy)</a:t>
            </a:r>
          </a:p>
          <a:p>
            <a:r>
              <a:rPr lang="en-US" sz="2800" dirty="0" smtClean="0">
                <a:latin typeface="Times New Roman" charset="0"/>
              </a:rPr>
              <a:t>Promoted EBM culture in the committee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Abandoned “lipoprotein </a:t>
            </a:r>
            <a:r>
              <a:rPr lang="en-US" sz="2400" dirty="0" err="1" smtClean="0">
                <a:latin typeface="Times New Roman" charset="0"/>
              </a:rPr>
              <a:t>phenotyping</a:t>
            </a:r>
            <a:r>
              <a:rPr lang="en-US" sz="2400" dirty="0" smtClean="0">
                <a:latin typeface="Times New Roman" charset="0"/>
              </a:rPr>
              <a:t>” </a:t>
            </a:r>
          </a:p>
          <a:p>
            <a:pPr lvl="2"/>
            <a:r>
              <a:rPr lang="en-US" dirty="0" smtClean="0">
                <a:latin typeface="Times New Roman" charset="0"/>
              </a:rPr>
              <a:t>Treating top 5% of LDL-cholesterol and TG</a:t>
            </a:r>
          </a:p>
          <a:p>
            <a:pPr lvl="1">
              <a:buNone/>
            </a:pPr>
            <a:endParaRPr lang="en-US" sz="2400" dirty="0" smtClean="0">
              <a:latin typeface="Times New Roman" charset="0"/>
            </a:endParaRPr>
          </a:p>
        </p:txBody>
      </p:sp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782638" y="5581650"/>
            <a:ext cx="67811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*  NCEP </a:t>
            </a:r>
            <a:r>
              <a:rPr lang="en-US" sz="2400" dirty="0"/>
              <a:t>Expert Panel, Arch </a:t>
            </a:r>
            <a:r>
              <a:rPr lang="en-US" sz="2400" dirty="0" err="1"/>
              <a:t>Int</a:t>
            </a:r>
            <a:r>
              <a:rPr lang="en-US" sz="2400" dirty="0"/>
              <a:t> Med 1988;148:36-69</a:t>
            </a:r>
          </a:p>
          <a:p>
            <a:r>
              <a:rPr lang="en-US" sz="2400" dirty="0"/>
              <a:t>**NCEP Expert Panel, JAMA 1993;269:3015-23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95300" y="120650"/>
            <a:ext cx="92329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Serendipitous MRFIT outcomes (361,662 </a:t>
            </a:r>
            <a:r>
              <a:rPr lang="en-US" sz="3200" dirty="0" err="1" smtClean="0">
                <a:solidFill>
                  <a:srgbClr val="FF0000"/>
                </a:solidFill>
                <a:latin typeface="Times New Roman" charset="0"/>
              </a:rPr>
              <a:t>screenees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857250" y="6351588"/>
            <a:ext cx="561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Martin MJ, Hulley, et al. Lancet 1986;2:943</a:t>
            </a:r>
          </a:p>
        </p:txBody>
      </p:sp>
      <p:pic>
        <p:nvPicPr>
          <p:cNvPr id="4" name="Picture 3" descr="hulley Lancet graph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9523" y="916628"/>
            <a:ext cx="8537087" cy="5164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943868" y="914400"/>
            <a:ext cx="2568766" cy="374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ulley Mum and D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0287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NCEP ATP I* (1988) and ATP II** (1993)</a:t>
            </a:r>
            <a:r>
              <a:rPr lang="en-US" sz="3200" dirty="0" smtClean="0">
                <a:latin typeface="Times New Roman" charset="0"/>
              </a:rPr>
              <a:t/>
            </a:r>
            <a:br>
              <a:rPr lang="en-US" sz="3200" dirty="0" smtClean="0">
                <a:latin typeface="Times New Roman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95301" y="1774825"/>
            <a:ext cx="93726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Chaired Epidemiology Subcommittee (under Grundy)</a:t>
            </a:r>
          </a:p>
          <a:p>
            <a:r>
              <a:rPr lang="en-US" sz="2800" dirty="0" smtClean="0">
                <a:latin typeface="Times New Roman" charset="0"/>
              </a:rPr>
              <a:t>Promoted EBM culture in the committee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Abandoned “lipoprotein </a:t>
            </a:r>
            <a:r>
              <a:rPr lang="en-US" sz="2400" dirty="0" err="1" smtClean="0">
                <a:latin typeface="Times New Roman" charset="0"/>
              </a:rPr>
              <a:t>phenotyping</a:t>
            </a:r>
            <a:r>
              <a:rPr lang="en-US" sz="2400" dirty="0" smtClean="0">
                <a:latin typeface="Times New Roman" charset="0"/>
              </a:rPr>
              <a:t>” </a:t>
            </a:r>
          </a:p>
          <a:p>
            <a:pPr lvl="2"/>
            <a:r>
              <a:rPr lang="en-US" dirty="0" smtClean="0">
                <a:latin typeface="Times New Roman" charset="0"/>
              </a:rPr>
              <a:t>Treating top 5% of LDL-cholesterol and TG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Brought HDL to the foreground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Popularized </a:t>
            </a:r>
            <a:r>
              <a:rPr lang="en-US" sz="2400" dirty="0" err="1" smtClean="0">
                <a:latin typeface="Times New Roman" charset="0"/>
              </a:rPr>
              <a:t>statins</a:t>
            </a:r>
            <a:endParaRPr lang="en-US" sz="2400" dirty="0" smtClean="0">
              <a:latin typeface="Times New Roman" charset="0"/>
            </a:endParaRPr>
          </a:p>
          <a:p>
            <a:pPr lvl="1"/>
            <a:r>
              <a:rPr lang="en-US" sz="2400" dirty="0" smtClean="0">
                <a:latin typeface="Times New Roman" charset="0"/>
              </a:rPr>
              <a:t>Introduced </a:t>
            </a:r>
            <a:r>
              <a:rPr lang="en-US" sz="2400" i="1" dirty="0" smtClean="0">
                <a:latin typeface="Times New Roman" charset="0"/>
              </a:rPr>
              <a:t>risk-specific </a:t>
            </a:r>
            <a:r>
              <a:rPr lang="en-US" sz="2400" dirty="0" err="1" smtClean="0">
                <a:latin typeface="Times New Roman" charset="0"/>
              </a:rPr>
              <a:t>cutpoints</a:t>
            </a:r>
            <a:r>
              <a:rPr lang="en-US" sz="2400" dirty="0" smtClean="0">
                <a:latin typeface="Times New Roman" charset="0"/>
              </a:rPr>
              <a:t> for intervention</a:t>
            </a:r>
          </a:p>
          <a:p>
            <a:pPr lvl="2">
              <a:buNone/>
            </a:pPr>
            <a:endParaRPr lang="en-US" dirty="0" smtClean="0">
              <a:latin typeface="Times New Roman" charset="0"/>
            </a:endParaRPr>
          </a:p>
        </p:txBody>
      </p:sp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782638" y="5581650"/>
            <a:ext cx="67811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*  NCEP </a:t>
            </a:r>
            <a:r>
              <a:rPr lang="en-US" sz="2400" dirty="0"/>
              <a:t>Expert Panel, Arch </a:t>
            </a:r>
            <a:r>
              <a:rPr lang="en-US" sz="2400" dirty="0" err="1"/>
              <a:t>Int</a:t>
            </a:r>
            <a:r>
              <a:rPr lang="en-US" sz="2400" dirty="0"/>
              <a:t> Med 1988;148:36-69</a:t>
            </a:r>
          </a:p>
          <a:p>
            <a:r>
              <a:rPr lang="en-US" sz="2400" dirty="0"/>
              <a:t>**NCEP Expert Panel, JAMA 1993;269:3015-23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752475" y="668338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Administration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739775" y="1717675"/>
            <a:ext cx="8743950" cy="4894263"/>
          </a:xfrm>
        </p:spPr>
        <p:txBody>
          <a:bodyPr/>
          <a:lstStyle/>
          <a:p>
            <a:pPr lvl="1"/>
            <a:endParaRPr lang="en-US" sz="2000" dirty="0" smtClean="0">
              <a:latin typeface="Times New Roman" charset="0"/>
            </a:endParaRPr>
          </a:p>
          <a:p>
            <a:pPr lvl="1" algn="ctr">
              <a:buNone/>
            </a:pPr>
            <a:r>
              <a:rPr lang="en-US" dirty="0" smtClean="0">
                <a:latin typeface="Times New Roman" charset="0"/>
              </a:rPr>
              <a:t>Department Chair, Epidemiology and Biostatistics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1994-2006</a:t>
            </a:r>
          </a:p>
          <a:p>
            <a:pPr lvl="1" algn="ctr">
              <a:buNone/>
            </a:pPr>
            <a:endParaRPr lang="en-US" dirty="0" smtClean="0">
              <a:latin typeface="Times New Roman" charset="0"/>
            </a:endParaRPr>
          </a:p>
          <a:p>
            <a:pPr lvl="1" algn="ctr">
              <a:buNone/>
            </a:pPr>
            <a:r>
              <a:rPr lang="en-US" dirty="0" smtClean="0">
                <a:latin typeface="Times New Roman" charset="0"/>
              </a:rPr>
              <a:t>Thanks to </a:t>
            </a:r>
            <a:r>
              <a:rPr lang="en-US" dirty="0" err="1" smtClean="0">
                <a:latin typeface="Times New Roman" charset="0"/>
              </a:rPr>
              <a:t>Haile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 err="1" smtClean="0">
                <a:latin typeface="Times New Roman" charset="0"/>
              </a:rPr>
              <a:t>Debas</a:t>
            </a:r>
            <a:endParaRPr lang="en-US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858838" y="128588"/>
            <a:ext cx="8743950" cy="81121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Accomplishments as Chair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996950"/>
            <a:ext cx="10287000" cy="536575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Emphasized teaching clinical epidemiology: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Medical student curriculum in epidemiology (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</a:rPr>
              <a:t>Ernster</a:t>
            </a:r>
            <a:r>
              <a:rPr lang="en-US" sz="2400" dirty="0" smtClean="0">
                <a:latin typeface="Times New Roman" charset="0"/>
              </a:rPr>
              <a:t>, Jackson, Gonzales, Chan) and biostatistics (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McCulloch</a:t>
            </a:r>
            <a:r>
              <a:rPr lang="en-US" sz="2400" dirty="0" smtClean="0">
                <a:latin typeface="Times New Roman" charset="0"/>
              </a:rPr>
              <a:t>)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Fellow/Faculty Training In Clinical Research (TICR) (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Martin</a:t>
            </a:r>
            <a:r>
              <a:rPr lang="en-US" sz="2400" dirty="0" smtClean="0">
                <a:latin typeface="Times New Roman" charset="0"/>
              </a:rPr>
              <a:t>)</a:t>
            </a:r>
          </a:p>
          <a:p>
            <a:r>
              <a:rPr lang="en-US" sz="2800" dirty="0" smtClean="0">
                <a:latin typeface="Times New Roman" charset="0"/>
              </a:rPr>
              <a:t>Grew faculty: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Newman</a:t>
            </a:r>
            <a:r>
              <a:rPr lang="en-US" sz="2400" dirty="0" smtClean="0">
                <a:latin typeface="Times New Roman" charset="0"/>
              </a:rPr>
              <a:t>, Grady, Rutherford,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Hiatt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err="1" smtClean="0">
                <a:latin typeface="Times New Roman" charset="0"/>
              </a:rPr>
              <a:t>Pletcher</a:t>
            </a:r>
            <a:r>
              <a:rPr lang="en-US" sz="2400" dirty="0" smtClean="0">
                <a:latin typeface="Times New Roman" charset="0"/>
              </a:rPr>
              <a:t>, Witte, </a:t>
            </a:r>
            <a:r>
              <a:rPr lang="en-US" sz="2400" dirty="0" err="1" smtClean="0">
                <a:latin typeface="Times New Roman" charset="0"/>
              </a:rPr>
              <a:t>Vittinghoff</a:t>
            </a:r>
            <a:r>
              <a:rPr lang="en-US" sz="2400" dirty="0" smtClean="0">
                <a:latin typeface="Times New Roman" charset="0"/>
              </a:rPr>
              <a:t>, Glidden, </a:t>
            </a:r>
            <a:r>
              <a:rPr lang="en-US" sz="2400" dirty="0" err="1" smtClean="0">
                <a:latin typeface="Times New Roman" charset="0"/>
              </a:rPr>
              <a:t>Boscardin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err="1" smtClean="0">
                <a:latin typeface="Times New Roman" charset="0"/>
              </a:rPr>
              <a:t>Neuhaus</a:t>
            </a:r>
            <a:r>
              <a:rPr lang="en-US" sz="2400" dirty="0" smtClean="0">
                <a:latin typeface="Times New Roman" charset="0"/>
              </a:rPr>
              <a:t>, Cummings, Lo, </a:t>
            </a:r>
            <a:r>
              <a:rPr lang="en-US" sz="2400" dirty="0" err="1" smtClean="0">
                <a:latin typeface="Times New Roman" charset="0"/>
              </a:rPr>
              <a:t>Bibbins</a:t>
            </a:r>
            <a:r>
              <a:rPr lang="en-US" sz="2400" dirty="0" smtClean="0">
                <a:latin typeface="Times New Roman" charset="0"/>
              </a:rPr>
              <a:t>-Domingo, </a:t>
            </a:r>
            <a:r>
              <a:rPr lang="en-US" sz="2400" dirty="0" err="1" smtClean="0">
                <a:latin typeface="Times New Roman" charset="0"/>
              </a:rPr>
              <a:t>Sawaya</a:t>
            </a:r>
            <a:r>
              <a:rPr lang="en-US" sz="2400" dirty="0" smtClean="0">
                <a:latin typeface="Times New Roman" charset="0"/>
              </a:rPr>
              <a:t>, Brown, </a:t>
            </a:r>
            <a:r>
              <a:rPr lang="en-US" sz="2400" dirty="0" err="1" smtClean="0">
                <a:latin typeface="Times New Roman" charset="0"/>
              </a:rPr>
              <a:t>Whooley</a:t>
            </a:r>
            <a:r>
              <a:rPr lang="en-US" sz="2400" dirty="0" smtClean="0">
                <a:latin typeface="Times New Roman" charset="0"/>
              </a:rPr>
              <a:t>, Desmond-Hellman,… </a:t>
            </a:r>
            <a:endParaRPr lang="en-US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Grew research: </a:t>
            </a:r>
            <a:r>
              <a:rPr lang="en-US" sz="2400" dirty="0" smtClean="0">
                <a:latin typeface="Times New Roman" charset="0"/>
              </a:rPr>
              <a:t>Doubled to $20M/year</a:t>
            </a:r>
          </a:p>
          <a:p>
            <a:r>
              <a:rPr lang="en-US" sz="2800" dirty="0" smtClean="0">
                <a:latin typeface="Times New Roman" charset="0"/>
              </a:rPr>
              <a:t>Led staff</a:t>
            </a:r>
            <a:r>
              <a:rPr lang="en-US" sz="2400" dirty="0" smtClean="0">
                <a:latin typeface="Times New Roman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Mead</a:t>
            </a:r>
            <a:r>
              <a:rPr lang="en-US" sz="2400" dirty="0" smtClean="0">
                <a:latin typeface="Times New Roman" charset="0"/>
              </a:rPr>
              <a:t>, Lopez, Fox, </a:t>
            </a:r>
            <a:r>
              <a:rPr lang="en-US" sz="2400" dirty="0" err="1" smtClean="0">
                <a:latin typeface="Times New Roman" charset="0"/>
              </a:rPr>
              <a:t>Armour</a:t>
            </a:r>
            <a:r>
              <a:rPr lang="en-US" sz="2400" dirty="0" smtClean="0">
                <a:latin typeface="Times New Roman" charset="0"/>
              </a:rPr>
              <a:t>, Babcock, Yuen, </a:t>
            </a:r>
            <a:r>
              <a:rPr lang="en-US" sz="2400" dirty="0" err="1" smtClean="0">
                <a:latin typeface="Times New Roman" charset="0"/>
              </a:rPr>
              <a:t>DeLeon</a:t>
            </a:r>
            <a:r>
              <a:rPr lang="en-US" sz="2400" dirty="0" smtClean="0">
                <a:latin typeface="Times New Roman" charset="0"/>
              </a:rPr>
              <a:t>, </a:t>
            </a:r>
            <a:r>
              <a:rPr lang="en-US" sz="2400" dirty="0" err="1" smtClean="0">
                <a:latin typeface="Times New Roman" charset="0"/>
              </a:rPr>
              <a:t>Deneen</a:t>
            </a:r>
            <a:r>
              <a:rPr lang="en-US" sz="2400" dirty="0" smtClean="0">
                <a:latin typeface="Times New Roman" charset="0"/>
              </a:rPr>
              <a:t>… </a:t>
            </a:r>
          </a:p>
          <a:p>
            <a:r>
              <a:rPr lang="en-US" sz="2800" dirty="0" smtClean="0">
                <a:latin typeface="Times New Roman" charset="0"/>
              </a:rPr>
              <a:t>Improved finances</a:t>
            </a:r>
            <a:r>
              <a:rPr lang="en-US" sz="2400" dirty="0" smtClean="0">
                <a:latin typeface="Times New Roman" charset="0"/>
              </a:rPr>
              <a:t>: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Distributed 19900 funds among teachers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increased indirect cost return; improved administrative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858838" y="433388"/>
            <a:ext cx="8743950" cy="81121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Failings as Chair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3516313" y="1436688"/>
            <a:ext cx="5538787" cy="4586287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Space negotiations</a:t>
            </a:r>
          </a:p>
          <a:p>
            <a:r>
              <a:rPr lang="en-US" sz="2800" dirty="0" smtClean="0">
                <a:latin typeface="Times New Roman" charset="0"/>
              </a:rPr>
              <a:t>Fund-raising</a:t>
            </a:r>
          </a:p>
          <a:p>
            <a:r>
              <a:rPr lang="en-US" sz="2800" dirty="0" smtClean="0">
                <a:latin typeface="Times New Roman" charset="0"/>
              </a:rPr>
              <a:t>Schmoozing</a:t>
            </a:r>
          </a:p>
          <a:p>
            <a:endParaRPr lang="en-US" sz="28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6600"/>
                </a:solidFill>
                <a:latin typeface="Times New Roman" charset="0"/>
              </a:rPr>
              <a:t>Lessons Learned as Department Chair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Administration gets a bum rap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Paperwork and committees: can be tedious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Responsibilities/decisions: can wear you down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Perfection: unattainable</a:t>
            </a:r>
          </a:p>
          <a:p>
            <a:pPr>
              <a:buClr>
                <a:srgbClr val="0080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However…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Opportunity to lead the direction things go in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To improve the lives of those in your department and beyond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A privilege that can be extremely gratifying</a:t>
            </a:r>
            <a:endParaRPr lang="en-US" dirty="0" smtClean="0">
              <a:solidFill>
                <a:srgbClr val="0066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752475" y="668338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Teaching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739775" y="1717675"/>
            <a:ext cx="8743950" cy="4894263"/>
          </a:xfrm>
        </p:spPr>
        <p:txBody>
          <a:bodyPr/>
          <a:lstStyle/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</a:endParaRPr>
          </a:p>
          <a:p>
            <a:pPr lvl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925830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Macrocosm: </a:t>
            </a:r>
            <a:r>
              <a:rPr lang="en-US" sz="3200" dirty="0" smtClean="0">
                <a:solidFill>
                  <a:srgbClr val="FF0000"/>
                </a:solidFill>
              </a:rPr>
              <a:t> NIH and clinical research training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295400"/>
            <a:ext cx="1011555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u="sng" dirty="0" smtClean="0"/>
              <a:t>Nathan report, Varmus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Early 90’s decline in number of MD </a:t>
            </a:r>
            <a:r>
              <a:rPr lang="en-US" sz="2400" dirty="0" err="1" smtClean="0"/>
              <a:t>PI’s</a:t>
            </a:r>
            <a:r>
              <a:rPr lang="en-US" sz="2400" dirty="0" smtClean="0"/>
              <a:t>, need for clinical researchers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Mid 90’s individual K </a:t>
            </a:r>
            <a:r>
              <a:rPr lang="en-US" sz="2400" dirty="0"/>
              <a:t>awards for junior faculty </a:t>
            </a:r>
            <a:r>
              <a:rPr lang="en-US" sz="2400" dirty="0" smtClean="0"/>
              <a:t>(N~5000</a:t>
            </a:r>
            <a:r>
              <a:rPr lang="en-US" sz="2400" dirty="0"/>
              <a:t>)</a:t>
            </a:r>
            <a:endParaRPr lang="en-US" sz="2400" dirty="0" smtClean="0"/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Late 90’s </a:t>
            </a:r>
            <a:r>
              <a:rPr lang="en-US" sz="2400" b="1" dirty="0" smtClean="0"/>
              <a:t>K30 </a:t>
            </a:r>
            <a:r>
              <a:rPr lang="en-US" sz="2400" dirty="0"/>
              <a:t>Curriculum-development awards for institutions </a:t>
            </a:r>
            <a:r>
              <a:rPr lang="en-US" sz="2400" dirty="0" smtClean="0"/>
              <a:t>(N~60)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1998-2003: Doubling of the NIH budget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800" u="sng" dirty="0" smtClean="0"/>
              <a:t>NIH Roadmap</a:t>
            </a:r>
            <a:endParaRPr lang="en-US" u="sng" dirty="0" smtClean="0"/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2003 Roadmap goal to promote T1 and T2 translational science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2004</a:t>
            </a:r>
            <a:r>
              <a:rPr lang="en-US" sz="2400" dirty="0"/>
              <a:t>-5 </a:t>
            </a:r>
            <a:r>
              <a:rPr lang="en-US" sz="2400" b="1" dirty="0"/>
              <a:t>Roadmap KL2</a:t>
            </a:r>
            <a:r>
              <a:rPr lang="en-US" sz="2400" dirty="0"/>
              <a:t> and </a:t>
            </a:r>
            <a:r>
              <a:rPr lang="en-US" sz="2400" b="1" dirty="0"/>
              <a:t>TL2</a:t>
            </a:r>
            <a:r>
              <a:rPr lang="en-US" sz="2400" dirty="0"/>
              <a:t> training/career </a:t>
            </a:r>
            <a:r>
              <a:rPr lang="en-US" sz="2400" dirty="0" smtClean="0"/>
              <a:t>development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/>
              <a:t>2006-10 </a:t>
            </a:r>
            <a:r>
              <a:rPr lang="en-US" sz="2400" b="1" dirty="0" err="1"/>
              <a:t>CTSAs</a:t>
            </a:r>
            <a:r>
              <a:rPr lang="en-US" sz="2400" dirty="0"/>
              <a:t> (Clinical and Translational Science Awards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400" dirty="0" smtClean="0"/>
              <a:t>    “an academic home for clinical and translational science” that combines training awards, </a:t>
            </a:r>
            <a:r>
              <a:rPr lang="en-US" sz="2400" dirty="0" err="1" smtClean="0"/>
              <a:t>GCRC’s</a:t>
            </a:r>
            <a:r>
              <a:rPr lang="en-US" sz="2400" dirty="0" smtClean="0"/>
              <a:t>, infrastructure, cost sharing (55 institutions)</a:t>
            </a:r>
            <a:endParaRPr lang="en-US" dirty="0" smtClean="0"/>
          </a:p>
          <a:p>
            <a:pPr lvl="3">
              <a:lnSpc>
                <a:spcPct val="90000"/>
              </a:lnSpc>
              <a:buNone/>
            </a:pPr>
            <a:endParaRPr lang="en-US" dirty="0" smtClean="0"/>
          </a:p>
          <a:p>
            <a:pPr lvl="3">
              <a:lnSpc>
                <a:spcPct val="90000"/>
              </a:lnSpc>
              <a:buNone/>
            </a:pP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Macrocosm: AAMC chimes 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964" y="1840089"/>
            <a:ext cx="951547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u="sng" dirty="0" smtClean="0"/>
              <a:t>2006 Clinical Research Task Force II</a:t>
            </a:r>
          </a:p>
          <a:p>
            <a:pPr>
              <a:buFontTx/>
              <a:buNone/>
            </a:pPr>
            <a:r>
              <a:rPr lang="en-US" sz="2400" dirty="0" smtClean="0"/>
              <a:t>  1</a:t>
            </a:r>
            <a:r>
              <a:rPr lang="en-US" sz="2400" dirty="0"/>
              <a:t>. All medical students to be trained in clinical research</a:t>
            </a:r>
          </a:p>
          <a:p>
            <a:pPr>
              <a:buFontTx/>
              <a:buNone/>
            </a:pPr>
            <a:r>
              <a:rPr lang="en-US" sz="2400" dirty="0"/>
              <a:t>  2. Regulatory bodies for medical schools and residency programs to add clinical research methods to core competencies</a:t>
            </a:r>
          </a:p>
          <a:p>
            <a:pPr>
              <a:buFontTx/>
              <a:buNone/>
            </a:pPr>
            <a:r>
              <a:rPr lang="en-US" sz="2400" dirty="0"/>
              <a:t>  3. Clinical investigators to have master’s degree </a:t>
            </a:r>
          </a:p>
          <a:p>
            <a:pPr>
              <a:buFontTx/>
              <a:buNone/>
            </a:pPr>
            <a:r>
              <a:rPr lang="en-US" sz="2400" dirty="0"/>
              <a:t>  4. New clinical research faculty to have 3 years protected time </a:t>
            </a:r>
          </a:p>
          <a:p>
            <a:pPr>
              <a:buFontTx/>
              <a:buNone/>
            </a:pPr>
            <a:r>
              <a:rPr lang="en-US" sz="2400" dirty="0"/>
              <a:t>  8. Med schools to improve</a:t>
            </a:r>
            <a:r>
              <a:rPr lang="en-US" sz="2400" dirty="0" smtClean="0"/>
              <a:t> clinical research </a:t>
            </a:r>
            <a:r>
              <a:rPr lang="en-US" sz="2400" dirty="0"/>
              <a:t>infrastructure</a:t>
            </a:r>
          </a:p>
          <a:p>
            <a:pPr>
              <a:buFontTx/>
              <a:buNone/>
            </a:pPr>
            <a:r>
              <a:rPr lang="en-US" sz="2400" dirty="0"/>
              <a:t>12. AMC’s and med schools to accord higher stature to clinical research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733425" y="508000"/>
            <a:ext cx="8743950" cy="1388181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UCSF: Training in Clinical Research</a:t>
            </a:r>
            <a:r>
              <a:rPr lang="en-US" sz="3200" dirty="0" smtClean="0">
                <a:solidFill>
                  <a:srgbClr val="FF0000"/>
                </a:solidFill>
              </a:rPr>
              <a:t> (TICR)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2400" dirty="0" smtClean="0"/>
              <a:t>Newman, Grady, Lo, </a:t>
            </a:r>
            <a:r>
              <a:rPr lang="en-US" sz="2400" dirty="0" err="1" smtClean="0"/>
              <a:t>Whooley</a:t>
            </a:r>
            <a:r>
              <a:rPr lang="en-US" sz="2400" dirty="0" smtClean="0"/>
              <a:t>, McCulloch, Glidden, </a:t>
            </a:r>
            <a:r>
              <a:rPr lang="en-US" sz="2400" dirty="0" err="1" smtClean="0"/>
              <a:t>Vittinghoff</a:t>
            </a:r>
            <a:r>
              <a:rPr lang="en-US" sz="2400" dirty="0" smtClean="0"/>
              <a:t>, Gonzales, </a:t>
            </a:r>
            <a:r>
              <a:rPr lang="en-US" sz="2400" dirty="0" err="1" smtClean="0"/>
              <a:t>Pletcher</a:t>
            </a:r>
            <a:r>
              <a:rPr lang="en-US" sz="2400" dirty="0" smtClean="0"/>
              <a:t>, </a:t>
            </a:r>
            <a:r>
              <a:rPr lang="en-US" sz="2400" dirty="0" err="1" smtClean="0"/>
              <a:t>Bibbins</a:t>
            </a:r>
            <a:r>
              <a:rPr lang="en-US" sz="2400" dirty="0" smtClean="0"/>
              <a:t>-Domingo, Ireland, others</a:t>
            </a:r>
            <a:br>
              <a:rPr lang="en-US" sz="2400" dirty="0" smtClean="0"/>
            </a:br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177800" y="1708150"/>
            <a:ext cx="10287000" cy="499745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1982 Designing Clinical Research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Self-sustaining business model</a:t>
            </a:r>
          </a:p>
          <a:p>
            <a:r>
              <a:rPr lang="en-US" sz="2800" dirty="0" smtClean="0">
                <a:latin typeface="Times New Roman" charset="0"/>
              </a:rPr>
              <a:t>1992 Full curriculum of courses, 1-yr Certificate (Martin)</a:t>
            </a:r>
          </a:p>
          <a:p>
            <a:r>
              <a:rPr lang="en-US" sz="2800" dirty="0" smtClean="0">
                <a:latin typeface="Times New Roman" charset="0"/>
              </a:rPr>
              <a:t>1999 NIH K30: $200K/yr to administer training program</a:t>
            </a:r>
          </a:p>
          <a:p>
            <a:r>
              <a:rPr lang="en-US" sz="2800" dirty="0" smtClean="0">
                <a:latin typeface="Times New Roman" charset="0"/>
              </a:rPr>
              <a:t>2002 2-yr Master of Clinical Research (Martin)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Advantage over MPH: Experiences and products of clinical research</a:t>
            </a:r>
          </a:p>
          <a:p>
            <a:r>
              <a:rPr lang="en-US" sz="2800" dirty="0" smtClean="0">
                <a:latin typeface="Times New Roman" charset="0"/>
              </a:rPr>
              <a:t>2004 Roadmap KL2 Career Development for faculty (Hulley; #1)</a:t>
            </a:r>
          </a:p>
          <a:p>
            <a:r>
              <a:rPr lang="en-US" sz="2800" dirty="0" smtClean="0">
                <a:latin typeface="Times New Roman" charset="0"/>
              </a:rPr>
              <a:t>2005 Roadmap TL2 ditto for students (</a:t>
            </a:r>
            <a:r>
              <a:rPr lang="en-US" sz="2800" dirty="0" err="1" smtClean="0">
                <a:latin typeface="Times New Roman" charset="0"/>
              </a:rPr>
              <a:t>Palefsky</a:t>
            </a:r>
            <a:r>
              <a:rPr lang="en-US" sz="2800" dirty="0" smtClean="0">
                <a:latin typeface="Times New Roman" charset="0"/>
              </a:rPr>
              <a:t>; #1) </a:t>
            </a:r>
          </a:p>
          <a:p>
            <a:r>
              <a:rPr lang="en-US" sz="2800" dirty="0" smtClean="0">
                <a:latin typeface="Times New Roman" charset="0"/>
              </a:rPr>
              <a:t>2006 CTSI (McCune, Grady, </a:t>
            </a:r>
            <a:r>
              <a:rPr lang="en-US" sz="2800" dirty="0" err="1" smtClean="0">
                <a:latin typeface="Times New Roman" charset="0"/>
              </a:rPr>
              <a:t>Palefsky</a:t>
            </a:r>
            <a:r>
              <a:rPr lang="en-US" sz="2800" dirty="0" smtClean="0">
                <a:latin typeface="Times New Roman" charset="0"/>
              </a:rPr>
              <a:t>, Lowenstein, Johnston; #2)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Training components, led by 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Grady</a:t>
            </a:r>
            <a:r>
              <a:rPr lang="en-US" sz="2400" dirty="0" smtClean="0">
                <a:latin typeface="Times New Roman" charset="0"/>
              </a:rPr>
              <a:t>, comprise all of the above</a:t>
            </a:r>
          </a:p>
          <a:p>
            <a:pPr lvl="1"/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charset="0"/>
              </a:rPr>
              <a:t>CTSI K Program</a:t>
            </a:r>
            <a:endParaRPr lang="en-US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784" y="1600200"/>
            <a:ext cx="9946216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charset="0"/>
              </a:rPr>
              <a:t>25 KL2 awards for junior faculty from across the campus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latin typeface="Times New Roman" charset="0"/>
              </a:rPr>
              <a:t>Training and career development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Master of Clinical Research degree</a:t>
            </a:r>
            <a:r>
              <a:rPr lang="en-US" dirty="0" smtClean="0">
                <a:latin typeface="Times New Roman" charset="0"/>
              </a:rPr>
              <a:t> </a:t>
            </a:r>
            <a:endParaRPr lang="en-US" sz="24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75% protected time for research: $75K salary, 4-5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charset="0"/>
              </a:rPr>
              <a:t>Multidisciplinary infrastructure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</a:rPr>
              <a:t>weekly work-in-progress support groups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</a:rPr>
              <a:t>long-term mentoring, core experts, access to data sets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</a:rPr>
              <a:t>$25K/year for research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dirty="0" smtClean="0">
                <a:latin typeface="Times New Roman" charset="0"/>
              </a:rPr>
              <a:t>Career goal: become a leading force in clinical/translational research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charset="0"/>
              </a:rPr>
              <a:t>“K Program”: 35 additional junior faculty with K23’s, K01’s etc.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57238" y="636588"/>
            <a:ext cx="874395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Antecedents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1371" y="1977496"/>
            <a:ext cx="6426729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1923 Oxford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1964 MD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1966 Endocrinology fellow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Calcium balance studies on the BCH GCRC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1968 California!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Cardiovascular epidemiologist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reat Chaminade Group 7.06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677863" y="0"/>
            <a:ext cx="874395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Challenges and solutions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693738" y="1010180"/>
            <a:ext cx="9593262" cy="5627687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sz="2800" dirty="0" smtClean="0">
                <a:latin typeface="Times New Roman" charset="0"/>
              </a:rPr>
              <a:t>Clinical research careers increasingly challenging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More and more better-trained young clinical investigators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Funding increasingly difficult</a:t>
            </a:r>
          </a:p>
          <a:p>
            <a:pPr>
              <a:buClr>
                <a:srgbClr val="008000"/>
              </a:buClr>
            </a:pPr>
            <a:r>
              <a:rPr lang="en-US" sz="2800" dirty="0" smtClean="0">
                <a:latin typeface="Times New Roman" charset="0"/>
              </a:rPr>
              <a:t>Solutions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Mentors essential to provide a hand up, and </a:t>
            </a:r>
            <a:r>
              <a:rPr lang="en-US" sz="2400" i="1" dirty="0" smtClean="0">
                <a:latin typeface="Times New Roman" charset="0"/>
              </a:rPr>
              <a:t>continue </a:t>
            </a:r>
            <a:r>
              <a:rPr lang="en-US" sz="2400" dirty="0" smtClean="0">
                <a:latin typeface="Times New Roman" charset="0"/>
              </a:rPr>
              <a:t>in that role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Partially funded institutional setting as a base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Tenacity, networking, and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writing skills</a:t>
            </a:r>
          </a:p>
          <a:p>
            <a:pPr>
              <a:buClr>
                <a:srgbClr val="008000"/>
              </a:buClr>
            </a:pPr>
            <a:r>
              <a:rPr lang="en-US" sz="2800" dirty="0" smtClean="0">
                <a:latin typeface="Times New Roman" charset="0"/>
              </a:rPr>
              <a:t>UCSF is full of select people who will make it happen!</a:t>
            </a:r>
            <a:endParaRPr lang="en-US" sz="2400" dirty="0" smtClean="0">
              <a:latin typeface="Times New Roman" charset="0"/>
            </a:endParaRP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latin typeface="Times New Roman" charset="0"/>
              </a:rPr>
              <a:t>First two cohorts of KL2 faculty scholars:</a:t>
            </a:r>
          </a:p>
          <a:p>
            <a:pPr lvl="2">
              <a:buClr>
                <a:srgbClr val="008000"/>
              </a:buClr>
            </a:pPr>
            <a:r>
              <a:rPr lang="en-US" dirty="0" smtClean="0">
                <a:latin typeface="Times New Roman" charset="0"/>
              </a:rPr>
              <a:t>6/14 are PI of R01 or equivalent</a:t>
            </a:r>
          </a:p>
          <a:p>
            <a:pPr lvl="2">
              <a:buClr>
                <a:srgbClr val="008000"/>
              </a:buClr>
            </a:pPr>
            <a:r>
              <a:rPr lang="en-US" dirty="0" smtClean="0">
                <a:latin typeface="Times New Roman" charset="0"/>
              </a:rPr>
              <a:t>8/14 are PI of K23 or equivalent </a:t>
            </a:r>
          </a:p>
          <a:p>
            <a:pPr lvl="2">
              <a:buClr>
                <a:srgbClr val="008000"/>
              </a:buClr>
            </a:pPr>
            <a:r>
              <a:rPr lang="en-US" dirty="0" smtClean="0">
                <a:latin typeface="Times New Roman" charset="0"/>
              </a:rPr>
              <a:t>6/14 have been recruited to top tier jobs elsewhere</a:t>
            </a:r>
          </a:p>
          <a:p>
            <a:pPr>
              <a:buClr>
                <a:srgbClr val="008000"/>
              </a:buClr>
            </a:pPr>
            <a:endParaRPr lang="en-US" dirty="0" smtClean="0">
              <a:latin typeface="Times New Roman" charset="0"/>
            </a:endParaRPr>
          </a:p>
          <a:p>
            <a:pPr>
              <a:buFontTx/>
              <a:buNone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781074" y="409088"/>
            <a:ext cx="87439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Lessons Learned: Career Development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423334" y="1656863"/>
            <a:ext cx="9694334" cy="4114800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Clinical research training is a rising star  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Nationally NIH, AAMC and </a:t>
            </a:r>
            <a:r>
              <a:rPr lang="en-US" sz="2400" dirty="0" err="1" smtClean="0">
                <a:solidFill>
                  <a:srgbClr val="006600"/>
                </a:solidFill>
                <a:latin typeface="Times New Roman" charset="0"/>
              </a:rPr>
              <a:t>CTSA’s</a:t>
            </a: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 at 55 academic institutions </a:t>
            </a:r>
          </a:p>
          <a:p>
            <a:pPr lvl="1">
              <a:buClr>
                <a:srgbClr val="0080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UCSF in the vanguard, but needs to keep moving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743950" cy="1354137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Three Components of Clinical Research</a:t>
            </a:r>
            <a:endParaRPr lang="en-US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185738" y="1371600"/>
            <a:ext cx="10101262" cy="487362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Research: 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Coin of the realm for academic careers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Practice guidelines based on EBM is marvelous new paradigm</a:t>
            </a: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 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Has led to huge improvements in health care over past 40 years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Administration: 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Looking beyond the tedium and tough decisions, important and rewarding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rgbClr val="FF0000"/>
                </a:solidFill>
                <a:latin typeface="Times New Roman" charset="0"/>
              </a:rPr>
              <a:t>Teaching</a:t>
            </a:r>
            <a:r>
              <a:rPr lang="en-US" sz="2800" dirty="0" smtClean="0">
                <a:latin typeface="Times New Roman" charset="0"/>
              </a:rPr>
              <a:t>: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Love the culture of medical academia: everyone both teacher and student, often daily and beyond the call of duty—for the sheer love and interest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Multiplier effect that keeps on growing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Lifeblood of academia</a:t>
            </a:r>
          </a:p>
          <a:p>
            <a:pPr>
              <a:buNone/>
            </a:pPr>
            <a:endParaRPr lang="en-US" sz="2800" dirty="0" smtClean="0">
              <a:latin typeface="Times New Roman" charset="0"/>
            </a:endParaRPr>
          </a:p>
          <a:p>
            <a:endParaRPr lang="en-US" sz="28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58" y="0"/>
            <a:ext cx="874395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It’s the people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47333" y="1064614"/>
          <a:ext cx="6244168" cy="5651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042"/>
                <a:gridCol w="1561042"/>
                <a:gridCol w="1591873"/>
                <a:gridCol w="1530211"/>
              </a:tblGrid>
              <a:tr h="277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mbria"/>
                          <a:cs typeface="Times New Roman"/>
                        </a:rPr>
                        <a:t>Mentors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  <a:cs typeface="Times New Roman"/>
                        </a:rPr>
                        <a:t>Colleagues</a:t>
                      </a: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  <a:cs typeface="Times New Roman"/>
                        </a:rPr>
                        <a:t>Protegees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mbria"/>
                          <a:cs typeface="Times New Roman"/>
                        </a:rPr>
                        <a:t>Staff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mbria"/>
                          <a:cs typeface="Times New Roman"/>
                        </a:rPr>
                        <a:t>Milt </a:t>
                      </a:r>
                      <a:r>
                        <a:rPr lang="en-US" sz="1100" dirty="0" err="1">
                          <a:latin typeface="Times New Roman"/>
                          <a:ea typeface="Cambria"/>
                          <a:cs typeface="Times New Roman"/>
                        </a:rPr>
                        <a:t>Nichaman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Curt Furberg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Bernie Lo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Mary Woolley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Len Syme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Larry Freidman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Mark Hlatky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Leslie Roos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Mack Smith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Tom Coates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Tom Newman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Chris Ireland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Jerry Stamler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Jim Sorenson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Warren Browner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Cary Fox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Nick Petrakis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Mindy Fullilove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Norman Hearst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Georgina Lopez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Jack Farquhar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Eric Vittinghoff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Deborah Grady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Peter Armour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Hal Holman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Rodger Shepherd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Steve Cummings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Phillip Babcock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Julie Krevans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Virginia Ernster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Gene Washington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Sally Mead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Phil Lee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Chuck McCulloch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Mindy Fullilove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mbria"/>
                          <a:cs typeface="Times New Roman"/>
                        </a:rPr>
                        <a:t>David Swanson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Warren Winkelstein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George Rutherford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Susan Allen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Clark Seeley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Scott Grundy 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Sue Desmond-Hellman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Joel Simon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Chris Choy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Haile Debas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John Witte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Jeff Martin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Olivia DeLeon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Eric Vittinghoff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Mark Pletcher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Shirley Yuen</a:t>
                      </a: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David Glidden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Mary Whooley 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Allison Deneen</a:t>
                      </a:r>
                    </a:p>
                  </a:txBody>
                  <a:tcPr marL="62442" marR="62442" marT="0" marB="0"/>
                </a:tc>
              </a:tr>
              <a:tr h="372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Ralph Gonzales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mbria"/>
                          <a:cs typeface="Times New Roman"/>
                        </a:rPr>
                        <a:t>George </a:t>
                      </a:r>
                      <a:r>
                        <a:rPr lang="en-US" sz="1100" dirty="0" err="1" smtClean="0">
                          <a:latin typeface="Times New Roman"/>
                          <a:ea typeface="Cambria"/>
                          <a:cs typeface="Times New Roman"/>
                        </a:rPr>
                        <a:t>Sawaya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Kirsten Bibbins-D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mbria"/>
                          <a:cs typeface="Times New Roman"/>
                        </a:rPr>
                        <a:t>~70 K Scholars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Jeanette Brown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mbria"/>
                          <a:cs typeface="Times New Roman"/>
                        </a:rPr>
                        <a:t>John Boscardin</a:t>
                      </a: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  <a:tr h="277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mbria"/>
                          <a:cs typeface="Times New Roman"/>
                        </a:rPr>
                        <a:t>John </a:t>
                      </a:r>
                      <a:r>
                        <a:rPr lang="en-US" sz="1100" dirty="0" err="1">
                          <a:latin typeface="Times New Roman"/>
                          <a:ea typeface="Cambria"/>
                          <a:cs typeface="Times New Roman"/>
                        </a:rPr>
                        <a:t>Neuhaus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2442" marR="6244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Thanks to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2559050" y="2114550"/>
            <a:ext cx="7010400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charset="0"/>
              </a:rPr>
              <a:t>Linda Hulley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Kara Bischoff MD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Ben Hulley MD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George Hulley UCSF 4</a:t>
            </a:r>
            <a:r>
              <a:rPr lang="en-US" sz="2800" baseline="30000" dirty="0" smtClean="0">
                <a:latin typeface="Times New Roman" charset="0"/>
              </a:rPr>
              <a:t>th</a:t>
            </a:r>
            <a:r>
              <a:rPr lang="en-US" sz="2800" dirty="0" smtClean="0">
                <a:latin typeface="Times New Roman" charset="0"/>
              </a:rPr>
              <a:t> year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9" y="0"/>
            <a:ext cx="93239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Thanks also to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2559050" y="2114550"/>
            <a:ext cx="7010400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Tom Newman and all my friends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UCSF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charset="0"/>
              </a:rPr>
              <a:t>1968-72 USPHS Hospital in San Francisco </a:t>
            </a:r>
            <a:br>
              <a:rPr lang="en-US" sz="3200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</a:rPr>
              <a:t>Heart Disease and Stroke Control Program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1" y="2112963"/>
            <a:ext cx="8051799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Chief of Lipid Lab/Metabolic Unit </a:t>
            </a:r>
            <a:endParaRPr lang="en-US" dirty="0" smtClean="0">
              <a:latin typeface="Times New Roman" charset="0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Times New Roman" charset="0"/>
              </a:rPr>
              <a:t>Co-investigator, Japanese-American Study</a:t>
            </a:r>
            <a:endParaRPr lang="en-US" sz="2800" dirty="0" smtClean="0">
              <a:latin typeface="Times New Roman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UCSF Clinical Instructor of Medicine WOS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8000"/>
                </a:solidFill>
                <a:latin typeface="Times New Roman" charset="0"/>
              </a:rPr>
              <a:t>Lessons Learned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971800" y="1963738"/>
            <a:ext cx="6713538" cy="411480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I’ve been lucky 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Parents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Vietnam/San Francisco</a:t>
            </a:r>
          </a:p>
          <a:p>
            <a:pPr>
              <a:buClr>
                <a:srgbClr val="006600"/>
              </a:buClr>
            </a:pPr>
            <a:r>
              <a:rPr lang="en-US" sz="2800" dirty="0" smtClean="0">
                <a:solidFill>
                  <a:srgbClr val="006600"/>
                </a:solidFill>
                <a:latin typeface="Times New Roman" charset="0"/>
              </a:rPr>
              <a:t>The small pond option</a:t>
            </a:r>
          </a:p>
          <a:p>
            <a:pPr lvl="1">
              <a:buClr>
                <a:srgbClr val="006600"/>
              </a:buClr>
            </a:pPr>
            <a:r>
              <a:rPr lang="en-US" sz="2400" dirty="0" smtClean="0">
                <a:solidFill>
                  <a:srgbClr val="006600"/>
                </a:solidFill>
                <a:latin typeface="Times New Roman" charset="0"/>
              </a:rPr>
              <a:t>Can work out well, if it’s the right pond</a:t>
            </a:r>
          </a:p>
          <a:p>
            <a:pPr lvl="1"/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27075" y="303213"/>
            <a:ext cx="874395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1972-82 MRFIT</a:t>
            </a:r>
            <a:br>
              <a:rPr lang="en-US" sz="320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sz="2800" smtClean="0">
                <a:latin typeface="Times New Roman" charset="0"/>
              </a:rPr>
              <a:t>(Multiple Risk Factor Intervention Trial)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5363" y="1622425"/>
            <a:ext cx="8909050" cy="484663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Growing epidemic of CHD, no proven prevention (!)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NIH RFP, study designed by an advisory group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RCT of 12,688 high risk middle-aged men in 20 sites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Special intervention (SI) </a:t>
            </a:r>
            <a:r>
              <a:rPr lang="en-US" sz="2800" dirty="0" err="1" smtClean="0">
                <a:latin typeface="Times New Roman" charset="0"/>
              </a:rPr>
              <a:t>vs</a:t>
            </a:r>
            <a:r>
              <a:rPr lang="en-US" sz="2800" dirty="0" smtClean="0">
                <a:latin typeface="Times New Roman" charset="0"/>
              </a:rPr>
              <a:t> Usual Care (UC) for 6 years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Diet counseling/cooking classes for cholesterol</a:t>
            </a:r>
          </a:p>
          <a:p>
            <a:pPr lvl="1">
              <a:buClr>
                <a:srgbClr val="FF0000"/>
              </a:buClr>
            </a:pPr>
            <a:r>
              <a:rPr lang="en-US" sz="2400" dirty="0" err="1" smtClean="0">
                <a:latin typeface="Times New Roman" charset="0"/>
              </a:rPr>
              <a:t>Thiazide/reserpine</a:t>
            </a:r>
            <a:r>
              <a:rPr lang="en-US" sz="2400" dirty="0" smtClean="0">
                <a:latin typeface="Times New Roman" charset="0"/>
              </a:rPr>
              <a:t> for high BP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Counseling/group therapy for smoking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Primary outcome: CHD death</a:t>
            </a:r>
            <a:endParaRPr lang="en-US" dirty="0" smtClean="0">
              <a:latin typeface="Times New Roman" charset="0"/>
            </a:endParaRPr>
          </a:p>
          <a:p>
            <a:pPr>
              <a:buClr>
                <a:srgbClr val="FF0000"/>
              </a:buClr>
              <a:buNone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27075" y="303213"/>
            <a:ext cx="874395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Times New Roman" charset="0"/>
              </a:rPr>
              <a:t>MRFIT outcomes</a:t>
            </a:r>
            <a:endParaRPr lang="en-US" sz="2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33563" y="1808163"/>
            <a:ext cx="7931150" cy="413385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Risk factor outcomes: </a:t>
            </a:r>
            <a:endParaRPr lang="en-US" sz="2000" dirty="0" smtClean="0">
              <a:latin typeface="Times New Roman" charset="0"/>
            </a:endParaRP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Insufficient change in SI group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More than expected change in UC group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latin typeface="Times New Roman" charset="0"/>
              </a:rPr>
              <a:t>Disease outcomes: 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Primary outcome: No effect on CHD Death rate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latin typeface="Times New Roman" charset="0"/>
              </a:rPr>
              <a:t>Secondary CHD outcomes: Inconclusive</a:t>
            </a:r>
          </a:p>
          <a:p>
            <a:pPr lvl="1">
              <a:buClr>
                <a:srgbClr val="FF0000"/>
              </a:buClr>
            </a:pPr>
            <a:endParaRPr lang="en-US" sz="2400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theme/theme1.xml><?xml version="1.0" encoding="utf-8"?>
<a:theme xmlns:a="http://schemas.openxmlformats.org/drawingml/2006/main" name="Blank">
  <a:themeElements>
    <a:clrScheme name="Blank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00CCFF"/>
        </a:accent1>
        <a:accent2>
          <a:srgbClr val="00CC00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00B900"/>
        </a:accent6>
        <a:hlink>
          <a:srgbClr val="FF33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15672</TotalTime>
  <Words>3454</Words>
  <Application>Microsoft Macintosh PowerPoint</Application>
  <PresentationFormat>35mm Slides</PresentationFormat>
  <Paragraphs>564</Paragraphs>
  <Slides>58</Slides>
  <Notes>38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Blank</vt:lpstr>
      <vt:lpstr>Chart</vt:lpstr>
      <vt:lpstr>40 Years in Clinical Research at UCSF: Lessons Learned</vt:lpstr>
      <vt:lpstr>What is clinical research?</vt:lpstr>
      <vt:lpstr>Antecedents</vt:lpstr>
      <vt:lpstr>Slide 4</vt:lpstr>
      <vt:lpstr>Antecedents</vt:lpstr>
      <vt:lpstr>1968-72 USPHS Hospital in San Francisco  Heart Disease and Stroke Control Program</vt:lpstr>
      <vt:lpstr>Lessons Learned</vt:lpstr>
      <vt:lpstr>1972-82 MRFIT (Multiple Risk Factor Intervention Trial)</vt:lpstr>
      <vt:lpstr>MRFIT outcomes</vt:lpstr>
      <vt:lpstr>Lessons Learned from MRFIT</vt:lpstr>
      <vt:lpstr>MRFIT as stepping stone</vt:lpstr>
      <vt:lpstr>Teaching </vt:lpstr>
      <vt:lpstr>First day at Stanford (July, 1978)</vt:lpstr>
      <vt:lpstr>Teaching at Stanford, 1978-80</vt:lpstr>
      <vt:lpstr>Definitions</vt:lpstr>
      <vt:lpstr>New Paradigm: Evidence-based medicine  Basing practice guidelines on the best available clinical research</vt:lpstr>
      <vt:lpstr>Back at UCSF, 1981</vt:lpstr>
      <vt:lpstr>1982-8 Mellon Clinical Epidemiology Training Program</vt:lpstr>
      <vt:lpstr>Slide 19</vt:lpstr>
      <vt:lpstr>Slide 20</vt:lpstr>
      <vt:lpstr>Lessons Learned from RWJ and Mellon</vt:lpstr>
      <vt:lpstr>Research </vt:lpstr>
      <vt:lpstr>CAPS  1986-91</vt:lpstr>
      <vt:lpstr>Lessons Learned from CAPS</vt:lpstr>
      <vt:lpstr>HERS, 1992-2002 (Heart and Estrogen/progestin Replacement Study)</vt:lpstr>
      <vt:lpstr>HERS: Ethical? (1992) </vt:lpstr>
      <vt:lpstr>HERS trial (Sponsor: NIH Wyeth-Ayerst)</vt:lpstr>
      <vt:lpstr>MI/CHD death in HERS:  Early harm and later benefit?</vt:lpstr>
      <vt:lpstr>Venous Thromboembolic Events</vt:lpstr>
      <vt:lpstr>Reaction to HERS, 1998-2001</vt:lpstr>
      <vt:lpstr>Slide 31</vt:lpstr>
      <vt:lpstr>Disease outcomes in HERS (1998) and WHI (2002)</vt:lpstr>
      <vt:lpstr>HERS: Ethical? (1992) </vt:lpstr>
      <vt:lpstr>HERS: Ethical! (2002) </vt:lpstr>
      <vt:lpstr>US breast cancer incidence, SEER registries</vt:lpstr>
      <vt:lpstr>Lessons Learned from HERS</vt:lpstr>
      <vt:lpstr>Health Policy</vt:lpstr>
      <vt:lpstr> NCEP ATP I* (1988) and ATP II** (1993) </vt:lpstr>
      <vt:lpstr>Serendipitous MRFIT outcomes (361,662 screenees)</vt:lpstr>
      <vt:lpstr> NCEP ATP I* (1988) and ATP II** (1993) </vt:lpstr>
      <vt:lpstr>Administration</vt:lpstr>
      <vt:lpstr>Accomplishments as Chair</vt:lpstr>
      <vt:lpstr>Failings as Chair</vt:lpstr>
      <vt:lpstr>Lessons Learned as Department Chair</vt:lpstr>
      <vt:lpstr>Teaching</vt:lpstr>
      <vt:lpstr>Macrocosm:  NIH and clinical research training</vt:lpstr>
      <vt:lpstr>Macrocosm: AAMC chimes in</vt:lpstr>
      <vt:lpstr>UCSF: Training in Clinical Research (TICR) Newman, Grady, Lo, Whooley, McCulloch, Glidden, Vittinghoff, Gonzales, Pletcher, Bibbins-Domingo, Ireland, others  </vt:lpstr>
      <vt:lpstr>CTSI K Program</vt:lpstr>
      <vt:lpstr>Slide 50</vt:lpstr>
      <vt:lpstr>Challenges and solutions</vt:lpstr>
      <vt:lpstr>Lessons Learned: Career Development</vt:lpstr>
      <vt:lpstr>Three Components of Clinical Research</vt:lpstr>
      <vt:lpstr>It’s the people</vt:lpstr>
      <vt:lpstr>Thanks to</vt:lpstr>
      <vt:lpstr>Slide 56</vt:lpstr>
      <vt:lpstr>Thanks also to</vt:lpstr>
      <vt:lpstr>Slide 58</vt:lpstr>
    </vt:vector>
  </TitlesOfParts>
  <Company>Steve Hulley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Risk Factors in Young Adults  Predict Atherosclerosis and Heart Failure  2 Decades Later  Findings from CARDIA  (Coronary Artery Risk Development In young Adults)          Steve Hulley MD, MPH  Mark Pletcher MD, MPH  Kirsten Bibbins-Domingo MD, PhD, MAS many others  </dc:title>
  <dc:creator>Steve Hulley</dc:creator>
  <cp:lastModifiedBy>Steve Hulley</cp:lastModifiedBy>
  <cp:revision>211</cp:revision>
  <cp:lastPrinted>2010-10-19T16:43:36Z</cp:lastPrinted>
  <dcterms:created xsi:type="dcterms:W3CDTF">2010-10-20T23:31:35Z</dcterms:created>
  <dcterms:modified xsi:type="dcterms:W3CDTF">2010-10-20T23:34:21Z</dcterms:modified>
</cp:coreProperties>
</file>