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4" r:id="rId1"/>
    <p:sldMasterId id="2147483678" r:id="rId2"/>
    <p:sldMasterId id="2147483682" r:id="rId3"/>
    <p:sldMasterId id="2147483686" r:id="rId4"/>
    <p:sldMasterId id="2147483690" r:id="rId5"/>
    <p:sldMasterId id="2147483694" r:id="rId6"/>
    <p:sldMasterId id="2147483698" r:id="rId7"/>
    <p:sldMasterId id="2147483702" r:id="rId8"/>
    <p:sldMasterId id="2147483706" r:id="rId9"/>
    <p:sldMasterId id="2147483710" r:id="rId10"/>
    <p:sldMasterId id="2147483714" r:id="rId11"/>
    <p:sldMasterId id="2147483718" r:id="rId12"/>
  </p:sldMasterIdLst>
  <p:notesMasterIdLst>
    <p:notesMasterId r:id="rId22"/>
  </p:notesMasterIdLst>
  <p:handoutMasterIdLst>
    <p:handoutMasterId r:id="rId23"/>
  </p:handoutMasterIdLst>
  <p:sldIdLst>
    <p:sldId id="394" r:id="rId13"/>
    <p:sldId id="418" r:id="rId14"/>
    <p:sldId id="429" r:id="rId15"/>
    <p:sldId id="428" r:id="rId16"/>
    <p:sldId id="430" r:id="rId17"/>
    <p:sldId id="432" r:id="rId18"/>
    <p:sldId id="424" r:id="rId19"/>
    <p:sldId id="427" r:id="rId20"/>
    <p:sldId id="422" r:id="rId21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 autoAdjust="0"/>
    <p:restoredTop sz="77419" autoAdjust="0"/>
  </p:normalViewPr>
  <p:slideViewPr>
    <p:cSldViewPr>
      <p:cViewPr varScale="1">
        <p:scale>
          <a:sx n="114" d="100"/>
          <a:sy n="114" d="100"/>
        </p:scale>
        <p:origin x="172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6EC26FB7-7CE2-44BA-89C0-D7A7D1560CB0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58275104-CD20-48D0-9A0B-83F2CC8C2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2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58" tIns="93158" rIns="93158" bIns="93158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2116528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Image Placeholder 21"/>
          <p:cNvSpPr>
            <a:spLocks noGrp="1" noRot="1" noChangeAspect="1"/>
          </p:cNvSpPr>
          <p:nvPr>
            <p:ph type="sldImg"/>
          </p:nvPr>
        </p:nvSpPr>
        <p:spPr>
          <a:xfrm>
            <a:off x="492125" y="400050"/>
            <a:ext cx="6196013" cy="3486150"/>
          </a:xfrm>
        </p:spPr>
      </p:sp>
      <p:sp>
        <p:nvSpPr>
          <p:cNvPr id="23" name="Notes Placeholder 2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4" name="Header Placeholder 1"/>
          <p:cNvSpPr>
            <a:spLocks noGrp="1"/>
          </p:cNvSpPr>
          <p:nvPr>
            <p:ph type="hdr" sz="quarter"/>
          </p:nvPr>
        </p:nvSpPr>
        <p:spPr>
          <a:xfrm>
            <a:off x="2538028" y="8863088"/>
            <a:ext cx="2723860" cy="137851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800"/>
            </a:lvl1pPr>
          </a:lstStyle>
          <a:p>
            <a:pPr>
              <a:lnSpc>
                <a:spcPct val="95000"/>
              </a:lnSpc>
            </a:pPr>
            <a:r>
              <a:rPr lang="en-US" sz="600" i="1" dirty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</a:p>
        </p:txBody>
      </p:sp>
      <p:sp>
        <p:nvSpPr>
          <p:cNvPr id="25" name="Date Placeholder 2"/>
          <p:cNvSpPr>
            <a:spLocks noGrp="1"/>
          </p:cNvSpPr>
          <p:nvPr>
            <p:ph type="dt" idx="1"/>
          </p:nvPr>
        </p:nvSpPr>
        <p:spPr>
          <a:xfrm>
            <a:off x="1494026" y="8856578"/>
            <a:ext cx="899694" cy="146304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800"/>
            </a:lvl1pPr>
          </a:lstStyle>
          <a:p>
            <a:pPr algn="l"/>
            <a:fld id="{9535A4AE-AB74-4BDA-B84A-019528CC2B4D}" type="datetimeFigureOut">
              <a:rPr lang="en-US" sz="600" i="1">
                <a:latin typeface="Arial" pitchFamily="34" charset="0"/>
                <a:cs typeface="Arial" pitchFamily="34" charset="0"/>
              </a:rPr>
              <a:pPr algn="l"/>
              <a:t>2/23/17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19386" y="8836935"/>
            <a:ext cx="566413" cy="105317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marL="0" algn="l" defTabSz="914357" rtl="0" eaLnBrk="1" latinLnBrk="0" hangingPunct="1">
              <a:defRPr lang="en-US" sz="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1E5896-917A-4035-A860-408E1EC3CD51}" type="slidenum">
              <a:rPr lang="en-US" sz="600" i="1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z="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4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852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1508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09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>
              <a:lnSpc>
                <a:spcPct val="95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 algn="l"/>
            <a:fld id="{29816A10-962E-4F90-938D-64D7EFC842ED}" type="datetime1">
              <a:rPr lang="en-US" smtClean="0">
                <a:latin typeface="Arial" pitchFamily="34" charset="0"/>
                <a:cs typeface="Arial" pitchFamily="34" charset="0"/>
              </a:rPr>
              <a:t>2/23/17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40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0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>
              <a:lnSpc>
                <a:spcPct val="95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 algn="l"/>
            <a:fld id="{29816A10-962E-4F90-938D-64D7EFC842ED}" type="datetime1">
              <a:rPr lang="en-US" smtClean="0">
                <a:latin typeface="Arial" pitchFamily="34" charset="0"/>
                <a:cs typeface="Arial" pitchFamily="34" charset="0"/>
              </a:rPr>
              <a:t>2/23/17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40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>
              <a:lnSpc>
                <a:spcPct val="95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[ADD PRESENTATION TITLE: INSERT TAB &gt; HEADER &amp; FOOTER &gt; NOTES AND HANDOUTS]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pPr algn="l"/>
            <a:fld id="{29816A10-962E-4F90-938D-64D7EFC842ED}" type="datetime1">
              <a:rPr lang="en-US" smtClean="0">
                <a:latin typeface="Arial" pitchFamily="34" charset="0"/>
                <a:cs typeface="Arial" pitchFamily="34" charset="0"/>
              </a:rPr>
              <a:t>2/23/17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lIns="91436" tIns="45718" rIns="91436" bIns="45718"/>
          <a:lstStyle/>
          <a:p>
            <a:fld id="{111E5896-917A-4035-A860-408E1EC3CD51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40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478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44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3984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2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01375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44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0095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80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4943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29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19507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880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81181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14507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07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95351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632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1692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01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3733" y="329185"/>
            <a:ext cx="8089901" cy="458587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1375" y="1172814"/>
            <a:ext cx="8325548" cy="3008627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63346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9162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Academic Senate 1/24/2017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58009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263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1 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33348"/>
            <a:ext cx="4678199" cy="3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143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755454" y="4766323"/>
            <a:ext cx="350035" cy="360651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578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Academic Senate 1/24/2017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9FAA-B910-3A4E-A41F-B2581D8F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9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42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877884" y="2019963"/>
            <a:ext cx="1571041" cy="102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2615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 hasCustomPrompt="1"/>
          </p:nvPr>
        </p:nvSpPr>
        <p:spPr>
          <a:xfrm>
            <a:off x="457722" y="2121645"/>
            <a:ext cx="6595720" cy="507831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5000"/>
              </a:lnSpc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 Slide Here</a:t>
            </a:r>
            <a:endParaRPr lang="en-US" dirty="0"/>
          </a:p>
        </p:txBody>
      </p:sp>
      <p:sp>
        <p:nvSpPr>
          <p:cNvPr id="3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814" y="2554942"/>
            <a:ext cx="6570016" cy="380873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3000" i="1" spc="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75000"/>
              </a:lnSpc>
              <a:spcBef>
                <a:spcPts val="1400"/>
              </a:spcBef>
              <a:buFont typeface="Arial" pitchFamily="34" charset="0"/>
              <a:buNone/>
            </a:pPr>
            <a:r>
              <a:rPr lang="en-US" dirty="0" smtClean="0"/>
              <a:t>Subtitle Title Here</a:t>
            </a:r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2"/>
          </p:nvPr>
        </p:nvSpPr>
        <p:spPr>
          <a:xfrm>
            <a:off x="545813" y="4534417"/>
            <a:ext cx="1925338" cy="17895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10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8283" y="3253984"/>
            <a:ext cx="6477000" cy="145256"/>
          </a:xfrm>
        </p:spPr>
        <p:txBody>
          <a:bodyPr vert="horz" wrap="square" lIns="0" tIns="0" rIns="0" bIns="0" rtlCol="0" anchor="t" anchorCtr="0"/>
          <a:lstStyle>
            <a:lvl1pPr marL="0" indent="0">
              <a:spcBef>
                <a:spcPts val="0"/>
              </a:spcBef>
              <a:buFontTx/>
              <a:buNone/>
              <a:defRPr lang="en-US" sz="1400" i="0" dirty="0" smtClean="0">
                <a:solidFill>
                  <a:schemeClr val="bg1"/>
                </a:solidFill>
                <a:cs typeface="Arial" pitchFamily="34" charset="0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marL="0"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 descr="UCSF_sig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43" y="542472"/>
            <a:ext cx="1049132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69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emf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98543066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8978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604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23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1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6026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498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4" r:id="rId2"/>
    <p:sldLayoutId id="2147483726" r:id="rId3"/>
    <p:sldLayoutId id="2147483727" r:id="rId4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643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0662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556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7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6846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8729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73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89900" cy="45858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136582"/>
            <a:ext cx="8089901" cy="124649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bullet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4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57"/>
          <a:stretch/>
        </p:blipFill>
        <p:spPr bwMode="invGray">
          <a:xfrm>
            <a:off x="8395919" y="4800600"/>
            <a:ext cx="588400" cy="2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04538" y="4839271"/>
            <a:ext cx="927193" cy="116426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8150" y="4852596"/>
            <a:ext cx="4310907" cy="10348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Academic Senate 1/24/2017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105" y="4840128"/>
            <a:ext cx="246061" cy="11642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700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00000000-1234-1234-1234-123412341234}" type="slidenum">
              <a:rPr lang="en" sz="1000" smtClean="0">
                <a:solidFill>
                  <a:srgbClr val="052049"/>
                </a:solidFill>
              </a:rPr>
              <a:pPr algn="r"/>
              <a:t>‹#›</a:t>
            </a:fld>
            <a:endParaRPr lang="en" sz="1000">
              <a:solidFill>
                <a:srgbClr val="052049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77813" y="4687560"/>
            <a:ext cx="8595360" cy="0"/>
          </a:xfrm>
          <a:prstGeom prst="line">
            <a:avLst/>
          </a:prstGeom>
          <a:noFill/>
          <a:ln w="3175" cap="flat">
            <a:solidFill>
              <a:schemeClr val="bg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838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9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800" b="0" kern="1200" cap="none" spc="0" baseline="0" dirty="0" smtClean="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168275" indent="-168275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1pPr>
      <a:lvl2pPr marL="45720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2pPr>
      <a:lvl3pPr marL="742950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‒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3pPr>
      <a:lvl4pPr marL="10287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lang="en-US" sz="1800" b="0" kern="1200" dirty="0" smtClean="0">
          <a:solidFill>
            <a:schemeClr val="bg1"/>
          </a:solidFill>
          <a:latin typeface="+mj-lt"/>
          <a:ea typeface="+mn-ea"/>
          <a:cs typeface="+mn-cs"/>
        </a:defRPr>
      </a:lvl4pPr>
      <a:lvl5pPr marL="1312863" indent="-227013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lang="en-US" sz="1800" b="0" kern="1200" dirty="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9306"/>
            <a:ext cx="6595720" cy="1675844"/>
          </a:xfrm>
        </p:spPr>
        <p:txBody>
          <a:bodyPr/>
          <a:lstStyle/>
          <a:p>
            <a:r>
              <a:rPr lang="en-US" sz="3600" dirty="0" smtClean="0">
                <a:latin typeface="Garamond" panose="02020404030301010803" pitchFamily="18" charset="0"/>
              </a:rPr>
              <a:t/>
            </a:r>
            <a:br>
              <a:rPr lang="en-US" sz="3600" dirty="0" smtClean="0">
                <a:latin typeface="Garamond" panose="02020404030301010803" pitchFamily="18" charset="0"/>
              </a:rPr>
            </a:br>
            <a:r>
              <a:rPr lang="en-US" sz="3600" dirty="0" smtClean="0">
                <a:latin typeface="Garamond" panose="02020404030301010803" pitchFamily="18" charset="0"/>
              </a:rPr>
              <a:t>Campaign Planning Update</a:t>
            </a:r>
            <a:br>
              <a:rPr lang="en-US" sz="3600" dirty="0" smtClean="0">
                <a:latin typeface="Garamond" panose="02020404030301010803" pitchFamily="18" charset="0"/>
              </a:rPr>
            </a:br>
            <a:r>
              <a:rPr lang="en-US" sz="3600" i="1" dirty="0" smtClean="0">
                <a:latin typeface="Garamond" panose="02020404030301010803" pitchFamily="18" charset="0"/>
              </a:rPr>
              <a:t>Academic Senate, January 24, 2017</a:t>
            </a:r>
            <a:endParaRPr lang="en-US" sz="36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John B. Ford, Vice Chancellor</a:t>
            </a:r>
          </a:p>
          <a:p>
            <a:r>
              <a:rPr lang="en-US" dirty="0" smtClean="0"/>
              <a:t>University </a:t>
            </a:r>
            <a:r>
              <a:rPr lang="en-US" dirty="0"/>
              <a:t>Development and Alumni Relations</a:t>
            </a:r>
          </a:p>
        </p:txBody>
      </p:sp>
    </p:spTree>
    <p:extLst>
      <p:ext uri="{BB962C8B-B14F-4D97-AF65-F5344CB8AC3E}">
        <p14:creationId xmlns:p14="http://schemas.microsoft.com/office/powerpoint/2010/main" val="1139786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242038"/>
            <a:ext cx="7848600" cy="70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3600" b="0" dirty="0" smtClean="0">
                <a:solidFill>
                  <a:schemeClr val="lt1"/>
                </a:solidFill>
                <a:latin typeface="+mn-lt"/>
              </a:rPr>
              <a:t>Campaign Planning Objectives</a:t>
            </a:r>
            <a:endParaRPr lang="en" sz="3600" b="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838200" y="1657350"/>
            <a:ext cx="5791200" cy="30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 smtClean="0">
              <a:solidFill>
                <a:prstClr val="white"/>
              </a:solidFill>
            </a:endParaRPr>
          </a:p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23950"/>
            <a:ext cx="8983346" cy="585801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Working </a:t>
            </a:r>
            <a:r>
              <a:rPr lang="en-US" sz="2000" dirty="0">
                <a:solidFill>
                  <a:schemeClr val="bg1"/>
                </a:solidFill>
              </a:rPr>
              <a:t>with </a:t>
            </a:r>
            <a:r>
              <a:rPr lang="en-US" sz="2000" dirty="0" smtClean="0">
                <a:solidFill>
                  <a:schemeClr val="bg1"/>
                </a:solidFill>
              </a:rPr>
              <a:t>leadership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faculty, and </a:t>
            </a:r>
            <a:r>
              <a:rPr lang="en-US" sz="2000" dirty="0">
                <a:solidFill>
                  <a:schemeClr val="bg1"/>
                </a:solidFill>
              </a:rPr>
              <a:t>volunteers, identify 3-6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cross-cutting themes	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Design gift opportunities aligned with </a:t>
            </a:r>
            <a:r>
              <a:rPr lang="en-US" sz="2000" dirty="0" smtClean="0">
                <a:solidFill>
                  <a:schemeClr val="bg1"/>
                </a:solidFill>
              </a:rPr>
              <a:t>themes:</a:t>
            </a:r>
            <a:endParaRPr lang="en-US" sz="2000" dirty="0">
              <a:solidFill>
                <a:schemeClr val="bg1"/>
              </a:solidFill>
            </a:endParaRPr>
          </a:p>
          <a:p>
            <a:pPr marL="860425" lvl="2" indent="-29051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Continue to raise support for </a:t>
            </a:r>
            <a:r>
              <a:rPr lang="en-US" sz="1800" dirty="0" smtClean="0">
                <a:solidFill>
                  <a:schemeClr val="bg1"/>
                </a:solidFill>
              </a:rPr>
              <a:t>students, trainees, faculty, </a:t>
            </a:r>
            <a:r>
              <a:rPr lang="en-US" sz="1800" dirty="0">
                <a:solidFill>
                  <a:schemeClr val="bg1"/>
                </a:solidFill>
              </a:rPr>
              <a:t>and programs</a:t>
            </a:r>
          </a:p>
          <a:p>
            <a:pPr marL="860425" lvl="2" indent="-29051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</a:rPr>
              <a:t>New </a:t>
            </a:r>
            <a:r>
              <a:rPr lang="en-US" sz="1800" dirty="0">
                <a:solidFill>
                  <a:schemeClr val="bg1"/>
                </a:solidFill>
              </a:rPr>
              <a:t>program support</a:t>
            </a:r>
          </a:p>
          <a:p>
            <a:pPr marL="860425" lvl="2" indent="-290513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Endowment</a:t>
            </a:r>
          </a:p>
          <a:p>
            <a:pPr marL="860425" lvl="2" indent="-290513">
              <a:spcAft>
                <a:spcPts val="16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Buildings and equipment</a:t>
            </a:r>
          </a:p>
          <a:p>
            <a:pPr marL="285750" lvl="1" indent="-28575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Campaign </a:t>
            </a:r>
            <a:r>
              <a:rPr lang="en-US" sz="2000" dirty="0">
                <a:solidFill>
                  <a:schemeClr val="bg1"/>
                </a:solidFill>
              </a:rPr>
              <a:t>is additive: “</a:t>
            </a:r>
            <a:r>
              <a:rPr lang="en-US" sz="2000" b="1" u="sng" dirty="0">
                <a:solidFill>
                  <a:schemeClr val="bg1"/>
                </a:solidFill>
              </a:rPr>
              <a:t>and</a:t>
            </a:r>
            <a:r>
              <a:rPr lang="en-US" sz="2000" dirty="0">
                <a:solidFill>
                  <a:schemeClr val="bg1"/>
                </a:solidFill>
              </a:rPr>
              <a:t>” and not “instead of”</a:t>
            </a: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endParaRPr lang="en-US" dirty="0"/>
          </a:p>
          <a:p>
            <a:pPr>
              <a:lnSpc>
                <a:spcPts val="18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575" y="4781550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Academic Senate 1/24/2017</a:t>
            </a:r>
            <a:endParaRPr lang="en-US" sz="9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285750"/>
            <a:ext cx="7848600" cy="70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buNone/>
            </a:pPr>
            <a:r>
              <a:rPr lang="en-US" sz="3600" b="0" dirty="0">
                <a:solidFill>
                  <a:schemeClr val="lt1"/>
                </a:solidFill>
                <a:latin typeface="Garamond" panose="02020404030301010803" pitchFamily="18" charset="0"/>
              </a:rPr>
              <a:t>Campaign Planning </a:t>
            </a:r>
            <a:r>
              <a:rPr lang="en" sz="3600" b="0" dirty="0">
                <a:solidFill>
                  <a:schemeClr val="lt1"/>
                </a:solidFill>
                <a:latin typeface="Garamond" panose="02020404030301010803" pitchFamily="18" charset="0"/>
              </a:rPr>
              <a:t>Process</a:t>
            </a:r>
            <a:endParaRPr lang="en" sz="3600" b="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838200" y="1657350"/>
            <a:ext cx="5791200" cy="30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 smtClean="0">
              <a:solidFill>
                <a:prstClr val="white"/>
              </a:solidFill>
            </a:endParaRPr>
          </a:p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23950"/>
            <a:ext cx="8983346" cy="533735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Faculty outreach	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Six meetings with deans, chairs, and directors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183 ideas submitted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Content development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Synthesized into six working themes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Further refined by faculty in working groups</a:t>
            </a:r>
          </a:p>
          <a:p>
            <a:pPr lvl="1">
              <a:spcAft>
                <a:spcPts val="1800"/>
              </a:spcAft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endParaRPr lang="en-US" dirty="0"/>
          </a:p>
          <a:p>
            <a:pPr>
              <a:lnSpc>
                <a:spcPts val="18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575" y="4781550"/>
            <a:ext cx="163378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Academic Senate 1/24/2017</a:t>
            </a:r>
            <a:endParaRPr lang="en-US" sz="900" dirty="0">
              <a:solidFill>
                <a:prstClr val="white"/>
              </a:solidFill>
            </a:endParaRPr>
          </a:p>
          <a:p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242038"/>
            <a:ext cx="7848600" cy="70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buNone/>
            </a:pPr>
            <a:r>
              <a:rPr lang="en-US" sz="3600" b="0" dirty="0">
                <a:solidFill>
                  <a:schemeClr val="lt1"/>
                </a:solidFill>
                <a:latin typeface="Garamond" panose="02020404030301010803" pitchFamily="18" charset="0"/>
              </a:rPr>
              <a:t>Campaign Planning </a:t>
            </a:r>
            <a:r>
              <a:rPr lang="en" sz="3600" b="0" dirty="0" smtClean="0">
                <a:solidFill>
                  <a:schemeClr val="lt1"/>
                </a:solidFill>
                <a:latin typeface="Garamond" panose="02020404030301010803" pitchFamily="18" charset="0"/>
              </a:rPr>
              <a:t>Process</a:t>
            </a:r>
            <a:r>
              <a:rPr lang="en-US" sz="3600" b="0" dirty="0" smtClean="0">
                <a:solidFill>
                  <a:schemeClr val="lt1"/>
                </a:solidFill>
                <a:latin typeface="Garamond" panose="02020404030301010803" pitchFamily="18" charset="0"/>
              </a:rPr>
              <a:t> and Approval</a:t>
            </a:r>
            <a:endParaRPr lang="en" sz="3600" b="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838200" y="1657350"/>
            <a:ext cx="5791200" cy="30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 smtClean="0">
              <a:solidFill>
                <a:prstClr val="white"/>
              </a:solidFill>
            </a:endParaRPr>
          </a:p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200150"/>
            <a:ext cx="8983346" cy="69916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Volunteer engagement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Four meetings with board members and </a:t>
            </a:r>
            <a:r>
              <a:rPr lang="en-US" sz="2000" dirty="0" smtClean="0">
                <a:solidFill>
                  <a:schemeClr val="bg1"/>
                </a:solidFill>
              </a:rPr>
              <a:t>others</a:t>
            </a:r>
            <a:endParaRPr lang="en-US" sz="2000" dirty="0">
              <a:solidFill>
                <a:schemeClr val="bg1"/>
              </a:solidFill>
            </a:endParaRP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Preparation for December 8 Board meeting 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Senior Leadership and Board Approval</a:t>
            </a: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Chancellor recommended proceeding</a:t>
            </a:r>
            <a:endParaRPr lang="en-US" sz="2000" dirty="0">
              <a:solidFill>
                <a:schemeClr val="bg1"/>
              </a:solidFill>
            </a:endParaRPr>
          </a:p>
          <a:p>
            <a:pPr marL="860425" lvl="2" indent="-2905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</a:rPr>
              <a:t>Board of Overseers voted unanimous support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spcAft>
                <a:spcPts val="1800"/>
              </a:spcAft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2857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2857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575" y="4781550"/>
            <a:ext cx="163378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Academic Senate 1/24/2017</a:t>
            </a:r>
            <a:endParaRPr lang="en-US" sz="900" dirty="0">
              <a:solidFill>
                <a:prstClr val="white"/>
              </a:solidFill>
            </a:endParaRPr>
          </a:p>
          <a:p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3733" y="329184"/>
            <a:ext cx="8089901" cy="577081"/>
          </a:xfrm>
        </p:spPr>
        <p:txBody>
          <a:bodyPr/>
          <a:lstStyle/>
          <a:p>
            <a:r>
              <a:rPr lang="en-US" sz="3600" dirty="0" smtClean="0"/>
              <a:t>Monetary Goal</a:t>
            </a:r>
            <a:endParaRPr lang="en-US" sz="3600" i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200150"/>
            <a:ext cx="8482625" cy="300862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Target goal: $5 billion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Target public launch: Fall 2017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Target end date: 12/31/20 (will not </a:t>
            </a:r>
            <a:r>
              <a:rPr lang="en-US" sz="2000" dirty="0"/>
              <a:t>be </a:t>
            </a:r>
            <a:r>
              <a:rPr lang="en-US" sz="2000" dirty="0" smtClean="0"/>
              <a:t>publicly announced</a:t>
            </a:r>
            <a:r>
              <a:rPr lang="en-US" sz="2000" dirty="0"/>
              <a:t>)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Campaign nucleus fund = </a:t>
            </a:r>
            <a:r>
              <a:rPr lang="en-US" sz="2000" dirty="0"/>
              <a:t>all new commitments beginning </a:t>
            </a:r>
            <a:r>
              <a:rPr lang="en-US" sz="2000" dirty="0" smtClean="0"/>
              <a:t>7/1/13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Quiet phase of four years+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marL="515937" lvl="2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Academic Senate 1/24/2017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733" y="329184"/>
            <a:ext cx="8089901" cy="885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3600" b="0" kern="1200" cap="none" spc="0" baseline="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44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 flipH="1">
            <a:off x="609600" y="1657350"/>
            <a:ext cx="2209800" cy="255454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tabLst>
                <a:tab pos="1598613" algn="l"/>
                <a:tab pos="2684463" algn="l"/>
                <a:tab pos="3144838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FY14: $580.4M</a:t>
            </a:r>
          </a:p>
          <a:p>
            <a:pPr>
              <a:lnSpc>
                <a:spcPct val="150000"/>
              </a:lnSpc>
              <a:tabLst>
                <a:tab pos="1598613" algn="l"/>
                <a:tab pos="2684463" algn="l"/>
                <a:tab pos="3144838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FY15: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$686.4M</a:t>
            </a:r>
          </a:p>
          <a:p>
            <a:pPr>
              <a:lnSpc>
                <a:spcPct val="150000"/>
              </a:lnSpc>
              <a:tabLst>
                <a:tab pos="1598613" algn="l"/>
                <a:tab pos="2684463" algn="l"/>
                <a:tab pos="3144838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FY16: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$747.1M</a:t>
            </a:r>
          </a:p>
          <a:p>
            <a:pPr defTabSz="1427163">
              <a:spcBef>
                <a:spcPts val="600"/>
              </a:spcBef>
              <a:tabLst>
                <a:tab pos="1598613" algn="l"/>
                <a:tab pos="3144838" algn="l"/>
              </a:tabLst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defTabSz="1427163">
              <a:spcBef>
                <a:spcPts val="600"/>
              </a:spcBef>
              <a:tabLst>
                <a:tab pos="2341563" algn="l"/>
              </a:tabLst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 flipH="1">
            <a:off x="609600" y="361950"/>
            <a:ext cx="7620001" cy="156966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Campaign Nucleus Fund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FY14-16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: $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2.01B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en-US" sz="1800" b="1" dirty="0" smtClean="0"/>
          </a:p>
        </p:txBody>
      </p:sp>
      <p:pic>
        <p:nvPicPr>
          <p:cNvPr id="2" name="Picture 1" descr="B049 by purpose 3yr dec 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66750"/>
            <a:ext cx="3922892" cy="392887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4857750"/>
            <a:ext cx="4310907" cy="103485"/>
          </a:xfrm>
        </p:spPr>
        <p:txBody>
          <a:bodyPr/>
          <a:lstStyle/>
          <a:p>
            <a:r>
              <a:rPr lang="en-US" sz="900" dirty="0">
                <a:solidFill>
                  <a:schemeClr val="bg1"/>
                </a:solidFill>
              </a:rPr>
              <a:t>Academic Senate 1/24/2017</a:t>
            </a:r>
          </a:p>
        </p:txBody>
      </p:sp>
    </p:spTree>
    <p:extLst>
      <p:ext uri="{BB962C8B-B14F-4D97-AF65-F5344CB8AC3E}">
        <p14:creationId xmlns:p14="http://schemas.microsoft.com/office/powerpoint/2010/main" val="37361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3733" y="329184"/>
            <a:ext cx="8089901" cy="577081"/>
          </a:xfrm>
        </p:spPr>
        <p:txBody>
          <a:bodyPr/>
          <a:lstStyle/>
          <a:p>
            <a:r>
              <a:rPr lang="en-US" sz="3600" dirty="0" smtClean="0"/>
              <a:t>Non-Monetary Goals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53733" y="971550"/>
            <a:ext cx="8325548" cy="3008627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Catalyze planning; set university priorities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Raise </a:t>
            </a:r>
            <a:r>
              <a:rPr lang="en-US" sz="2000" dirty="0"/>
              <a:t>the visibility of UCSF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Expand base of donors and volunteers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Identify next generation of volunteer leaders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marL="515937" lvl="2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Academic Senate 1/24/2017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733" y="329184"/>
            <a:ext cx="8089901" cy="885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3600" b="0" kern="1200" cap="none" spc="0" baseline="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67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329184"/>
            <a:ext cx="8077200" cy="577081"/>
          </a:xfrm>
        </p:spPr>
        <p:txBody>
          <a:bodyPr/>
          <a:lstStyle/>
          <a:p>
            <a:r>
              <a:rPr lang="en-US" sz="3600" dirty="0" smtClean="0">
                <a:solidFill>
                  <a:schemeClr val="lt1"/>
                </a:solidFill>
                <a:latin typeface="Garamond" panose="02020404030301010803" pitchFamily="18" charset="0"/>
              </a:rPr>
              <a:t>Next Steps: Refining Content</a:t>
            </a:r>
            <a:endParaRPr lang="en-US" sz="3600" i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971550"/>
            <a:ext cx="8325548" cy="3008627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 smtClean="0"/>
              <a:t>Language </a:t>
            </a:r>
            <a:r>
              <a:rPr lang="en-US" sz="2000" dirty="0"/>
              <a:t>and presentation  </a:t>
            </a:r>
          </a:p>
          <a:p>
            <a:pPr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Tell a compelling story</a:t>
            </a:r>
          </a:p>
          <a:p>
            <a:pPr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Highlight </a:t>
            </a:r>
            <a:r>
              <a:rPr lang="en-US" sz="2000" dirty="0" smtClean="0"/>
              <a:t>UCSF’s </a:t>
            </a:r>
            <a:r>
              <a:rPr lang="en-US" sz="2000" dirty="0"/>
              <a:t>differentiators</a:t>
            </a:r>
          </a:p>
          <a:p>
            <a:pPr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Present fewer themes 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Organization of ideas: </a:t>
            </a:r>
            <a:r>
              <a:rPr lang="en-US" sz="2000" dirty="0" smtClean="0"/>
              <a:t>Matrix</a:t>
            </a:r>
            <a:r>
              <a:rPr lang="en-US" sz="2000" dirty="0"/>
              <a:t> </a:t>
            </a:r>
          </a:p>
          <a:p>
            <a:pPr marL="117475"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 Cross-cutting themes </a:t>
            </a:r>
          </a:p>
          <a:p>
            <a:pPr marL="117475"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 Disease areas</a:t>
            </a:r>
          </a:p>
          <a:p>
            <a:pPr marL="117475" indent="6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     Mission pillars 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Academic Senate 1/24/2017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733" y="344958"/>
            <a:ext cx="8089901" cy="885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3600" b="0" kern="1200" cap="none" spc="0" baseline="0" dirty="0" smtClean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32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242038"/>
            <a:ext cx="7848600" cy="70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3600" b="0" dirty="0" smtClean="0">
                <a:solidFill>
                  <a:schemeClr val="lt1"/>
                </a:solidFill>
                <a:latin typeface="Garamond" panose="02020404030301010803" pitchFamily="18" charset="0"/>
              </a:rPr>
              <a:t>Next Steps: Planning</a:t>
            </a:r>
            <a:endParaRPr lang="en" sz="3600" b="0" dirty="0">
              <a:solidFill>
                <a:schemeClr val="lt1"/>
              </a:solidFill>
              <a:latin typeface="Garamond" panose="02020404030301010803" pitchFamily="18" charset="0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838200" y="1657350"/>
            <a:ext cx="5791200" cy="30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 smtClean="0">
              <a:solidFill>
                <a:prstClr val="white"/>
              </a:solidFill>
            </a:endParaRPr>
          </a:p>
          <a:p>
            <a:pPr marL="457200" indent="-228600">
              <a:buClr>
                <a:prstClr val="white"/>
              </a:buClr>
              <a:buFontTx/>
              <a:buChar char="●"/>
            </a:pPr>
            <a:endParaRPr lang="en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573" y="1030965"/>
            <a:ext cx="8225025" cy="631198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Recruit campaign leadership</a:t>
            </a:r>
          </a:p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Adjust campaign goals</a:t>
            </a:r>
          </a:p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Collect and refine content up until public launch in Fall 2017</a:t>
            </a:r>
          </a:p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Prepare campaign materials</a:t>
            </a:r>
          </a:p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Engage key prospects</a:t>
            </a:r>
          </a:p>
          <a:p>
            <a:pPr marL="285750" indent="-285750">
              <a:lnSpc>
                <a:spcPct val="130000"/>
              </a:lnSpc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Continue to build the nucleus fund</a:t>
            </a:r>
          </a:p>
          <a:p>
            <a:pPr>
              <a:spcAft>
                <a:spcPts val="1600"/>
              </a:spcAft>
            </a:pPr>
            <a:endParaRPr lang="en-US" sz="1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endParaRPr lang="en-US" dirty="0"/>
          </a:p>
          <a:p>
            <a:pPr>
              <a:lnSpc>
                <a:spcPts val="18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575" y="4781550"/>
            <a:ext cx="148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Academic Senate 1/24/2017</a:t>
            </a:r>
          </a:p>
          <a:p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9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10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12.xml><?xml version="1.0" encoding="utf-8"?>
<a:theme xmlns:a="http://schemas.openxmlformats.org/drawingml/2006/main" name="11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5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6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7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9.xml><?xml version="1.0" encoding="utf-8"?>
<a:theme xmlns:a="http://schemas.openxmlformats.org/drawingml/2006/main" name="8_UCSF PPT Template-Blue">
  <a:themeElements>
    <a:clrScheme name="UCSF 1">
      <a:dk1>
        <a:srgbClr val="052049"/>
      </a:dk1>
      <a:lt1>
        <a:sysClr val="window" lastClr="FFFFFF"/>
      </a:lt1>
      <a:dk2>
        <a:srgbClr val="052049"/>
      </a:dk2>
      <a:lt2>
        <a:srgbClr val="FFFFFF"/>
      </a:lt2>
      <a:accent1>
        <a:srgbClr val="052049"/>
      </a:accent1>
      <a:accent2>
        <a:srgbClr val="178CCB"/>
      </a:accent2>
      <a:accent3>
        <a:srgbClr val="18A3AC"/>
      </a:accent3>
      <a:accent4>
        <a:srgbClr val="90BD31"/>
      </a:accent4>
      <a:accent5>
        <a:srgbClr val="EC1848"/>
      </a:accent5>
      <a:accent6>
        <a:srgbClr val="F48024"/>
      </a:accent6>
      <a:hlink>
        <a:srgbClr val="178CCB"/>
      </a:hlink>
      <a:folHlink>
        <a:srgbClr val="5F5F5F"/>
      </a:folHlink>
    </a:clrScheme>
    <a:fontScheme name="Coaless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 algn="ctr">
          <a:noFill/>
          <a:miter lim="800000"/>
          <a:headEnd/>
          <a:tailEnd/>
        </a:ln>
      </a:spPr>
      <a:bodyPr wrap="none" rtlCol="0" anchor="ctr"/>
      <a:lstStyle>
        <a:defPPr algn="ctr">
          <a:lnSpc>
            <a:spcPct val="90000"/>
          </a:lnSpc>
          <a:defRPr sz="1600" b="1" dirty="0" err="1" smtClean="0">
            <a:solidFill>
              <a:schemeClr val="bg1"/>
            </a:solidFill>
            <a:latin typeface="+mj-lt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19050" algn="ctr">
          <a:noFill/>
          <a:miter lim="800000"/>
          <a:headEnd/>
          <a:tailEnd/>
        </a:ln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53478</TotalTime>
  <Words>288</Words>
  <Application>Microsoft Macintosh PowerPoint</Application>
  <PresentationFormat>On-screen Show (16:9)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Arial</vt:lpstr>
      <vt:lpstr>Calibri</vt:lpstr>
      <vt:lpstr>Courier New</vt:lpstr>
      <vt:lpstr>Garamond</vt:lpstr>
      <vt:lpstr>Wingdings</vt:lpstr>
      <vt:lpstr>UCSF PPT Template-Blue</vt:lpstr>
      <vt:lpstr>1_UCSF PPT Template-Blue</vt:lpstr>
      <vt:lpstr>2_UCSF PPT Template-Blue</vt:lpstr>
      <vt:lpstr>3_UCSF PPT Template-Blue</vt:lpstr>
      <vt:lpstr>4_UCSF PPT Template-Blue</vt:lpstr>
      <vt:lpstr>5_UCSF PPT Template-Blue</vt:lpstr>
      <vt:lpstr>6_UCSF PPT Template-Blue</vt:lpstr>
      <vt:lpstr>7_UCSF PPT Template-Blue</vt:lpstr>
      <vt:lpstr>8_UCSF PPT Template-Blue</vt:lpstr>
      <vt:lpstr>9_UCSF PPT Template-Blue</vt:lpstr>
      <vt:lpstr>10_UCSF PPT Template-Blue</vt:lpstr>
      <vt:lpstr>11_UCSF PPT Template-Blue</vt:lpstr>
      <vt:lpstr> Campaign Planning Update Academic Senate, January 24, 2017</vt:lpstr>
      <vt:lpstr>Campaign Planning Objectives</vt:lpstr>
      <vt:lpstr>Campaign Planning Process</vt:lpstr>
      <vt:lpstr>Campaign Planning Process and Approval</vt:lpstr>
      <vt:lpstr>Monetary Goal</vt:lpstr>
      <vt:lpstr>PowerPoint Presentation</vt:lpstr>
      <vt:lpstr>Non-Monetary Goals</vt:lpstr>
      <vt:lpstr>Next Steps: Refining Content</vt:lpstr>
      <vt:lpstr>Next Steps: Planning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 Frameworks</dc:title>
  <dc:creator>Falvey, Kerry</dc:creator>
  <cp:lastModifiedBy>Microsoft Office User</cp:lastModifiedBy>
  <cp:revision>226</cp:revision>
  <cp:lastPrinted>2016-11-29T18:54:31Z</cp:lastPrinted>
  <dcterms:modified xsi:type="dcterms:W3CDTF">2017-02-23T18:50:16Z</dcterms:modified>
</cp:coreProperties>
</file>