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Lst>
  <p:notesMasterIdLst>
    <p:notesMasterId r:id="rId26"/>
  </p:notesMasterIdLst>
  <p:handoutMasterIdLst>
    <p:handoutMasterId r:id="rId27"/>
  </p:handoutMasterIdLst>
  <p:sldIdLst>
    <p:sldId id="285" r:id="rId3"/>
    <p:sldId id="286" r:id="rId4"/>
    <p:sldId id="263" r:id="rId5"/>
    <p:sldId id="314" r:id="rId6"/>
    <p:sldId id="315" r:id="rId7"/>
    <p:sldId id="290" r:id="rId8"/>
    <p:sldId id="277" r:id="rId9"/>
    <p:sldId id="261" r:id="rId10"/>
    <p:sldId id="299" r:id="rId11"/>
    <p:sldId id="278" r:id="rId12"/>
    <p:sldId id="279" r:id="rId13"/>
    <p:sldId id="316" r:id="rId14"/>
    <p:sldId id="300" r:id="rId15"/>
    <p:sldId id="306" r:id="rId16"/>
    <p:sldId id="307" r:id="rId17"/>
    <p:sldId id="302" r:id="rId18"/>
    <p:sldId id="308" r:id="rId19"/>
    <p:sldId id="309" r:id="rId20"/>
    <p:sldId id="303" r:id="rId21"/>
    <p:sldId id="311" r:id="rId22"/>
    <p:sldId id="312" r:id="rId23"/>
    <p:sldId id="313" r:id="rId24"/>
    <p:sldId id="304" r:id="rId25"/>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44"/>
    <p:restoredTop sz="86329" autoAdjust="0"/>
  </p:normalViewPr>
  <p:slideViewPr>
    <p:cSldViewPr>
      <p:cViewPr>
        <p:scale>
          <a:sx n="90" d="100"/>
          <a:sy n="90" d="100"/>
        </p:scale>
        <p:origin x="2592" y="328"/>
      </p:cViewPr>
      <p:guideLst>
        <p:guide orient="horz" pos="2160"/>
        <p:guide pos="2880"/>
      </p:guideLst>
    </p:cSldViewPr>
  </p:slideViewPr>
  <p:notesTextViewPr>
    <p:cViewPr>
      <p:scale>
        <a:sx n="1" d="1"/>
        <a:sy n="1" d="1"/>
      </p:scale>
      <p:origin x="0" y="0"/>
    </p:cViewPr>
  </p:notesTextViewPr>
  <p:sorterViewPr>
    <p:cViewPr>
      <p:scale>
        <a:sx n="100" d="100"/>
        <a:sy n="100" d="100"/>
      </p:scale>
      <p:origin x="0" y="138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6AF76-5661-4822-A209-EADC5425F56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40220B3-FFCC-4A5F-9F3A-061CECE03C41}">
      <dgm:prSet phldrT="[Text]"/>
      <dgm:spPr/>
      <dgm:t>
        <a:bodyPr/>
        <a:lstStyle/>
        <a:p>
          <a:r>
            <a:rPr lang="en-US" dirty="0" smtClean="0"/>
            <a:t>Working/Living in the Building</a:t>
          </a:r>
          <a:endParaRPr lang="en-US" dirty="0"/>
        </a:p>
      </dgm:t>
    </dgm:pt>
    <dgm:pt modelId="{00FAB7A3-2E13-4584-BB1B-F8543D8934B1}" type="parTrans" cxnId="{3B59859A-724A-40EA-A470-99B279E019B0}">
      <dgm:prSet/>
      <dgm:spPr/>
      <dgm:t>
        <a:bodyPr/>
        <a:lstStyle/>
        <a:p>
          <a:endParaRPr lang="en-US"/>
        </a:p>
      </dgm:t>
    </dgm:pt>
    <dgm:pt modelId="{6AEF8B3B-D974-4683-88CD-42C6494F7A67}" type="sibTrans" cxnId="{3B59859A-724A-40EA-A470-99B279E019B0}">
      <dgm:prSet/>
      <dgm:spPr/>
      <dgm:t>
        <a:bodyPr/>
        <a:lstStyle/>
        <a:p>
          <a:endParaRPr lang="en-US"/>
        </a:p>
      </dgm:t>
    </dgm:pt>
    <dgm:pt modelId="{415132C6-1412-4F8E-B381-D356E773E240}">
      <dgm:prSet phldrT="[Text]"/>
      <dgm:spPr/>
      <dgm:t>
        <a:bodyPr/>
        <a:lstStyle/>
        <a:p>
          <a:r>
            <a:rPr lang="en-US" dirty="0" smtClean="0"/>
            <a:t>Building Governance Structure and Roles</a:t>
          </a:r>
          <a:endParaRPr lang="en-US" dirty="0"/>
        </a:p>
      </dgm:t>
    </dgm:pt>
    <dgm:pt modelId="{39315D66-D6D9-4BDF-B027-EA745DB046BE}" type="parTrans" cxnId="{3BFC2E5B-751F-4E28-9A8F-AE2D81AF2625}">
      <dgm:prSet/>
      <dgm:spPr/>
      <dgm:t>
        <a:bodyPr/>
        <a:lstStyle/>
        <a:p>
          <a:endParaRPr lang="en-US"/>
        </a:p>
      </dgm:t>
    </dgm:pt>
    <dgm:pt modelId="{B673AAFB-396D-41AE-B536-632648FD5A49}" type="sibTrans" cxnId="{3BFC2E5B-751F-4E28-9A8F-AE2D81AF2625}">
      <dgm:prSet/>
      <dgm:spPr/>
      <dgm:t>
        <a:bodyPr/>
        <a:lstStyle/>
        <a:p>
          <a:endParaRPr lang="en-US"/>
        </a:p>
      </dgm:t>
    </dgm:pt>
    <dgm:pt modelId="{F774056B-E2B9-46A7-A0C1-A63E082F94CC}">
      <dgm:prSet phldrT="[Text]"/>
      <dgm:spPr/>
      <dgm:t>
        <a:bodyPr/>
        <a:lstStyle/>
        <a:p>
          <a:r>
            <a:rPr lang="en-US" dirty="0" smtClean="0"/>
            <a:t>Shared Services</a:t>
          </a:r>
          <a:endParaRPr lang="en-US" dirty="0"/>
        </a:p>
      </dgm:t>
    </dgm:pt>
    <dgm:pt modelId="{8B8250BE-6BF3-4638-92F0-7C44674F4CD7}" type="parTrans" cxnId="{BE36061B-80EE-4C54-A501-FA4C6175D468}">
      <dgm:prSet/>
      <dgm:spPr/>
      <dgm:t>
        <a:bodyPr/>
        <a:lstStyle/>
        <a:p>
          <a:endParaRPr lang="en-US"/>
        </a:p>
      </dgm:t>
    </dgm:pt>
    <dgm:pt modelId="{851CE781-6B2E-45D5-BAC6-87AB77B4F612}" type="sibTrans" cxnId="{BE36061B-80EE-4C54-A501-FA4C6175D468}">
      <dgm:prSet/>
      <dgm:spPr/>
      <dgm:t>
        <a:bodyPr/>
        <a:lstStyle/>
        <a:p>
          <a:endParaRPr lang="en-US"/>
        </a:p>
      </dgm:t>
    </dgm:pt>
    <dgm:pt modelId="{90F5ED44-194D-46F5-AA0D-5AFC0B8AAB72}">
      <dgm:prSet phldrT="[Text]"/>
      <dgm:spPr/>
      <dgm:t>
        <a:bodyPr/>
        <a:lstStyle/>
        <a:p>
          <a:r>
            <a:rPr lang="en-US" dirty="0" smtClean="0"/>
            <a:t>Shared Costs Funding Model</a:t>
          </a:r>
          <a:endParaRPr lang="en-US" dirty="0"/>
        </a:p>
      </dgm:t>
    </dgm:pt>
    <dgm:pt modelId="{46A0792B-878E-4D6B-8D76-0B5E0E1AF1F4}" type="parTrans" cxnId="{AAC626F7-880C-4895-9673-857118A95F82}">
      <dgm:prSet/>
      <dgm:spPr/>
      <dgm:t>
        <a:bodyPr/>
        <a:lstStyle/>
        <a:p>
          <a:endParaRPr lang="en-US"/>
        </a:p>
      </dgm:t>
    </dgm:pt>
    <dgm:pt modelId="{B8EBCCF5-876C-4199-8C6C-58E13F72EB0A}" type="sibTrans" cxnId="{AAC626F7-880C-4895-9673-857118A95F82}">
      <dgm:prSet/>
      <dgm:spPr/>
      <dgm:t>
        <a:bodyPr/>
        <a:lstStyle/>
        <a:p>
          <a:endParaRPr lang="en-US"/>
        </a:p>
      </dgm:t>
    </dgm:pt>
    <dgm:pt modelId="{A1BCD2B9-3B3E-4D19-AE32-CDB30BC15ABD}">
      <dgm:prSet phldrT="[Text]"/>
      <dgm:spPr/>
      <dgm:t>
        <a:bodyPr/>
        <a:lstStyle/>
        <a:p>
          <a:r>
            <a:rPr lang="en-US" dirty="0" smtClean="0"/>
            <a:t>Transition and Community Building</a:t>
          </a:r>
          <a:endParaRPr lang="en-US" dirty="0"/>
        </a:p>
      </dgm:t>
    </dgm:pt>
    <dgm:pt modelId="{EC63DBFD-8816-49B0-B655-256845F6E73B}" type="parTrans" cxnId="{BC4754E8-A738-4ECA-93BB-B5322EF0B442}">
      <dgm:prSet/>
      <dgm:spPr/>
      <dgm:t>
        <a:bodyPr/>
        <a:lstStyle/>
        <a:p>
          <a:endParaRPr lang="en-US"/>
        </a:p>
      </dgm:t>
    </dgm:pt>
    <dgm:pt modelId="{C0D766FD-CE61-46E0-B388-AF2923A7AC2E}" type="sibTrans" cxnId="{BC4754E8-A738-4ECA-93BB-B5322EF0B442}">
      <dgm:prSet/>
      <dgm:spPr/>
      <dgm:t>
        <a:bodyPr/>
        <a:lstStyle/>
        <a:p>
          <a:endParaRPr lang="en-US"/>
        </a:p>
      </dgm:t>
    </dgm:pt>
    <dgm:pt modelId="{3CFD91DF-7F4D-445D-A845-D482256A650B}" type="pres">
      <dgm:prSet presAssocID="{6CC6AF76-5661-4822-A209-EADC5425F56A}" presName="Name0" presStyleCnt="0">
        <dgm:presLayoutVars>
          <dgm:dir/>
          <dgm:resizeHandles val="exact"/>
        </dgm:presLayoutVars>
      </dgm:prSet>
      <dgm:spPr/>
      <dgm:t>
        <a:bodyPr/>
        <a:lstStyle/>
        <a:p>
          <a:endParaRPr lang="en-US"/>
        </a:p>
      </dgm:t>
    </dgm:pt>
    <dgm:pt modelId="{AD9AA50B-8FEF-43E6-A25B-83DC3F3A1A52}" type="pres">
      <dgm:prSet presAssocID="{6CC6AF76-5661-4822-A209-EADC5425F56A}" presName="cycle" presStyleCnt="0"/>
      <dgm:spPr/>
    </dgm:pt>
    <dgm:pt modelId="{5D8858C4-D4DE-424F-9C06-C900E9577282}" type="pres">
      <dgm:prSet presAssocID="{E40220B3-FFCC-4A5F-9F3A-061CECE03C41}" presName="nodeFirstNode" presStyleLbl="node1" presStyleIdx="0" presStyleCnt="5">
        <dgm:presLayoutVars>
          <dgm:bulletEnabled val="1"/>
        </dgm:presLayoutVars>
      </dgm:prSet>
      <dgm:spPr/>
      <dgm:t>
        <a:bodyPr/>
        <a:lstStyle/>
        <a:p>
          <a:endParaRPr lang="en-US"/>
        </a:p>
      </dgm:t>
    </dgm:pt>
    <dgm:pt modelId="{9317E70B-0462-49F3-A4C9-4214AF25E5E1}" type="pres">
      <dgm:prSet presAssocID="{6AEF8B3B-D974-4683-88CD-42C6494F7A67}" presName="sibTransFirstNode" presStyleLbl="bgShp" presStyleIdx="0" presStyleCnt="1"/>
      <dgm:spPr/>
      <dgm:t>
        <a:bodyPr/>
        <a:lstStyle/>
        <a:p>
          <a:endParaRPr lang="en-US"/>
        </a:p>
      </dgm:t>
    </dgm:pt>
    <dgm:pt modelId="{6B94CE3A-27B0-4F2F-B312-FFB2587BF2A3}" type="pres">
      <dgm:prSet presAssocID="{415132C6-1412-4F8E-B381-D356E773E240}" presName="nodeFollowingNodes" presStyleLbl="node1" presStyleIdx="1" presStyleCnt="5">
        <dgm:presLayoutVars>
          <dgm:bulletEnabled val="1"/>
        </dgm:presLayoutVars>
      </dgm:prSet>
      <dgm:spPr/>
      <dgm:t>
        <a:bodyPr/>
        <a:lstStyle/>
        <a:p>
          <a:endParaRPr lang="en-US"/>
        </a:p>
      </dgm:t>
    </dgm:pt>
    <dgm:pt modelId="{15648978-9570-403E-965E-2888A2DFC4AB}" type="pres">
      <dgm:prSet presAssocID="{F774056B-E2B9-46A7-A0C1-A63E082F94CC}" presName="nodeFollowingNodes" presStyleLbl="node1" presStyleIdx="2" presStyleCnt="5">
        <dgm:presLayoutVars>
          <dgm:bulletEnabled val="1"/>
        </dgm:presLayoutVars>
      </dgm:prSet>
      <dgm:spPr/>
      <dgm:t>
        <a:bodyPr/>
        <a:lstStyle/>
        <a:p>
          <a:endParaRPr lang="en-US"/>
        </a:p>
      </dgm:t>
    </dgm:pt>
    <dgm:pt modelId="{868F2665-8FC3-451A-A25D-5770FE90F986}" type="pres">
      <dgm:prSet presAssocID="{90F5ED44-194D-46F5-AA0D-5AFC0B8AAB72}" presName="nodeFollowingNodes" presStyleLbl="node1" presStyleIdx="3" presStyleCnt="5">
        <dgm:presLayoutVars>
          <dgm:bulletEnabled val="1"/>
        </dgm:presLayoutVars>
      </dgm:prSet>
      <dgm:spPr/>
      <dgm:t>
        <a:bodyPr/>
        <a:lstStyle/>
        <a:p>
          <a:endParaRPr lang="en-US"/>
        </a:p>
      </dgm:t>
    </dgm:pt>
    <dgm:pt modelId="{94F39494-81B0-4595-884F-4CFDA6826B23}" type="pres">
      <dgm:prSet presAssocID="{A1BCD2B9-3B3E-4D19-AE32-CDB30BC15ABD}" presName="nodeFollowingNodes" presStyleLbl="node1" presStyleIdx="4" presStyleCnt="5">
        <dgm:presLayoutVars>
          <dgm:bulletEnabled val="1"/>
        </dgm:presLayoutVars>
      </dgm:prSet>
      <dgm:spPr/>
      <dgm:t>
        <a:bodyPr/>
        <a:lstStyle/>
        <a:p>
          <a:endParaRPr lang="en-US"/>
        </a:p>
      </dgm:t>
    </dgm:pt>
  </dgm:ptLst>
  <dgm:cxnLst>
    <dgm:cxn modelId="{843D6F2E-FC54-4840-893F-DAA7A73BF4EA}" type="presOf" srcId="{E40220B3-FFCC-4A5F-9F3A-061CECE03C41}" destId="{5D8858C4-D4DE-424F-9C06-C900E9577282}" srcOrd="0" destOrd="0" presId="urn:microsoft.com/office/officeart/2005/8/layout/cycle3"/>
    <dgm:cxn modelId="{BE36061B-80EE-4C54-A501-FA4C6175D468}" srcId="{6CC6AF76-5661-4822-A209-EADC5425F56A}" destId="{F774056B-E2B9-46A7-A0C1-A63E082F94CC}" srcOrd="2" destOrd="0" parTransId="{8B8250BE-6BF3-4638-92F0-7C44674F4CD7}" sibTransId="{851CE781-6B2E-45D5-BAC6-87AB77B4F612}"/>
    <dgm:cxn modelId="{BC4754E8-A738-4ECA-93BB-B5322EF0B442}" srcId="{6CC6AF76-5661-4822-A209-EADC5425F56A}" destId="{A1BCD2B9-3B3E-4D19-AE32-CDB30BC15ABD}" srcOrd="4" destOrd="0" parTransId="{EC63DBFD-8816-49B0-B655-256845F6E73B}" sibTransId="{C0D766FD-CE61-46E0-B388-AF2923A7AC2E}"/>
    <dgm:cxn modelId="{3BFC2E5B-751F-4E28-9A8F-AE2D81AF2625}" srcId="{6CC6AF76-5661-4822-A209-EADC5425F56A}" destId="{415132C6-1412-4F8E-B381-D356E773E240}" srcOrd="1" destOrd="0" parTransId="{39315D66-D6D9-4BDF-B027-EA745DB046BE}" sibTransId="{B673AAFB-396D-41AE-B536-632648FD5A49}"/>
    <dgm:cxn modelId="{107BF10C-6D82-47AE-8E7F-76B6C12EDD3E}" type="presOf" srcId="{90F5ED44-194D-46F5-AA0D-5AFC0B8AAB72}" destId="{868F2665-8FC3-451A-A25D-5770FE90F986}" srcOrd="0" destOrd="0" presId="urn:microsoft.com/office/officeart/2005/8/layout/cycle3"/>
    <dgm:cxn modelId="{CD5AF750-9357-4D19-B22F-9BA9DD125701}" type="presOf" srcId="{415132C6-1412-4F8E-B381-D356E773E240}" destId="{6B94CE3A-27B0-4F2F-B312-FFB2587BF2A3}" srcOrd="0" destOrd="0" presId="urn:microsoft.com/office/officeart/2005/8/layout/cycle3"/>
    <dgm:cxn modelId="{9D4FD0DE-D134-4BB1-B3B7-00B9CFF52863}" type="presOf" srcId="{6CC6AF76-5661-4822-A209-EADC5425F56A}" destId="{3CFD91DF-7F4D-445D-A845-D482256A650B}" srcOrd="0" destOrd="0" presId="urn:microsoft.com/office/officeart/2005/8/layout/cycle3"/>
    <dgm:cxn modelId="{4A71A820-CCCA-4C75-BB54-4CCE590E0D75}" type="presOf" srcId="{6AEF8B3B-D974-4683-88CD-42C6494F7A67}" destId="{9317E70B-0462-49F3-A4C9-4214AF25E5E1}" srcOrd="0" destOrd="0" presId="urn:microsoft.com/office/officeart/2005/8/layout/cycle3"/>
    <dgm:cxn modelId="{3B59859A-724A-40EA-A470-99B279E019B0}" srcId="{6CC6AF76-5661-4822-A209-EADC5425F56A}" destId="{E40220B3-FFCC-4A5F-9F3A-061CECE03C41}" srcOrd="0" destOrd="0" parTransId="{00FAB7A3-2E13-4584-BB1B-F8543D8934B1}" sibTransId="{6AEF8B3B-D974-4683-88CD-42C6494F7A67}"/>
    <dgm:cxn modelId="{AAC626F7-880C-4895-9673-857118A95F82}" srcId="{6CC6AF76-5661-4822-A209-EADC5425F56A}" destId="{90F5ED44-194D-46F5-AA0D-5AFC0B8AAB72}" srcOrd="3" destOrd="0" parTransId="{46A0792B-878E-4D6B-8D76-0B5E0E1AF1F4}" sibTransId="{B8EBCCF5-876C-4199-8C6C-58E13F72EB0A}"/>
    <dgm:cxn modelId="{F32A16B7-28F4-4D31-A27D-785E0DE9184E}" type="presOf" srcId="{F774056B-E2B9-46A7-A0C1-A63E082F94CC}" destId="{15648978-9570-403E-965E-2888A2DFC4AB}" srcOrd="0" destOrd="0" presId="urn:microsoft.com/office/officeart/2005/8/layout/cycle3"/>
    <dgm:cxn modelId="{EAAFEBB3-99AB-4226-B5BB-0940366BE551}" type="presOf" srcId="{A1BCD2B9-3B3E-4D19-AE32-CDB30BC15ABD}" destId="{94F39494-81B0-4595-884F-4CFDA6826B23}" srcOrd="0" destOrd="0" presId="urn:microsoft.com/office/officeart/2005/8/layout/cycle3"/>
    <dgm:cxn modelId="{5EAC0CED-BA1B-47C0-931D-1525B1CFC958}" type="presParOf" srcId="{3CFD91DF-7F4D-445D-A845-D482256A650B}" destId="{AD9AA50B-8FEF-43E6-A25B-83DC3F3A1A52}" srcOrd="0" destOrd="0" presId="urn:microsoft.com/office/officeart/2005/8/layout/cycle3"/>
    <dgm:cxn modelId="{E7D9E495-C3ED-4E3D-B76F-2729B86CA622}" type="presParOf" srcId="{AD9AA50B-8FEF-43E6-A25B-83DC3F3A1A52}" destId="{5D8858C4-D4DE-424F-9C06-C900E9577282}" srcOrd="0" destOrd="0" presId="urn:microsoft.com/office/officeart/2005/8/layout/cycle3"/>
    <dgm:cxn modelId="{0445955E-5BDF-460E-98A4-CE0E5E6CD061}" type="presParOf" srcId="{AD9AA50B-8FEF-43E6-A25B-83DC3F3A1A52}" destId="{9317E70B-0462-49F3-A4C9-4214AF25E5E1}" srcOrd="1" destOrd="0" presId="urn:microsoft.com/office/officeart/2005/8/layout/cycle3"/>
    <dgm:cxn modelId="{88A9E24B-2EDF-4FD3-BEA3-6E2967784356}" type="presParOf" srcId="{AD9AA50B-8FEF-43E6-A25B-83DC3F3A1A52}" destId="{6B94CE3A-27B0-4F2F-B312-FFB2587BF2A3}" srcOrd="2" destOrd="0" presId="urn:microsoft.com/office/officeart/2005/8/layout/cycle3"/>
    <dgm:cxn modelId="{376D3A96-73E1-4CDC-AAF6-24052A40AC9B}" type="presParOf" srcId="{AD9AA50B-8FEF-43E6-A25B-83DC3F3A1A52}" destId="{15648978-9570-403E-965E-2888A2DFC4AB}" srcOrd="3" destOrd="0" presId="urn:microsoft.com/office/officeart/2005/8/layout/cycle3"/>
    <dgm:cxn modelId="{D29853EB-B451-4963-BAF3-FBB83F312967}" type="presParOf" srcId="{AD9AA50B-8FEF-43E6-A25B-83DC3F3A1A52}" destId="{868F2665-8FC3-451A-A25D-5770FE90F986}" srcOrd="4" destOrd="0" presId="urn:microsoft.com/office/officeart/2005/8/layout/cycle3"/>
    <dgm:cxn modelId="{BBAC6DDE-02A8-4B3F-A584-2D547F6A0E28}" type="presParOf" srcId="{AD9AA50B-8FEF-43E6-A25B-83DC3F3A1A52}" destId="{94F39494-81B0-4595-884F-4CFDA6826B2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C6AF76-5661-4822-A209-EADC5425F56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40220B3-FFCC-4A5F-9F3A-061CECE03C41}">
      <dgm:prSet phldrT="[Text]"/>
      <dgm:spPr>
        <a:solidFill>
          <a:schemeClr val="accent6">
            <a:lumMod val="60000"/>
            <a:lumOff val="40000"/>
          </a:schemeClr>
        </a:solidFill>
      </dgm:spPr>
      <dgm:t>
        <a:bodyPr/>
        <a:lstStyle/>
        <a:p>
          <a:r>
            <a:rPr lang="en-US" dirty="0" smtClean="0"/>
            <a:t>Working/Living in the Building</a:t>
          </a:r>
          <a:endParaRPr lang="en-US" dirty="0"/>
        </a:p>
      </dgm:t>
    </dgm:pt>
    <dgm:pt modelId="{00FAB7A3-2E13-4584-BB1B-F8543D8934B1}" type="parTrans" cxnId="{3B59859A-724A-40EA-A470-99B279E019B0}">
      <dgm:prSet/>
      <dgm:spPr/>
      <dgm:t>
        <a:bodyPr/>
        <a:lstStyle/>
        <a:p>
          <a:endParaRPr lang="en-US"/>
        </a:p>
      </dgm:t>
    </dgm:pt>
    <dgm:pt modelId="{6AEF8B3B-D974-4683-88CD-42C6494F7A67}" type="sibTrans" cxnId="{3B59859A-724A-40EA-A470-99B279E019B0}">
      <dgm:prSet/>
      <dgm:spPr/>
      <dgm:t>
        <a:bodyPr/>
        <a:lstStyle/>
        <a:p>
          <a:endParaRPr lang="en-US"/>
        </a:p>
      </dgm:t>
    </dgm:pt>
    <dgm:pt modelId="{415132C6-1412-4F8E-B381-D356E773E240}">
      <dgm:prSet phldrT="[Text]"/>
      <dgm:spPr/>
      <dgm:t>
        <a:bodyPr/>
        <a:lstStyle/>
        <a:p>
          <a:r>
            <a:rPr lang="en-US" dirty="0" smtClean="0"/>
            <a:t>Governance Structure and Roles</a:t>
          </a:r>
          <a:endParaRPr lang="en-US" dirty="0"/>
        </a:p>
      </dgm:t>
    </dgm:pt>
    <dgm:pt modelId="{39315D66-D6D9-4BDF-B027-EA745DB046BE}" type="parTrans" cxnId="{3BFC2E5B-751F-4E28-9A8F-AE2D81AF2625}">
      <dgm:prSet/>
      <dgm:spPr/>
      <dgm:t>
        <a:bodyPr/>
        <a:lstStyle/>
        <a:p>
          <a:endParaRPr lang="en-US"/>
        </a:p>
      </dgm:t>
    </dgm:pt>
    <dgm:pt modelId="{B673AAFB-396D-41AE-B536-632648FD5A49}" type="sibTrans" cxnId="{3BFC2E5B-751F-4E28-9A8F-AE2D81AF2625}">
      <dgm:prSet/>
      <dgm:spPr/>
      <dgm:t>
        <a:bodyPr/>
        <a:lstStyle/>
        <a:p>
          <a:endParaRPr lang="en-US"/>
        </a:p>
      </dgm:t>
    </dgm:pt>
    <dgm:pt modelId="{F774056B-E2B9-46A7-A0C1-A63E082F94CC}">
      <dgm:prSet phldrT="[Text]"/>
      <dgm:spPr/>
      <dgm:t>
        <a:bodyPr/>
        <a:lstStyle/>
        <a:p>
          <a:r>
            <a:rPr lang="en-US" dirty="0" smtClean="0"/>
            <a:t>Shared Services</a:t>
          </a:r>
          <a:endParaRPr lang="en-US" dirty="0"/>
        </a:p>
      </dgm:t>
    </dgm:pt>
    <dgm:pt modelId="{8B8250BE-6BF3-4638-92F0-7C44674F4CD7}" type="parTrans" cxnId="{BE36061B-80EE-4C54-A501-FA4C6175D468}">
      <dgm:prSet/>
      <dgm:spPr/>
      <dgm:t>
        <a:bodyPr/>
        <a:lstStyle/>
        <a:p>
          <a:endParaRPr lang="en-US"/>
        </a:p>
      </dgm:t>
    </dgm:pt>
    <dgm:pt modelId="{851CE781-6B2E-45D5-BAC6-87AB77B4F612}" type="sibTrans" cxnId="{BE36061B-80EE-4C54-A501-FA4C6175D468}">
      <dgm:prSet/>
      <dgm:spPr/>
      <dgm:t>
        <a:bodyPr/>
        <a:lstStyle/>
        <a:p>
          <a:endParaRPr lang="en-US"/>
        </a:p>
      </dgm:t>
    </dgm:pt>
    <dgm:pt modelId="{90F5ED44-194D-46F5-AA0D-5AFC0B8AAB72}">
      <dgm:prSet phldrT="[Text]"/>
      <dgm:spPr/>
      <dgm:t>
        <a:bodyPr/>
        <a:lstStyle/>
        <a:p>
          <a:r>
            <a:rPr lang="en-US" dirty="0" smtClean="0"/>
            <a:t>Shared Costs Funding Model</a:t>
          </a:r>
          <a:endParaRPr lang="en-US" dirty="0"/>
        </a:p>
      </dgm:t>
    </dgm:pt>
    <dgm:pt modelId="{46A0792B-878E-4D6B-8D76-0B5E0E1AF1F4}" type="parTrans" cxnId="{AAC626F7-880C-4895-9673-857118A95F82}">
      <dgm:prSet/>
      <dgm:spPr/>
      <dgm:t>
        <a:bodyPr/>
        <a:lstStyle/>
        <a:p>
          <a:endParaRPr lang="en-US"/>
        </a:p>
      </dgm:t>
    </dgm:pt>
    <dgm:pt modelId="{B8EBCCF5-876C-4199-8C6C-58E13F72EB0A}" type="sibTrans" cxnId="{AAC626F7-880C-4895-9673-857118A95F82}">
      <dgm:prSet/>
      <dgm:spPr/>
      <dgm:t>
        <a:bodyPr/>
        <a:lstStyle/>
        <a:p>
          <a:endParaRPr lang="en-US"/>
        </a:p>
      </dgm:t>
    </dgm:pt>
    <dgm:pt modelId="{A1BCD2B9-3B3E-4D19-AE32-CDB30BC15ABD}">
      <dgm:prSet phldrT="[Text]"/>
      <dgm:spPr/>
      <dgm:t>
        <a:bodyPr/>
        <a:lstStyle/>
        <a:p>
          <a:r>
            <a:rPr lang="en-US" dirty="0" smtClean="0"/>
            <a:t>Transition and Community Building</a:t>
          </a:r>
          <a:endParaRPr lang="en-US" dirty="0"/>
        </a:p>
      </dgm:t>
    </dgm:pt>
    <dgm:pt modelId="{EC63DBFD-8816-49B0-B655-256845F6E73B}" type="parTrans" cxnId="{BC4754E8-A738-4ECA-93BB-B5322EF0B442}">
      <dgm:prSet/>
      <dgm:spPr/>
      <dgm:t>
        <a:bodyPr/>
        <a:lstStyle/>
        <a:p>
          <a:endParaRPr lang="en-US"/>
        </a:p>
      </dgm:t>
    </dgm:pt>
    <dgm:pt modelId="{C0D766FD-CE61-46E0-B388-AF2923A7AC2E}" type="sibTrans" cxnId="{BC4754E8-A738-4ECA-93BB-B5322EF0B442}">
      <dgm:prSet/>
      <dgm:spPr/>
      <dgm:t>
        <a:bodyPr/>
        <a:lstStyle/>
        <a:p>
          <a:endParaRPr lang="en-US"/>
        </a:p>
      </dgm:t>
    </dgm:pt>
    <dgm:pt modelId="{3CFD91DF-7F4D-445D-A845-D482256A650B}" type="pres">
      <dgm:prSet presAssocID="{6CC6AF76-5661-4822-A209-EADC5425F56A}" presName="Name0" presStyleCnt="0">
        <dgm:presLayoutVars>
          <dgm:dir/>
          <dgm:resizeHandles val="exact"/>
        </dgm:presLayoutVars>
      </dgm:prSet>
      <dgm:spPr/>
      <dgm:t>
        <a:bodyPr/>
        <a:lstStyle/>
        <a:p>
          <a:endParaRPr lang="en-US"/>
        </a:p>
      </dgm:t>
    </dgm:pt>
    <dgm:pt modelId="{AD9AA50B-8FEF-43E6-A25B-83DC3F3A1A52}" type="pres">
      <dgm:prSet presAssocID="{6CC6AF76-5661-4822-A209-EADC5425F56A}" presName="cycle" presStyleCnt="0"/>
      <dgm:spPr/>
    </dgm:pt>
    <dgm:pt modelId="{5D8858C4-D4DE-424F-9C06-C900E9577282}" type="pres">
      <dgm:prSet presAssocID="{E40220B3-FFCC-4A5F-9F3A-061CECE03C41}" presName="nodeFirstNode" presStyleLbl="node1" presStyleIdx="0" presStyleCnt="5">
        <dgm:presLayoutVars>
          <dgm:bulletEnabled val="1"/>
        </dgm:presLayoutVars>
      </dgm:prSet>
      <dgm:spPr/>
      <dgm:t>
        <a:bodyPr/>
        <a:lstStyle/>
        <a:p>
          <a:endParaRPr lang="en-US"/>
        </a:p>
      </dgm:t>
    </dgm:pt>
    <dgm:pt modelId="{9317E70B-0462-49F3-A4C9-4214AF25E5E1}" type="pres">
      <dgm:prSet presAssocID="{6AEF8B3B-D974-4683-88CD-42C6494F7A67}" presName="sibTransFirstNode" presStyleLbl="bgShp" presStyleIdx="0" presStyleCnt="1"/>
      <dgm:spPr/>
      <dgm:t>
        <a:bodyPr/>
        <a:lstStyle/>
        <a:p>
          <a:endParaRPr lang="en-US"/>
        </a:p>
      </dgm:t>
    </dgm:pt>
    <dgm:pt modelId="{6B94CE3A-27B0-4F2F-B312-FFB2587BF2A3}" type="pres">
      <dgm:prSet presAssocID="{415132C6-1412-4F8E-B381-D356E773E240}" presName="nodeFollowingNodes" presStyleLbl="node1" presStyleIdx="1" presStyleCnt="5">
        <dgm:presLayoutVars>
          <dgm:bulletEnabled val="1"/>
        </dgm:presLayoutVars>
      </dgm:prSet>
      <dgm:spPr/>
      <dgm:t>
        <a:bodyPr/>
        <a:lstStyle/>
        <a:p>
          <a:endParaRPr lang="en-US"/>
        </a:p>
      </dgm:t>
    </dgm:pt>
    <dgm:pt modelId="{15648978-9570-403E-965E-2888A2DFC4AB}" type="pres">
      <dgm:prSet presAssocID="{F774056B-E2B9-46A7-A0C1-A63E082F94CC}" presName="nodeFollowingNodes" presStyleLbl="node1" presStyleIdx="2" presStyleCnt="5">
        <dgm:presLayoutVars>
          <dgm:bulletEnabled val="1"/>
        </dgm:presLayoutVars>
      </dgm:prSet>
      <dgm:spPr/>
      <dgm:t>
        <a:bodyPr/>
        <a:lstStyle/>
        <a:p>
          <a:endParaRPr lang="en-US"/>
        </a:p>
      </dgm:t>
    </dgm:pt>
    <dgm:pt modelId="{868F2665-8FC3-451A-A25D-5770FE90F986}" type="pres">
      <dgm:prSet presAssocID="{90F5ED44-194D-46F5-AA0D-5AFC0B8AAB72}" presName="nodeFollowingNodes" presStyleLbl="node1" presStyleIdx="3" presStyleCnt="5">
        <dgm:presLayoutVars>
          <dgm:bulletEnabled val="1"/>
        </dgm:presLayoutVars>
      </dgm:prSet>
      <dgm:spPr/>
      <dgm:t>
        <a:bodyPr/>
        <a:lstStyle/>
        <a:p>
          <a:endParaRPr lang="en-US"/>
        </a:p>
      </dgm:t>
    </dgm:pt>
    <dgm:pt modelId="{94F39494-81B0-4595-884F-4CFDA6826B23}" type="pres">
      <dgm:prSet presAssocID="{A1BCD2B9-3B3E-4D19-AE32-CDB30BC15ABD}" presName="nodeFollowingNodes" presStyleLbl="node1" presStyleIdx="4" presStyleCnt="5">
        <dgm:presLayoutVars>
          <dgm:bulletEnabled val="1"/>
        </dgm:presLayoutVars>
      </dgm:prSet>
      <dgm:spPr/>
      <dgm:t>
        <a:bodyPr/>
        <a:lstStyle/>
        <a:p>
          <a:endParaRPr lang="en-US"/>
        </a:p>
      </dgm:t>
    </dgm:pt>
  </dgm:ptLst>
  <dgm:cxnLst>
    <dgm:cxn modelId="{BE36061B-80EE-4C54-A501-FA4C6175D468}" srcId="{6CC6AF76-5661-4822-A209-EADC5425F56A}" destId="{F774056B-E2B9-46A7-A0C1-A63E082F94CC}" srcOrd="2" destOrd="0" parTransId="{8B8250BE-6BF3-4638-92F0-7C44674F4CD7}" sibTransId="{851CE781-6B2E-45D5-BAC6-87AB77B4F612}"/>
    <dgm:cxn modelId="{38368E57-73D3-457E-BE30-794CDEAE0384}" type="presOf" srcId="{6CC6AF76-5661-4822-A209-EADC5425F56A}" destId="{3CFD91DF-7F4D-445D-A845-D482256A650B}" srcOrd="0" destOrd="0" presId="urn:microsoft.com/office/officeart/2005/8/layout/cycle3"/>
    <dgm:cxn modelId="{BC4754E8-A738-4ECA-93BB-B5322EF0B442}" srcId="{6CC6AF76-5661-4822-A209-EADC5425F56A}" destId="{A1BCD2B9-3B3E-4D19-AE32-CDB30BC15ABD}" srcOrd="4" destOrd="0" parTransId="{EC63DBFD-8816-49B0-B655-256845F6E73B}" sibTransId="{C0D766FD-CE61-46E0-B388-AF2923A7AC2E}"/>
    <dgm:cxn modelId="{E6FDD7EA-75C3-43E3-9B7E-A935A6B95A3D}" type="presOf" srcId="{E40220B3-FFCC-4A5F-9F3A-061CECE03C41}" destId="{5D8858C4-D4DE-424F-9C06-C900E9577282}" srcOrd="0" destOrd="0" presId="urn:microsoft.com/office/officeart/2005/8/layout/cycle3"/>
    <dgm:cxn modelId="{3BFC2E5B-751F-4E28-9A8F-AE2D81AF2625}" srcId="{6CC6AF76-5661-4822-A209-EADC5425F56A}" destId="{415132C6-1412-4F8E-B381-D356E773E240}" srcOrd="1" destOrd="0" parTransId="{39315D66-D6D9-4BDF-B027-EA745DB046BE}" sibTransId="{B673AAFB-396D-41AE-B536-632648FD5A49}"/>
    <dgm:cxn modelId="{19DA2DD4-9CEF-449F-9ECB-290BE96E76D7}" type="presOf" srcId="{90F5ED44-194D-46F5-AA0D-5AFC0B8AAB72}" destId="{868F2665-8FC3-451A-A25D-5770FE90F986}" srcOrd="0" destOrd="0" presId="urn:microsoft.com/office/officeart/2005/8/layout/cycle3"/>
    <dgm:cxn modelId="{4A97BAA9-59B7-4A52-82B9-0489D11DBE81}" type="presOf" srcId="{F774056B-E2B9-46A7-A0C1-A63E082F94CC}" destId="{15648978-9570-403E-965E-2888A2DFC4AB}" srcOrd="0" destOrd="0" presId="urn:microsoft.com/office/officeart/2005/8/layout/cycle3"/>
    <dgm:cxn modelId="{EB9CBAC0-0ABC-4587-B10F-D6BBF64DAA2A}" type="presOf" srcId="{6AEF8B3B-D974-4683-88CD-42C6494F7A67}" destId="{9317E70B-0462-49F3-A4C9-4214AF25E5E1}" srcOrd="0" destOrd="0" presId="urn:microsoft.com/office/officeart/2005/8/layout/cycle3"/>
    <dgm:cxn modelId="{4A13E9C2-5661-4B6B-8680-660981534A66}" type="presOf" srcId="{415132C6-1412-4F8E-B381-D356E773E240}" destId="{6B94CE3A-27B0-4F2F-B312-FFB2587BF2A3}" srcOrd="0" destOrd="0" presId="urn:microsoft.com/office/officeart/2005/8/layout/cycle3"/>
    <dgm:cxn modelId="{3B59859A-724A-40EA-A470-99B279E019B0}" srcId="{6CC6AF76-5661-4822-A209-EADC5425F56A}" destId="{E40220B3-FFCC-4A5F-9F3A-061CECE03C41}" srcOrd="0" destOrd="0" parTransId="{00FAB7A3-2E13-4584-BB1B-F8543D8934B1}" sibTransId="{6AEF8B3B-D974-4683-88CD-42C6494F7A67}"/>
    <dgm:cxn modelId="{414E0624-E257-4B1A-8044-EEBF14552B1B}" type="presOf" srcId="{A1BCD2B9-3B3E-4D19-AE32-CDB30BC15ABD}" destId="{94F39494-81B0-4595-884F-4CFDA6826B23}" srcOrd="0" destOrd="0" presId="urn:microsoft.com/office/officeart/2005/8/layout/cycle3"/>
    <dgm:cxn modelId="{AAC626F7-880C-4895-9673-857118A95F82}" srcId="{6CC6AF76-5661-4822-A209-EADC5425F56A}" destId="{90F5ED44-194D-46F5-AA0D-5AFC0B8AAB72}" srcOrd="3" destOrd="0" parTransId="{46A0792B-878E-4D6B-8D76-0B5E0E1AF1F4}" sibTransId="{B8EBCCF5-876C-4199-8C6C-58E13F72EB0A}"/>
    <dgm:cxn modelId="{F8CC912C-C06F-463A-A128-F4036D3B9857}" type="presParOf" srcId="{3CFD91DF-7F4D-445D-A845-D482256A650B}" destId="{AD9AA50B-8FEF-43E6-A25B-83DC3F3A1A52}" srcOrd="0" destOrd="0" presId="urn:microsoft.com/office/officeart/2005/8/layout/cycle3"/>
    <dgm:cxn modelId="{607E980E-9E93-41E4-9429-833A92479EF0}" type="presParOf" srcId="{AD9AA50B-8FEF-43E6-A25B-83DC3F3A1A52}" destId="{5D8858C4-D4DE-424F-9C06-C900E9577282}" srcOrd="0" destOrd="0" presId="urn:microsoft.com/office/officeart/2005/8/layout/cycle3"/>
    <dgm:cxn modelId="{0C356287-5149-4D57-9D54-24FD75C23141}" type="presParOf" srcId="{AD9AA50B-8FEF-43E6-A25B-83DC3F3A1A52}" destId="{9317E70B-0462-49F3-A4C9-4214AF25E5E1}" srcOrd="1" destOrd="0" presId="urn:microsoft.com/office/officeart/2005/8/layout/cycle3"/>
    <dgm:cxn modelId="{31543FEA-46C2-4731-88C7-EDD08AD5D81B}" type="presParOf" srcId="{AD9AA50B-8FEF-43E6-A25B-83DC3F3A1A52}" destId="{6B94CE3A-27B0-4F2F-B312-FFB2587BF2A3}" srcOrd="2" destOrd="0" presId="urn:microsoft.com/office/officeart/2005/8/layout/cycle3"/>
    <dgm:cxn modelId="{BFB925E4-06DE-4FD0-A239-24D06F05CB3C}" type="presParOf" srcId="{AD9AA50B-8FEF-43E6-A25B-83DC3F3A1A52}" destId="{15648978-9570-403E-965E-2888A2DFC4AB}" srcOrd="3" destOrd="0" presId="urn:microsoft.com/office/officeart/2005/8/layout/cycle3"/>
    <dgm:cxn modelId="{7C1F7A6C-CA75-4C61-89D9-A584D0BE3BBB}" type="presParOf" srcId="{AD9AA50B-8FEF-43E6-A25B-83DC3F3A1A52}" destId="{868F2665-8FC3-451A-A25D-5770FE90F986}" srcOrd="4" destOrd="0" presId="urn:microsoft.com/office/officeart/2005/8/layout/cycle3"/>
    <dgm:cxn modelId="{76420B3D-FC99-4D53-B89A-17DFB5174D2E}" type="presParOf" srcId="{AD9AA50B-8FEF-43E6-A25B-83DC3F3A1A52}" destId="{94F39494-81B0-4595-884F-4CFDA6826B2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C6AF76-5661-4822-A209-EADC5425F56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40220B3-FFCC-4A5F-9F3A-061CECE03C41}">
      <dgm:prSet phldrT="[Text]"/>
      <dgm:spPr>
        <a:solidFill>
          <a:schemeClr val="accent1"/>
        </a:solidFill>
      </dgm:spPr>
      <dgm:t>
        <a:bodyPr/>
        <a:lstStyle/>
        <a:p>
          <a:r>
            <a:rPr lang="en-US" dirty="0" smtClean="0"/>
            <a:t>Working/Living in the Building</a:t>
          </a:r>
          <a:endParaRPr lang="en-US" dirty="0"/>
        </a:p>
      </dgm:t>
    </dgm:pt>
    <dgm:pt modelId="{00FAB7A3-2E13-4584-BB1B-F8543D8934B1}" type="parTrans" cxnId="{3B59859A-724A-40EA-A470-99B279E019B0}">
      <dgm:prSet/>
      <dgm:spPr/>
      <dgm:t>
        <a:bodyPr/>
        <a:lstStyle/>
        <a:p>
          <a:endParaRPr lang="en-US"/>
        </a:p>
      </dgm:t>
    </dgm:pt>
    <dgm:pt modelId="{6AEF8B3B-D974-4683-88CD-42C6494F7A67}" type="sibTrans" cxnId="{3B59859A-724A-40EA-A470-99B279E019B0}">
      <dgm:prSet/>
      <dgm:spPr/>
      <dgm:t>
        <a:bodyPr/>
        <a:lstStyle/>
        <a:p>
          <a:endParaRPr lang="en-US"/>
        </a:p>
      </dgm:t>
    </dgm:pt>
    <dgm:pt modelId="{415132C6-1412-4F8E-B381-D356E773E240}">
      <dgm:prSet phldrT="[Text]"/>
      <dgm:spPr>
        <a:solidFill>
          <a:schemeClr val="accent6">
            <a:lumMod val="60000"/>
            <a:lumOff val="40000"/>
          </a:schemeClr>
        </a:solidFill>
      </dgm:spPr>
      <dgm:t>
        <a:bodyPr/>
        <a:lstStyle/>
        <a:p>
          <a:r>
            <a:rPr lang="en-US" dirty="0" smtClean="0"/>
            <a:t>Governance Structure and Roles</a:t>
          </a:r>
          <a:endParaRPr lang="en-US" dirty="0"/>
        </a:p>
      </dgm:t>
    </dgm:pt>
    <dgm:pt modelId="{39315D66-D6D9-4BDF-B027-EA745DB046BE}" type="parTrans" cxnId="{3BFC2E5B-751F-4E28-9A8F-AE2D81AF2625}">
      <dgm:prSet/>
      <dgm:spPr/>
      <dgm:t>
        <a:bodyPr/>
        <a:lstStyle/>
        <a:p>
          <a:endParaRPr lang="en-US"/>
        </a:p>
      </dgm:t>
    </dgm:pt>
    <dgm:pt modelId="{B673AAFB-396D-41AE-B536-632648FD5A49}" type="sibTrans" cxnId="{3BFC2E5B-751F-4E28-9A8F-AE2D81AF2625}">
      <dgm:prSet/>
      <dgm:spPr/>
      <dgm:t>
        <a:bodyPr/>
        <a:lstStyle/>
        <a:p>
          <a:endParaRPr lang="en-US"/>
        </a:p>
      </dgm:t>
    </dgm:pt>
    <dgm:pt modelId="{F774056B-E2B9-46A7-A0C1-A63E082F94CC}">
      <dgm:prSet phldrT="[Text]"/>
      <dgm:spPr/>
      <dgm:t>
        <a:bodyPr/>
        <a:lstStyle/>
        <a:p>
          <a:r>
            <a:rPr lang="en-US" dirty="0" smtClean="0"/>
            <a:t>Shared Services</a:t>
          </a:r>
          <a:endParaRPr lang="en-US" dirty="0"/>
        </a:p>
      </dgm:t>
    </dgm:pt>
    <dgm:pt modelId="{8B8250BE-6BF3-4638-92F0-7C44674F4CD7}" type="parTrans" cxnId="{BE36061B-80EE-4C54-A501-FA4C6175D468}">
      <dgm:prSet/>
      <dgm:spPr/>
      <dgm:t>
        <a:bodyPr/>
        <a:lstStyle/>
        <a:p>
          <a:endParaRPr lang="en-US"/>
        </a:p>
      </dgm:t>
    </dgm:pt>
    <dgm:pt modelId="{851CE781-6B2E-45D5-BAC6-87AB77B4F612}" type="sibTrans" cxnId="{BE36061B-80EE-4C54-A501-FA4C6175D468}">
      <dgm:prSet/>
      <dgm:spPr/>
      <dgm:t>
        <a:bodyPr/>
        <a:lstStyle/>
        <a:p>
          <a:endParaRPr lang="en-US"/>
        </a:p>
      </dgm:t>
    </dgm:pt>
    <dgm:pt modelId="{90F5ED44-194D-46F5-AA0D-5AFC0B8AAB72}">
      <dgm:prSet phldrT="[Text]"/>
      <dgm:spPr/>
      <dgm:t>
        <a:bodyPr/>
        <a:lstStyle/>
        <a:p>
          <a:r>
            <a:rPr lang="en-US" dirty="0" smtClean="0"/>
            <a:t>Shared Costs Funding Model</a:t>
          </a:r>
          <a:endParaRPr lang="en-US" dirty="0"/>
        </a:p>
      </dgm:t>
    </dgm:pt>
    <dgm:pt modelId="{46A0792B-878E-4D6B-8D76-0B5E0E1AF1F4}" type="parTrans" cxnId="{AAC626F7-880C-4895-9673-857118A95F82}">
      <dgm:prSet/>
      <dgm:spPr/>
      <dgm:t>
        <a:bodyPr/>
        <a:lstStyle/>
        <a:p>
          <a:endParaRPr lang="en-US"/>
        </a:p>
      </dgm:t>
    </dgm:pt>
    <dgm:pt modelId="{B8EBCCF5-876C-4199-8C6C-58E13F72EB0A}" type="sibTrans" cxnId="{AAC626F7-880C-4895-9673-857118A95F82}">
      <dgm:prSet/>
      <dgm:spPr/>
      <dgm:t>
        <a:bodyPr/>
        <a:lstStyle/>
        <a:p>
          <a:endParaRPr lang="en-US"/>
        </a:p>
      </dgm:t>
    </dgm:pt>
    <dgm:pt modelId="{A1BCD2B9-3B3E-4D19-AE32-CDB30BC15ABD}">
      <dgm:prSet phldrT="[Text]"/>
      <dgm:spPr/>
      <dgm:t>
        <a:bodyPr/>
        <a:lstStyle/>
        <a:p>
          <a:r>
            <a:rPr lang="en-US" dirty="0" smtClean="0"/>
            <a:t>Transition and Community Building</a:t>
          </a:r>
          <a:endParaRPr lang="en-US" dirty="0"/>
        </a:p>
      </dgm:t>
    </dgm:pt>
    <dgm:pt modelId="{EC63DBFD-8816-49B0-B655-256845F6E73B}" type="parTrans" cxnId="{BC4754E8-A738-4ECA-93BB-B5322EF0B442}">
      <dgm:prSet/>
      <dgm:spPr/>
      <dgm:t>
        <a:bodyPr/>
        <a:lstStyle/>
        <a:p>
          <a:endParaRPr lang="en-US"/>
        </a:p>
      </dgm:t>
    </dgm:pt>
    <dgm:pt modelId="{C0D766FD-CE61-46E0-B388-AF2923A7AC2E}" type="sibTrans" cxnId="{BC4754E8-A738-4ECA-93BB-B5322EF0B442}">
      <dgm:prSet/>
      <dgm:spPr/>
      <dgm:t>
        <a:bodyPr/>
        <a:lstStyle/>
        <a:p>
          <a:endParaRPr lang="en-US"/>
        </a:p>
      </dgm:t>
    </dgm:pt>
    <dgm:pt modelId="{3CFD91DF-7F4D-445D-A845-D482256A650B}" type="pres">
      <dgm:prSet presAssocID="{6CC6AF76-5661-4822-A209-EADC5425F56A}" presName="Name0" presStyleCnt="0">
        <dgm:presLayoutVars>
          <dgm:dir/>
          <dgm:resizeHandles val="exact"/>
        </dgm:presLayoutVars>
      </dgm:prSet>
      <dgm:spPr/>
      <dgm:t>
        <a:bodyPr/>
        <a:lstStyle/>
        <a:p>
          <a:endParaRPr lang="en-US"/>
        </a:p>
      </dgm:t>
    </dgm:pt>
    <dgm:pt modelId="{AD9AA50B-8FEF-43E6-A25B-83DC3F3A1A52}" type="pres">
      <dgm:prSet presAssocID="{6CC6AF76-5661-4822-A209-EADC5425F56A}" presName="cycle" presStyleCnt="0"/>
      <dgm:spPr/>
    </dgm:pt>
    <dgm:pt modelId="{5D8858C4-D4DE-424F-9C06-C900E9577282}" type="pres">
      <dgm:prSet presAssocID="{E40220B3-FFCC-4A5F-9F3A-061CECE03C41}" presName="nodeFirstNode" presStyleLbl="node1" presStyleIdx="0" presStyleCnt="5">
        <dgm:presLayoutVars>
          <dgm:bulletEnabled val="1"/>
        </dgm:presLayoutVars>
      </dgm:prSet>
      <dgm:spPr/>
      <dgm:t>
        <a:bodyPr/>
        <a:lstStyle/>
        <a:p>
          <a:endParaRPr lang="en-US"/>
        </a:p>
      </dgm:t>
    </dgm:pt>
    <dgm:pt modelId="{9317E70B-0462-49F3-A4C9-4214AF25E5E1}" type="pres">
      <dgm:prSet presAssocID="{6AEF8B3B-D974-4683-88CD-42C6494F7A67}" presName="sibTransFirstNode" presStyleLbl="bgShp" presStyleIdx="0" presStyleCnt="1"/>
      <dgm:spPr/>
      <dgm:t>
        <a:bodyPr/>
        <a:lstStyle/>
        <a:p>
          <a:endParaRPr lang="en-US"/>
        </a:p>
      </dgm:t>
    </dgm:pt>
    <dgm:pt modelId="{6B94CE3A-27B0-4F2F-B312-FFB2587BF2A3}" type="pres">
      <dgm:prSet presAssocID="{415132C6-1412-4F8E-B381-D356E773E240}" presName="nodeFollowingNodes" presStyleLbl="node1" presStyleIdx="1" presStyleCnt="5">
        <dgm:presLayoutVars>
          <dgm:bulletEnabled val="1"/>
        </dgm:presLayoutVars>
      </dgm:prSet>
      <dgm:spPr/>
      <dgm:t>
        <a:bodyPr/>
        <a:lstStyle/>
        <a:p>
          <a:endParaRPr lang="en-US"/>
        </a:p>
      </dgm:t>
    </dgm:pt>
    <dgm:pt modelId="{15648978-9570-403E-965E-2888A2DFC4AB}" type="pres">
      <dgm:prSet presAssocID="{F774056B-E2B9-46A7-A0C1-A63E082F94CC}" presName="nodeFollowingNodes" presStyleLbl="node1" presStyleIdx="2" presStyleCnt="5">
        <dgm:presLayoutVars>
          <dgm:bulletEnabled val="1"/>
        </dgm:presLayoutVars>
      </dgm:prSet>
      <dgm:spPr/>
      <dgm:t>
        <a:bodyPr/>
        <a:lstStyle/>
        <a:p>
          <a:endParaRPr lang="en-US"/>
        </a:p>
      </dgm:t>
    </dgm:pt>
    <dgm:pt modelId="{868F2665-8FC3-451A-A25D-5770FE90F986}" type="pres">
      <dgm:prSet presAssocID="{90F5ED44-194D-46F5-AA0D-5AFC0B8AAB72}" presName="nodeFollowingNodes" presStyleLbl="node1" presStyleIdx="3" presStyleCnt="5">
        <dgm:presLayoutVars>
          <dgm:bulletEnabled val="1"/>
        </dgm:presLayoutVars>
      </dgm:prSet>
      <dgm:spPr/>
      <dgm:t>
        <a:bodyPr/>
        <a:lstStyle/>
        <a:p>
          <a:endParaRPr lang="en-US"/>
        </a:p>
      </dgm:t>
    </dgm:pt>
    <dgm:pt modelId="{94F39494-81B0-4595-884F-4CFDA6826B23}" type="pres">
      <dgm:prSet presAssocID="{A1BCD2B9-3B3E-4D19-AE32-CDB30BC15ABD}" presName="nodeFollowingNodes" presStyleLbl="node1" presStyleIdx="4" presStyleCnt="5">
        <dgm:presLayoutVars>
          <dgm:bulletEnabled val="1"/>
        </dgm:presLayoutVars>
      </dgm:prSet>
      <dgm:spPr/>
      <dgm:t>
        <a:bodyPr/>
        <a:lstStyle/>
        <a:p>
          <a:endParaRPr lang="en-US"/>
        </a:p>
      </dgm:t>
    </dgm:pt>
  </dgm:ptLst>
  <dgm:cxnLst>
    <dgm:cxn modelId="{A37C5E71-A831-407D-8D11-EF1475AF521D}" type="presOf" srcId="{F774056B-E2B9-46A7-A0C1-A63E082F94CC}" destId="{15648978-9570-403E-965E-2888A2DFC4AB}" srcOrd="0" destOrd="0" presId="urn:microsoft.com/office/officeart/2005/8/layout/cycle3"/>
    <dgm:cxn modelId="{3BFC2E5B-751F-4E28-9A8F-AE2D81AF2625}" srcId="{6CC6AF76-5661-4822-A209-EADC5425F56A}" destId="{415132C6-1412-4F8E-B381-D356E773E240}" srcOrd="1" destOrd="0" parTransId="{39315D66-D6D9-4BDF-B027-EA745DB046BE}" sibTransId="{B673AAFB-396D-41AE-B536-632648FD5A49}"/>
    <dgm:cxn modelId="{43A55CA2-7A36-4AD6-A2A0-5F76160905A2}" type="presOf" srcId="{90F5ED44-194D-46F5-AA0D-5AFC0B8AAB72}" destId="{868F2665-8FC3-451A-A25D-5770FE90F986}" srcOrd="0" destOrd="0" presId="urn:microsoft.com/office/officeart/2005/8/layout/cycle3"/>
    <dgm:cxn modelId="{10F0AF81-9E48-42A6-AAAE-E6B15D4F8231}" type="presOf" srcId="{6CC6AF76-5661-4822-A209-EADC5425F56A}" destId="{3CFD91DF-7F4D-445D-A845-D482256A650B}" srcOrd="0" destOrd="0" presId="urn:microsoft.com/office/officeart/2005/8/layout/cycle3"/>
    <dgm:cxn modelId="{BC4754E8-A738-4ECA-93BB-B5322EF0B442}" srcId="{6CC6AF76-5661-4822-A209-EADC5425F56A}" destId="{A1BCD2B9-3B3E-4D19-AE32-CDB30BC15ABD}" srcOrd="4" destOrd="0" parTransId="{EC63DBFD-8816-49B0-B655-256845F6E73B}" sibTransId="{C0D766FD-CE61-46E0-B388-AF2923A7AC2E}"/>
    <dgm:cxn modelId="{BE36061B-80EE-4C54-A501-FA4C6175D468}" srcId="{6CC6AF76-5661-4822-A209-EADC5425F56A}" destId="{F774056B-E2B9-46A7-A0C1-A63E082F94CC}" srcOrd="2" destOrd="0" parTransId="{8B8250BE-6BF3-4638-92F0-7C44674F4CD7}" sibTransId="{851CE781-6B2E-45D5-BAC6-87AB77B4F612}"/>
    <dgm:cxn modelId="{E8007FA1-7E52-4B1C-A412-4AFA2AD63782}" type="presOf" srcId="{E40220B3-FFCC-4A5F-9F3A-061CECE03C41}" destId="{5D8858C4-D4DE-424F-9C06-C900E9577282}" srcOrd="0" destOrd="0" presId="urn:microsoft.com/office/officeart/2005/8/layout/cycle3"/>
    <dgm:cxn modelId="{9644A6F0-8999-4DFF-BECE-B234A1260E4C}" type="presOf" srcId="{6AEF8B3B-D974-4683-88CD-42C6494F7A67}" destId="{9317E70B-0462-49F3-A4C9-4214AF25E5E1}" srcOrd="0" destOrd="0" presId="urn:microsoft.com/office/officeart/2005/8/layout/cycle3"/>
    <dgm:cxn modelId="{3B59859A-724A-40EA-A470-99B279E019B0}" srcId="{6CC6AF76-5661-4822-A209-EADC5425F56A}" destId="{E40220B3-FFCC-4A5F-9F3A-061CECE03C41}" srcOrd="0" destOrd="0" parTransId="{00FAB7A3-2E13-4584-BB1B-F8543D8934B1}" sibTransId="{6AEF8B3B-D974-4683-88CD-42C6494F7A67}"/>
    <dgm:cxn modelId="{B6F31133-4F6B-4E50-B865-69907CE24A9E}" type="presOf" srcId="{415132C6-1412-4F8E-B381-D356E773E240}" destId="{6B94CE3A-27B0-4F2F-B312-FFB2587BF2A3}" srcOrd="0" destOrd="0" presId="urn:microsoft.com/office/officeart/2005/8/layout/cycle3"/>
    <dgm:cxn modelId="{136A0A3D-80AB-4483-82B9-AC915BB8946B}" type="presOf" srcId="{A1BCD2B9-3B3E-4D19-AE32-CDB30BC15ABD}" destId="{94F39494-81B0-4595-884F-4CFDA6826B23}" srcOrd="0" destOrd="0" presId="urn:microsoft.com/office/officeart/2005/8/layout/cycle3"/>
    <dgm:cxn modelId="{AAC626F7-880C-4895-9673-857118A95F82}" srcId="{6CC6AF76-5661-4822-A209-EADC5425F56A}" destId="{90F5ED44-194D-46F5-AA0D-5AFC0B8AAB72}" srcOrd="3" destOrd="0" parTransId="{46A0792B-878E-4D6B-8D76-0B5E0E1AF1F4}" sibTransId="{B8EBCCF5-876C-4199-8C6C-58E13F72EB0A}"/>
    <dgm:cxn modelId="{AA9B944A-2E7D-4394-AD2F-6B3655D36D4E}" type="presParOf" srcId="{3CFD91DF-7F4D-445D-A845-D482256A650B}" destId="{AD9AA50B-8FEF-43E6-A25B-83DC3F3A1A52}" srcOrd="0" destOrd="0" presId="urn:microsoft.com/office/officeart/2005/8/layout/cycle3"/>
    <dgm:cxn modelId="{E7ECD5D6-169C-4FCE-B547-8343AE10FA56}" type="presParOf" srcId="{AD9AA50B-8FEF-43E6-A25B-83DC3F3A1A52}" destId="{5D8858C4-D4DE-424F-9C06-C900E9577282}" srcOrd="0" destOrd="0" presId="urn:microsoft.com/office/officeart/2005/8/layout/cycle3"/>
    <dgm:cxn modelId="{07AF1A09-CCF1-4753-9DFF-8FC06C0A7668}" type="presParOf" srcId="{AD9AA50B-8FEF-43E6-A25B-83DC3F3A1A52}" destId="{9317E70B-0462-49F3-A4C9-4214AF25E5E1}" srcOrd="1" destOrd="0" presId="urn:microsoft.com/office/officeart/2005/8/layout/cycle3"/>
    <dgm:cxn modelId="{423D3E70-66C2-4F42-B56E-2F4519CFCF4D}" type="presParOf" srcId="{AD9AA50B-8FEF-43E6-A25B-83DC3F3A1A52}" destId="{6B94CE3A-27B0-4F2F-B312-FFB2587BF2A3}" srcOrd="2" destOrd="0" presId="urn:microsoft.com/office/officeart/2005/8/layout/cycle3"/>
    <dgm:cxn modelId="{BB96679F-A03C-4299-9B13-C5304E459B55}" type="presParOf" srcId="{AD9AA50B-8FEF-43E6-A25B-83DC3F3A1A52}" destId="{15648978-9570-403E-965E-2888A2DFC4AB}" srcOrd="3" destOrd="0" presId="urn:microsoft.com/office/officeart/2005/8/layout/cycle3"/>
    <dgm:cxn modelId="{7D59DFC4-F293-4198-8690-3C7A4C4E0695}" type="presParOf" srcId="{AD9AA50B-8FEF-43E6-A25B-83DC3F3A1A52}" destId="{868F2665-8FC3-451A-A25D-5770FE90F986}" srcOrd="4" destOrd="0" presId="urn:microsoft.com/office/officeart/2005/8/layout/cycle3"/>
    <dgm:cxn modelId="{9E3419E0-9D6D-4288-8A5B-8A050CCCBDBA}" type="presParOf" srcId="{AD9AA50B-8FEF-43E6-A25B-83DC3F3A1A52}" destId="{94F39494-81B0-4595-884F-4CFDA6826B2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C6AF76-5661-4822-A209-EADC5425F56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40220B3-FFCC-4A5F-9F3A-061CECE03C41}">
      <dgm:prSet phldrT="[Text]"/>
      <dgm:spPr>
        <a:solidFill>
          <a:schemeClr val="accent1"/>
        </a:solidFill>
      </dgm:spPr>
      <dgm:t>
        <a:bodyPr/>
        <a:lstStyle/>
        <a:p>
          <a:r>
            <a:rPr lang="en-US" dirty="0" smtClean="0"/>
            <a:t>Working/Living in the Building</a:t>
          </a:r>
          <a:endParaRPr lang="en-US" dirty="0"/>
        </a:p>
      </dgm:t>
    </dgm:pt>
    <dgm:pt modelId="{00FAB7A3-2E13-4584-BB1B-F8543D8934B1}" type="parTrans" cxnId="{3B59859A-724A-40EA-A470-99B279E019B0}">
      <dgm:prSet/>
      <dgm:spPr/>
      <dgm:t>
        <a:bodyPr/>
        <a:lstStyle/>
        <a:p>
          <a:endParaRPr lang="en-US"/>
        </a:p>
      </dgm:t>
    </dgm:pt>
    <dgm:pt modelId="{6AEF8B3B-D974-4683-88CD-42C6494F7A67}" type="sibTrans" cxnId="{3B59859A-724A-40EA-A470-99B279E019B0}">
      <dgm:prSet/>
      <dgm:spPr/>
      <dgm:t>
        <a:bodyPr/>
        <a:lstStyle/>
        <a:p>
          <a:endParaRPr lang="en-US"/>
        </a:p>
      </dgm:t>
    </dgm:pt>
    <dgm:pt modelId="{415132C6-1412-4F8E-B381-D356E773E240}">
      <dgm:prSet phldrT="[Text]"/>
      <dgm:spPr>
        <a:solidFill>
          <a:schemeClr val="accent1"/>
        </a:solidFill>
      </dgm:spPr>
      <dgm:t>
        <a:bodyPr/>
        <a:lstStyle/>
        <a:p>
          <a:r>
            <a:rPr lang="en-US" dirty="0" smtClean="0"/>
            <a:t>Governance Structure and Roles</a:t>
          </a:r>
          <a:endParaRPr lang="en-US" dirty="0"/>
        </a:p>
      </dgm:t>
    </dgm:pt>
    <dgm:pt modelId="{39315D66-D6D9-4BDF-B027-EA745DB046BE}" type="parTrans" cxnId="{3BFC2E5B-751F-4E28-9A8F-AE2D81AF2625}">
      <dgm:prSet/>
      <dgm:spPr/>
      <dgm:t>
        <a:bodyPr/>
        <a:lstStyle/>
        <a:p>
          <a:endParaRPr lang="en-US"/>
        </a:p>
      </dgm:t>
    </dgm:pt>
    <dgm:pt modelId="{B673AAFB-396D-41AE-B536-632648FD5A49}" type="sibTrans" cxnId="{3BFC2E5B-751F-4E28-9A8F-AE2D81AF2625}">
      <dgm:prSet/>
      <dgm:spPr/>
      <dgm:t>
        <a:bodyPr/>
        <a:lstStyle/>
        <a:p>
          <a:endParaRPr lang="en-US"/>
        </a:p>
      </dgm:t>
    </dgm:pt>
    <dgm:pt modelId="{F774056B-E2B9-46A7-A0C1-A63E082F94CC}">
      <dgm:prSet phldrT="[Text]"/>
      <dgm:spPr>
        <a:solidFill>
          <a:schemeClr val="accent6"/>
        </a:solidFill>
      </dgm:spPr>
      <dgm:t>
        <a:bodyPr/>
        <a:lstStyle/>
        <a:p>
          <a:r>
            <a:rPr lang="en-US" dirty="0" smtClean="0"/>
            <a:t>Shared Services</a:t>
          </a:r>
          <a:endParaRPr lang="en-US" dirty="0"/>
        </a:p>
      </dgm:t>
    </dgm:pt>
    <dgm:pt modelId="{8B8250BE-6BF3-4638-92F0-7C44674F4CD7}" type="parTrans" cxnId="{BE36061B-80EE-4C54-A501-FA4C6175D468}">
      <dgm:prSet/>
      <dgm:spPr/>
      <dgm:t>
        <a:bodyPr/>
        <a:lstStyle/>
        <a:p>
          <a:endParaRPr lang="en-US"/>
        </a:p>
      </dgm:t>
    </dgm:pt>
    <dgm:pt modelId="{851CE781-6B2E-45D5-BAC6-87AB77B4F612}" type="sibTrans" cxnId="{BE36061B-80EE-4C54-A501-FA4C6175D468}">
      <dgm:prSet/>
      <dgm:spPr/>
      <dgm:t>
        <a:bodyPr/>
        <a:lstStyle/>
        <a:p>
          <a:endParaRPr lang="en-US"/>
        </a:p>
      </dgm:t>
    </dgm:pt>
    <dgm:pt modelId="{90F5ED44-194D-46F5-AA0D-5AFC0B8AAB72}">
      <dgm:prSet phldrT="[Text]"/>
      <dgm:spPr/>
      <dgm:t>
        <a:bodyPr/>
        <a:lstStyle/>
        <a:p>
          <a:r>
            <a:rPr lang="en-US" dirty="0" smtClean="0"/>
            <a:t>Shared Costs Funding Model</a:t>
          </a:r>
          <a:endParaRPr lang="en-US" dirty="0"/>
        </a:p>
      </dgm:t>
    </dgm:pt>
    <dgm:pt modelId="{46A0792B-878E-4D6B-8D76-0B5E0E1AF1F4}" type="parTrans" cxnId="{AAC626F7-880C-4895-9673-857118A95F82}">
      <dgm:prSet/>
      <dgm:spPr/>
      <dgm:t>
        <a:bodyPr/>
        <a:lstStyle/>
        <a:p>
          <a:endParaRPr lang="en-US"/>
        </a:p>
      </dgm:t>
    </dgm:pt>
    <dgm:pt modelId="{B8EBCCF5-876C-4199-8C6C-58E13F72EB0A}" type="sibTrans" cxnId="{AAC626F7-880C-4895-9673-857118A95F82}">
      <dgm:prSet/>
      <dgm:spPr/>
      <dgm:t>
        <a:bodyPr/>
        <a:lstStyle/>
        <a:p>
          <a:endParaRPr lang="en-US"/>
        </a:p>
      </dgm:t>
    </dgm:pt>
    <dgm:pt modelId="{A1BCD2B9-3B3E-4D19-AE32-CDB30BC15ABD}">
      <dgm:prSet phldrT="[Text]"/>
      <dgm:spPr/>
      <dgm:t>
        <a:bodyPr/>
        <a:lstStyle/>
        <a:p>
          <a:r>
            <a:rPr lang="en-US" dirty="0" smtClean="0"/>
            <a:t>Transition and Community Building</a:t>
          </a:r>
          <a:endParaRPr lang="en-US" dirty="0"/>
        </a:p>
      </dgm:t>
    </dgm:pt>
    <dgm:pt modelId="{EC63DBFD-8816-49B0-B655-256845F6E73B}" type="parTrans" cxnId="{BC4754E8-A738-4ECA-93BB-B5322EF0B442}">
      <dgm:prSet/>
      <dgm:spPr/>
      <dgm:t>
        <a:bodyPr/>
        <a:lstStyle/>
        <a:p>
          <a:endParaRPr lang="en-US"/>
        </a:p>
      </dgm:t>
    </dgm:pt>
    <dgm:pt modelId="{C0D766FD-CE61-46E0-B388-AF2923A7AC2E}" type="sibTrans" cxnId="{BC4754E8-A738-4ECA-93BB-B5322EF0B442}">
      <dgm:prSet/>
      <dgm:spPr/>
      <dgm:t>
        <a:bodyPr/>
        <a:lstStyle/>
        <a:p>
          <a:endParaRPr lang="en-US"/>
        </a:p>
      </dgm:t>
    </dgm:pt>
    <dgm:pt modelId="{3CFD91DF-7F4D-445D-A845-D482256A650B}" type="pres">
      <dgm:prSet presAssocID="{6CC6AF76-5661-4822-A209-EADC5425F56A}" presName="Name0" presStyleCnt="0">
        <dgm:presLayoutVars>
          <dgm:dir/>
          <dgm:resizeHandles val="exact"/>
        </dgm:presLayoutVars>
      </dgm:prSet>
      <dgm:spPr/>
      <dgm:t>
        <a:bodyPr/>
        <a:lstStyle/>
        <a:p>
          <a:endParaRPr lang="en-US"/>
        </a:p>
      </dgm:t>
    </dgm:pt>
    <dgm:pt modelId="{AD9AA50B-8FEF-43E6-A25B-83DC3F3A1A52}" type="pres">
      <dgm:prSet presAssocID="{6CC6AF76-5661-4822-A209-EADC5425F56A}" presName="cycle" presStyleCnt="0"/>
      <dgm:spPr/>
    </dgm:pt>
    <dgm:pt modelId="{5D8858C4-D4DE-424F-9C06-C900E9577282}" type="pres">
      <dgm:prSet presAssocID="{E40220B3-FFCC-4A5F-9F3A-061CECE03C41}" presName="nodeFirstNode" presStyleLbl="node1" presStyleIdx="0" presStyleCnt="5">
        <dgm:presLayoutVars>
          <dgm:bulletEnabled val="1"/>
        </dgm:presLayoutVars>
      </dgm:prSet>
      <dgm:spPr/>
      <dgm:t>
        <a:bodyPr/>
        <a:lstStyle/>
        <a:p>
          <a:endParaRPr lang="en-US"/>
        </a:p>
      </dgm:t>
    </dgm:pt>
    <dgm:pt modelId="{9317E70B-0462-49F3-A4C9-4214AF25E5E1}" type="pres">
      <dgm:prSet presAssocID="{6AEF8B3B-D974-4683-88CD-42C6494F7A67}" presName="sibTransFirstNode" presStyleLbl="bgShp" presStyleIdx="0" presStyleCnt="1"/>
      <dgm:spPr/>
      <dgm:t>
        <a:bodyPr/>
        <a:lstStyle/>
        <a:p>
          <a:endParaRPr lang="en-US"/>
        </a:p>
      </dgm:t>
    </dgm:pt>
    <dgm:pt modelId="{6B94CE3A-27B0-4F2F-B312-FFB2587BF2A3}" type="pres">
      <dgm:prSet presAssocID="{415132C6-1412-4F8E-B381-D356E773E240}" presName="nodeFollowingNodes" presStyleLbl="node1" presStyleIdx="1" presStyleCnt="5">
        <dgm:presLayoutVars>
          <dgm:bulletEnabled val="1"/>
        </dgm:presLayoutVars>
      </dgm:prSet>
      <dgm:spPr/>
      <dgm:t>
        <a:bodyPr/>
        <a:lstStyle/>
        <a:p>
          <a:endParaRPr lang="en-US"/>
        </a:p>
      </dgm:t>
    </dgm:pt>
    <dgm:pt modelId="{15648978-9570-403E-965E-2888A2DFC4AB}" type="pres">
      <dgm:prSet presAssocID="{F774056B-E2B9-46A7-A0C1-A63E082F94CC}" presName="nodeFollowingNodes" presStyleLbl="node1" presStyleIdx="2" presStyleCnt="5">
        <dgm:presLayoutVars>
          <dgm:bulletEnabled val="1"/>
        </dgm:presLayoutVars>
      </dgm:prSet>
      <dgm:spPr/>
      <dgm:t>
        <a:bodyPr/>
        <a:lstStyle/>
        <a:p>
          <a:endParaRPr lang="en-US"/>
        </a:p>
      </dgm:t>
    </dgm:pt>
    <dgm:pt modelId="{868F2665-8FC3-451A-A25D-5770FE90F986}" type="pres">
      <dgm:prSet presAssocID="{90F5ED44-194D-46F5-AA0D-5AFC0B8AAB72}" presName="nodeFollowingNodes" presStyleLbl="node1" presStyleIdx="3" presStyleCnt="5">
        <dgm:presLayoutVars>
          <dgm:bulletEnabled val="1"/>
        </dgm:presLayoutVars>
      </dgm:prSet>
      <dgm:spPr/>
      <dgm:t>
        <a:bodyPr/>
        <a:lstStyle/>
        <a:p>
          <a:endParaRPr lang="en-US"/>
        </a:p>
      </dgm:t>
    </dgm:pt>
    <dgm:pt modelId="{94F39494-81B0-4595-884F-4CFDA6826B23}" type="pres">
      <dgm:prSet presAssocID="{A1BCD2B9-3B3E-4D19-AE32-CDB30BC15ABD}" presName="nodeFollowingNodes" presStyleLbl="node1" presStyleIdx="4" presStyleCnt="5">
        <dgm:presLayoutVars>
          <dgm:bulletEnabled val="1"/>
        </dgm:presLayoutVars>
      </dgm:prSet>
      <dgm:spPr/>
      <dgm:t>
        <a:bodyPr/>
        <a:lstStyle/>
        <a:p>
          <a:endParaRPr lang="en-US"/>
        </a:p>
      </dgm:t>
    </dgm:pt>
  </dgm:ptLst>
  <dgm:cxnLst>
    <dgm:cxn modelId="{BE36061B-80EE-4C54-A501-FA4C6175D468}" srcId="{6CC6AF76-5661-4822-A209-EADC5425F56A}" destId="{F774056B-E2B9-46A7-A0C1-A63E082F94CC}" srcOrd="2" destOrd="0" parTransId="{8B8250BE-6BF3-4638-92F0-7C44674F4CD7}" sibTransId="{851CE781-6B2E-45D5-BAC6-87AB77B4F612}"/>
    <dgm:cxn modelId="{29F6827B-EB23-4A9E-A734-AA9AF1FF8BFF}" type="presOf" srcId="{415132C6-1412-4F8E-B381-D356E773E240}" destId="{6B94CE3A-27B0-4F2F-B312-FFB2587BF2A3}" srcOrd="0" destOrd="0" presId="urn:microsoft.com/office/officeart/2005/8/layout/cycle3"/>
    <dgm:cxn modelId="{BC4754E8-A738-4ECA-93BB-B5322EF0B442}" srcId="{6CC6AF76-5661-4822-A209-EADC5425F56A}" destId="{A1BCD2B9-3B3E-4D19-AE32-CDB30BC15ABD}" srcOrd="4" destOrd="0" parTransId="{EC63DBFD-8816-49B0-B655-256845F6E73B}" sibTransId="{C0D766FD-CE61-46E0-B388-AF2923A7AC2E}"/>
    <dgm:cxn modelId="{BE40F731-F340-4415-9CFA-143039A56819}" type="presOf" srcId="{E40220B3-FFCC-4A5F-9F3A-061CECE03C41}" destId="{5D8858C4-D4DE-424F-9C06-C900E9577282}" srcOrd="0" destOrd="0" presId="urn:microsoft.com/office/officeart/2005/8/layout/cycle3"/>
    <dgm:cxn modelId="{660F452F-A03A-4411-B124-33928DF2A7AC}" type="presOf" srcId="{F774056B-E2B9-46A7-A0C1-A63E082F94CC}" destId="{15648978-9570-403E-965E-2888A2DFC4AB}" srcOrd="0" destOrd="0" presId="urn:microsoft.com/office/officeart/2005/8/layout/cycle3"/>
    <dgm:cxn modelId="{15134A2A-4346-4F38-B8B2-2583A4FF0A27}" type="presOf" srcId="{6CC6AF76-5661-4822-A209-EADC5425F56A}" destId="{3CFD91DF-7F4D-445D-A845-D482256A650B}" srcOrd="0" destOrd="0" presId="urn:microsoft.com/office/officeart/2005/8/layout/cycle3"/>
    <dgm:cxn modelId="{3BFC2E5B-751F-4E28-9A8F-AE2D81AF2625}" srcId="{6CC6AF76-5661-4822-A209-EADC5425F56A}" destId="{415132C6-1412-4F8E-B381-D356E773E240}" srcOrd="1" destOrd="0" parTransId="{39315D66-D6D9-4BDF-B027-EA745DB046BE}" sibTransId="{B673AAFB-396D-41AE-B536-632648FD5A49}"/>
    <dgm:cxn modelId="{A55843DD-838B-49F0-941B-CCB1E79192E9}" type="presOf" srcId="{6AEF8B3B-D974-4683-88CD-42C6494F7A67}" destId="{9317E70B-0462-49F3-A4C9-4214AF25E5E1}" srcOrd="0" destOrd="0" presId="urn:microsoft.com/office/officeart/2005/8/layout/cycle3"/>
    <dgm:cxn modelId="{3B59859A-724A-40EA-A470-99B279E019B0}" srcId="{6CC6AF76-5661-4822-A209-EADC5425F56A}" destId="{E40220B3-FFCC-4A5F-9F3A-061CECE03C41}" srcOrd="0" destOrd="0" parTransId="{00FAB7A3-2E13-4584-BB1B-F8543D8934B1}" sibTransId="{6AEF8B3B-D974-4683-88CD-42C6494F7A67}"/>
    <dgm:cxn modelId="{02DA9928-A9A0-471C-9DE0-1458E1CD56F0}" type="presOf" srcId="{90F5ED44-194D-46F5-AA0D-5AFC0B8AAB72}" destId="{868F2665-8FC3-451A-A25D-5770FE90F986}" srcOrd="0" destOrd="0" presId="urn:microsoft.com/office/officeart/2005/8/layout/cycle3"/>
    <dgm:cxn modelId="{AAC626F7-880C-4895-9673-857118A95F82}" srcId="{6CC6AF76-5661-4822-A209-EADC5425F56A}" destId="{90F5ED44-194D-46F5-AA0D-5AFC0B8AAB72}" srcOrd="3" destOrd="0" parTransId="{46A0792B-878E-4D6B-8D76-0B5E0E1AF1F4}" sibTransId="{B8EBCCF5-876C-4199-8C6C-58E13F72EB0A}"/>
    <dgm:cxn modelId="{766A8359-7C4A-4785-BE71-5378C20287D5}" type="presOf" srcId="{A1BCD2B9-3B3E-4D19-AE32-CDB30BC15ABD}" destId="{94F39494-81B0-4595-884F-4CFDA6826B23}" srcOrd="0" destOrd="0" presId="urn:microsoft.com/office/officeart/2005/8/layout/cycle3"/>
    <dgm:cxn modelId="{28FAB01F-E582-466B-83B4-BE757A309660}" type="presParOf" srcId="{3CFD91DF-7F4D-445D-A845-D482256A650B}" destId="{AD9AA50B-8FEF-43E6-A25B-83DC3F3A1A52}" srcOrd="0" destOrd="0" presId="urn:microsoft.com/office/officeart/2005/8/layout/cycle3"/>
    <dgm:cxn modelId="{9EB15D80-B4EF-4B90-B29D-0DFBDBE04D82}" type="presParOf" srcId="{AD9AA50B-8FEF-43E6-A25B-83DC3F3A1A52}" destId="{5D8858C4-D4DE-424F-9C06-C900E9577282}" srcOrd="0" destOrd="0" presId="urn:microsoft.com/office/officeart/2005/8/layout/cycle3"/>
    <dgm:cxn modelId="{99CC0EEC-8450-4108-99BD-88B858830EA0}" type="presParOf" srcId="{AD9AA50B-8FEF-43E6-A25B-83DC3F3A1A52}" destId="{9317E70B-0462-49F3-A4C9-4214AF25E5E1}" srcOrd="1" destOrd="0" presId="urn:microsoft.com/office/officeart/2005/8/layout/cycle3"/>
    <dgm:cxn modelId="{23C96D29-31B5-46C4-BA55-908B707D3752}" type="presParOf" srcId="{AD9AA50B-8FEF-43E6-A25B-83DC3F3A1A52}" destId="{6B94CE3A-27B0-4F2F-B312-FFB2587BF2A3}" srcOrd="2" destOrd="0" presId="urn:microsoft.com/office/officeart/2005/8/layout/cycle3"/>
    <dgm:cxn modelId="{125DF5D8-E486-400A-8515-3EE6C539C850}" type="presParOf" srcId="{AD9AA50B-8FEF-43E6-A25B-83DC3F3A1A52}" destId="{15648978-9570-403E-965E-2888A2DFC4AB}" srcOrd="3" destOrd="0" presId="urn:microsoft.com/office/officeart/2005/8/layout/cycle3"/>
    <dgm:cxn modelId="{79ACA9C5-0ABA-48C0-9BCC-6C64F1CFFC5F}" type="presParOf" srcId="{AD9AA50B-8FEF-43E6-A25B-83DC3F3A1A52}" destId="{868F2665-8FC3-451A-A25D-5770FE90F986}" srcOrd="4" destOrd="0" presId="urn:microsoft.com/office/officeart/2005/8/layout/cycle3"/>
    <dgm:cxn modelId="{C5910F13-3BCF-472E-96EE-573D9327031E}" type="presParOf" srcId="{AD9AA50B-8FEF-43E6-A25B-83DC3F3A1A52}" destId="{94F39494-81B0-4595-884F-4CFDA6826B2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C6AF76-5661-4822-A209-EADC5425F56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40220B3-FFCC-4A5F-9F3A-061CECE03C41}">
      <dgm:prSet phldrT="[Text]"/>
      <dgm:spPr>
        <a:solidFill>
          <a:schemeClr val="accent1"/>
        </a:solidFill>
      </dgm:spPr>
      <dgm:t>
        <a:bodyPr/>
        <a:lstStyle/>
        <a:p>
          <a:r>
            <a:rPr lang="en-US" dirty="0" smtClean="0"/>
            <a:t>Working/Living in the Building</a:t>
          </a:r>
          <a:endParaRPr lang="en-US" dirty="0"/>
        </a:p>
      </dgm:t>
    </dgm:pt>
    <dgm:pt modelId="{00FAB7A3-2E13-4584-BB1B-F8543D8934B1}" type="parTrans" cxnId="{3B59859A-724A-40EA-A470-99B279E019B0}">
      <dgm:prSet/>
      <dgm:spPr/>
      <dgm:t>
        <a:bodyPr/>
        <a:lstStyle/>
        <a:p>
          <a:endParaRPr lang="en-US"/>
        </a:p>
      </dgm:t>
    </dgm:pt>
    <dgm:pt modelId="{6AEF8B3B-D974-4683-88CD-42C6494F7A67}" type="sibTrans" cxnId="{3B59859A-724A-40EA-A470-99B279E019B0}">
      <dgm:prSet/>
      <dgm:spPr/>
      <dgm:t>
        <a:bodyPr/>
        <a:lstStyle/>
        <a:p>
          <a:endParaRPr lang="en-US"/>
        </a:p>
      </dgm:t>
    </dgm:pt>
    <dgm:pt modelId="{415132C6-1412-4F8E-B381-D356E773E240}">
      <dgm:prSet phldrT="[Text]"/>
      <dgm:spPr>
        <a:solidFill>
          <a:schemeClr val="accent1"/>
        </a:solidFill>
      </dgm:spPr>
      <dgm:t>
        <a:bodyPr/>
        <a:lstStyle/>
        <a:p>
          <a:r>
            <a:rPr lang="en-US" dirty="0" smtClean="0"/>
            <a:t>Governance Structure and Roles</a:t>
          </a:r>
          <a:endParaRPr lang="en-US" dirty="0"/>
        </a:p>
      </dgm:t>
    </dgm:pt>
    <dgm:pt modelId="{39315D66-D6D9-4BDF-B027-EA745DB046BE}" type="parTrans" cxnId="{3BFC2E5B-751F-4E28-9A8F-AE2D81AF2625}">
      <dgm:prSet/>
      <dgm:spPr/>
      <dgm:t>
        <a:bodyPr/>
        <a:lstStyle/>
        <a:p>
          <a:endParaRPr lang="en-US"/>
        </a:p>
      </dgm:t>
    </dgm:pt>
    <dgm:pt modelId="{B673AAFB-396D-41AE-B536-632648FD5A49}" type="sibTrans" cxnId="{3BFC2E5B-751F-4E28-9A8F-AE2D81AF2625}">
      <dgm:prSet/>
      <dgm:spPr/>
      <dgm:t>
        <a:bodyPr/>
        <a:lstStyle/>
        <a:p>
          <a:endParaRPr lang="en-US"/>
        </a:p>
      </dgm:t>
    </dgm:pt>
    <dgm:pt modelId="{F774056B-E2B9-46A7-A0C1-A63E082F94CC}">
      <dgm:prSet phldrT="[Text]"/>
      <dgm:spPr>
        <a:solidFill>
          <a:schemeClr val="accent1"/>
        </a:solidFill>
      </dgm:spPr>
      <dgm:t>
        <a:bodyPr/>
        <a:lstStyle/>
        <a:p>
          <a:r>
            <a:rPr lang="en-US" dirty="0" smtClean="0"/>
            <a:t>Shared Services</a:t>
          </a:r>
          <a:endParaRPr lang="en-US" dirty="0"/>
        </a:p>
      </dgm:t>
    </dgm:pt>
    <dgm:pt modelId="{8B8250BE-6BF3-4638-92F0-7C44674F4CD7}" type="parTrans" cxnId="{BE36061B-80EE-4C54-A501-FA4C6175D468}">
      <dgm:prSet/>
      <dgm:spPr/>
      <dgm:t>
        <a:bodyPr/>
        <a:lstStyle/>
        <a:p>
          <a:endParaRPr lang="en-US"/>
        </a:p>
      </dgm:t>
    </dgm:pt>
    <dgm:pt modelId="{851CE781-6B2E-45D5-BAC6-87AB77B4F612}" type="sibTrans" cxnId="{BE36061B-80EE-4C54-A501-FA4C6175D468}">
      <dgm:prSet/>
      <dgm:spPr/>
      <dgm:t>
        <a:bodyPr/>
        <a:lstStyle/>
        <a:p>
          <a:endParaRPr lang="en-US"/>
        </a:p>
      </dgm:t>
    </dgm:pt>
    <dgm:pt modelId="{90F5ED44-194D-46F5-AA0D-5AFC0B8AAB72}">
      <dgm:prSet phldrT="[Text]"/>
      <dgm:spPr>
        <a:solidFill>
          <a:schemeClr val="tx1"/>
        </a:solidFill>
      </dgm:spPr>
      <dgm:t>
        <a:bodyPr/>
        <a:lstStyle/>
        <a:p>
          <a:r>
            <a:rPr lang="en-US" dirty="0" smtClean="0"/>
            <a:t>Shared Costs Funding Model</a:t>
          </a:r>
          <a:endParaRPr lang="en-US" dirty="0"/>
        </a:p>
      </dgm:t>
    </dgm:pt>
    <dgm:pt modelId="{46A0792B-878E-4D6B-8D76-0B5E0E1AF1F4}" type="parTrans" cxnId="{AAC626F7-880C-4895-9673-857118A95F82}">
      <dgm:prSet/>
      <dgm:spPr/>
      <dgm:t>
        <a:bodyPr/>
        <a:lstStyle/>
        <a:p>
          <a:endParaRPr lang="en-US"/>
        </a:p>
      </dgm:t>
    </dgm:pt>
    <dgm:pt modelId="{B8EBCCF5-876C-4199-8C6C-58E13F72EB0A}" type="sibTrans" cxnId="{AAC626F7-880C-4895-9673-857118A95F82}">
      <dgm:prSet/>
      <dgm:spPr/>
      <dgm:t>
        <a:bodyPr/>
        <a:lstStyle/>
        <a:p>
          <a:endParaRPr lang="en-US"/>
        </a:p>
      </dgm:t>
    </dgm:pt>
    <dgm:pt modelId="{A1BCD2B9-3B3E-4D19-AE32-CDB30BC15ABD}">
      <dgm:prSet phldrT="[Text]"/>
      <dgm:spPr>
        <a:solidFill>
          <a:schemeClr val="accent6"/>
        </a:solidFill>
      </dgm:spPr>
      <dgm:t>
        <a:bodyPr/>
        <a:lstStyle/>
        <a:p>
          <a:r>
            <a:rPr lang="en-US" dirty="0" smtClean="0"/>
            <a:t>Transition and Community Building</a:t>
          </a:r>
          <a:endParaRPr lang="en-US" dirty="0"/>
        </a:p>
      </dgm:t>
    </dgm:pt>
    <dgm:pt modelId="{EC63DBFD-8816-49B0-B655-256845F6E73B}" type="parTrans" cxnId="{BC4754E8-A738-4ECA-93BB-B5322EF0B442}">
      <dgm:prSet/>
      <dgm:spPr/>
      <dgm:t>
        <a:bodyPr/>
        <a:lstStyle/>
        <a:p>
          <a:endParaRPr lang="en-US"/>
        </a:p>
      </dgm:t>
    </dgm:pt>
    <dgm:pt modelId="{C0D766FD-CE61-46E0-B388-AF2923A7AC2E}" type="sibTrans" cxnId="{BC4754E8-A738-4ECA-93BB-B5322EF0B442}">
      <dgm:prSet/>
      <dgm:spPr/>
      <dgm:t>
        <a:bodyPr/>
        <a:lstStyle/>
        <a:p>
          <a:endParaRPr lang="en-US"/>
        </a:p>
      </dgm:t>
    </dgm:pt>
    <dgm:pt modelId="{3CFD91DF-7F4D-445D-A845-D482256A650B}" type="pres">
      <dgm:prSet presAssocID="{6CC6AF76-5661-4822-A209-EADC5425F56A}" presName="Name0" presStyleCnt="0">
        <dgm:presLayoutVars>
          <dgm:dir/>
          <dgm:resizeHandles val="exact"/>
        </dgm:presLayoutVars>
      </dgm:prSet>
      <dgm:spPr/>
      <dgm:t>
        <a:bodyPr/>
        <a:lstStyle/>
        <a:p>
          <a:endParaRPr lang="en-US"/>
        </a:p>
      </dgm:t>
    </dgm:pt>
    <dgm:pt modelId="{AD9AA50B-8FEF-43E6-A25B-83DC3F3A1A52}" type="pres">
      <dgm:prSet presAssocID="{6CC6AF76-5661-4822-A209-EADC5425F56A}" presName="cycle" presStyleCnt="0"/>
      <dgm:spPr/>
    </dgm:pt>
    <dgm:pt modelId="{5D8858C4-D4DE-424F-9C06-C900E9577282}" type="pres">
      <dgm:prSet presAssocID="{E40220B3-FFCC-4A5F-9F3A-061CECE03C41}" presName="nodeFirstNode" presStyleLbl="node1" presStyleIdx="0" presStyleCnt="5">
        <dgm:presLayoutVars>
          <dgm:bulletEnabled val="1"/>
        </dgm:presLayoutVars>
      </dgm:prSet>
      <dgm:spPr/>
      <dgm:t>
        <a:bodyPr/>
        <a:lstStyle/>
        <a:p>
          <a:endParaRPr lang="en-US"/>
        </a:p>
      </dgm:t>
    </dgm:pt>
    <dgm:pt modelId="{9317E70B-0462-49F3-A4C9-4214AF25E5E1}" type="pres">
      <dgm:prSet presAssocID="{6AEF8B3B-D974-4683-88CD-42C6494F7A67}" presName="sibTransFirstNode" presStyleLbl="bgShp" presStyleIdx="0" presStyleCnt="1"/>
      <dgm:spPr/>
      <dgm:t>
        <a:bodyPr/>
        <a:lstStyle/>
        <a:p>
          <a:endParaRPr lang="en-US"/>
        </a:p>
      </dgm:t>
    </dgm:pt>
    <dgm:pt modelId="{6B94CE3A-27B0-4F2F-B312-FFB2587BF2A3}" type="pres">
      <dgm:prSet presAssocID="{415132C6-1412-4F8E-B381-D356E773E240}" presName="nodeFollowingNodes" presStyleLbl="node1" presStyleIdx="1" presStyleCnt="5">
        <dgm:presLayoutVars>
          <dgm:bulletEnabled val="1"/>
        </dgm:presLayoutVars>
      </dgm:prSet>
      <dgm:spPr/>
      <dgm:t>
        <a:bodyPr/>
        <a:lstStyle/>
        <a:p>
          <a:endParaRPr lang="en-US"/>
        </a:p>
      </dgm:t>
    </dgm:pt>
    <dgm:pt modelId="{15648978-9570-403E-965E-2888A2DFC4AB}" type="pres">
      <dgm:prSet presAssocID="{F774056B-E2B9-46A7-A0C1-A63E082F94CC}" presName="nodeFollowingNodes" presStyleLbl="node1" presStyleIdx="2" presStyleCnt="5">
        <dgm:presLayoutVars>
          <dgm:bulletEnabled val="1"/>
        </dgm:presLayoutVars>
      </dgm:prSet>
      <dgm:spPr/>
      <dgm:t>
        <a:bodyPr/>
        <a:lstStyle/>
        <a:p>
          <a:endParaRPr lang="en-US"/>
        </a:p>
      </dgm:t>
    </dgm:pt>
    <dgm:pt modelId="{868F2665-8FC3-451A-A25D-5770FE90F986}" type="pres">
      <dgm:prSet presAssocID="{90F5ED44-194D-46F5-AA0D-5AFC0B8AAB72}" presName="nodeFollowingNodes" presStyleLbl="node1" presStyleIdx="3" presStyleCnt="5">
        <dgm:presLayoutVars>
          <dgm:bulletEnabled val="1"/>
        </dgm:presLayoutVars>
      </dgm:prSet>
      <dgm:spPr/>
      <dgm:t>
        <a:bodyPr/>
        <a:lstStyle/>
        <a:p>
          <a:endParaRPr lang="en-US"/>
        </a:p>
      </dgm:t>
    </dgm:pt>
    <dgm:pt modelId="{94F39494-81B0-4595-884F-4CFDA6826B23}" type="pres">
      <dgm:prSet presAssocID="{A1BCD2B9-3B3E-4D19-AE32-CDB30BC15ABD}" presName="nodeFollowingNodes" presStyleLbl="node1" presStyleIdx="4" presStyleCnt="5">
        <dgm:presLayoutVars>
          <dgm:bulletEnabled val="1"/>
        </dgm:presLayoutVars>
      </dgm:prSet>
      <dgm:spPr/>
      <dgm:t>
        <a:bodyPr/>
        <a:lstStyle/>
        <a:p>
          <a:endParaRPr lang="en-US"/>
        </a:p>
      </dgm:t>
    </dgm:pt>
  </dgm:ptLst>
  <dgm:cxnLst>
    <dgm:cxn modelId="{BE36061B-80EE-4C54-A501-FA4C6175D468}" srcId="{6CC6AF76-5661-4822-A209-EADC5425F56A}" destId="{F774056B-E2B9-46A7-A0C1-A63E082F94CC}" srcOrd="2" destOrd="0" parTransId="{8B8250BE-6BF3-4638-92F0-7C44674F4CD7}" sibTransId="{851CE781-6B2E-45D5-BAC6-87AB77B4F612}"/>
    <dgm:cxn modelId="{BC4754E8-A738-4ECA-93BB-B5322EF0B442}" srcId="{6CC6AF76-5661-4822-A209-EADC5425F56A}" destId="{A1BCD2B9-3B3E-4D19-AE32-CDB30BC15ABD}" srcOrd="4" destOrd="0" parTransId="{EC63DBFD-8816-49B0-B655-256845F6E73B}" sibTransId="{C0D766FD-CE61-46E0-B388-AF2923A7AC2E}"/>
    <dgm:cxn modelId="{702FBA0D-738C-49DA-B354-FE430F86972C}" type="presOf" srcId="{F774056B-E2B9-46A7-A0C1-A63E082F94CC}" destId="{15648978-9570-403E-965E-2888A2DFC4AB}" srcOrd="0" destOrd="0" presId="urn:microsoft.com/office/officeart/2005/8/layout/cycle3"/>
    <dgm:cxn modelId="{80ECA148-08C3-4E24-934D-26B3F465DBD8}" type="presOf" srcId="{6AEF8B3B-D974-4683-88CD-42C6494F7A67}" destId="{9317E70B-0462-49F3-A4C9-4214AF25E5E1}" srcOrd="0" destOrd="0" presId="urn:microsoft.com/office/officeart/2005/8/layout/cycle3"/>
    <dgm:cxn modelId="{715EEFF7-6D0D-47FE-8FCF-45B876790F8E}" type="presOf" srcId="{E40220B3-FFCC-4A5F-9F3A-061CECE03C41}" destId="{5D8858C4-D4DE-424F-9C06-C900E9577282}" srcOrd="0" destOrd="0" presId="urn:microsoft.com/office/officeart/2005/8/layout/cycle3"/>
    <dgm:cxn modelId="{3BFC2E5B-751F-4E28-9A8F-AE2D81AF2625}" srcId="{6CC6AF76-5661-4822-A209-EADC5425F56A}" destId="{415132C6-1412-4F8E-B381-D356E773E240}" srcOrd="1" destOrd="0" parTransId="{39315D66-D6D9-4BDF-B027-EA745DB046BE}" sibTransId="{B673AAFB-396D-41AE-B536-632648FD5A49}"/>
    <dgm:cxn modelId="{F4C775A9-8212-4E56-9975-3DF4D50716AA}" type="presOf" srcId="{415132C6-1412-4F8E-B381-D356E773E240}" destId="{6B94CE3A-27B0-4F2F-B312-FFB2587BF2A3}" srcOrd="0" destOrd="0" presId="urn:microsoft.com/office/officeart/2005/8/layout/cycle3"/>
    <dgm:cxn modelId="{03664BE1-5136-4F8E-A10D-2CAEFCE93348}" type="presOf" srcId="{90F5ED44-194D-46F5-AA0D-5AFC0B8AAB72}" destId="{868F2665-8FC3-451A-A25D-5770FE90F986}" srcOrd="0" destOrd="0" presId="urn:microsoft.com/office/officeart/2005/8/layout/cycle3"/>
    <dgm:cxn modelId="{3B59859A-724A-40EA-A470-99B279E019B0}" srcId="{6CC6AF76-5661-4822-A209-EADC5425F56A}" destId="{E40220B3-FFCC-4A5F-9F3A-061CECE03C41}" srcOrd="0" destOrd="0" parTransId="{00FAB7A3-2E13-4584-BB1B-F8543D8934B1}" sibTransId="{6AEF8B3B-D974-4683-88CD-42C6494F7A67}"/>
    <dgm:cxn modelId="{AAC626F7-880C-4895-9673-857118A95F82}" srcId="{6CC6AF76-5661-4822-A209-EADC5425F56A}" destId="{90F5ED44-194D-46F5-AA0D-5AFC0B8AAB72}" srcOrd="3" destOrd="0" parTransId="{46A0792B-878E-4D6B-8D76-0B5E0E1AF1F4}" sibTransId="{B8EBCCF5-876C-4199-8C6C-58E13F72EB0A}"/>
    <dgm:cxn modelId="{DDAFAE7B-8E84-4B73-B8F8-3A076CFDF65A}" type="presOf" srcId="{6CC6AF76-5661-4822-A209-EADC5425F56A}" destId="{3CFD91DF-7F4D-445D-A845-D482256A650B}" srcOrd="0" destOrd="0" presId="urn:microsoft.com/office/officeart/2005/8/layout/cycle3"/>
    <dgm:cxn modelId="{F5880531-5021-4E69-BBBA-213C3B450C4A}" type="presOf" srcId="{A1BCD2B9-3B3E-4D19-AE32-CDB30BC15ABD}" destId="{94F39494-81B0-4595-884F-4CFDA6826B23}" srcOrd="0" destOrd="0" presId="urn:microsoft.com/office/officeart/2005/8/layout/cycle3"/>
    <dgm:cxn modelId="{CB2927DA-41F5-42E1-90BD-3BC541343871}" type="presParOf" srcId="{3CFD91DF-7F4D-445D-A845-D482256A650B}" destId="{AD9AA50B-8FEF-43E6-A25B-83DC3F3A1A52}" srcOrd="0" destOrd="0" presId="urn:microsoft.com/office/officeart/2005/8/layout/cycle3"/>
    <dgm:cxn modelId="{2993A157-239E-4BF2-98CF-9A13FD130D13}" type="presParOf" srcId="{AD9AA50B-8FEF-43E6-A25B-83DC3F3A1A52}" destId="{5D8858C4-D4DE-424F-9C06-C900E9577282}" srcOrd="0" destOrd="0" presId="urn:microsoft.com/office/officeart/2005/8/layout/cycle3"/>
    <dgm:cxn modelId="{35331743-A749-486D-9CF3-6F55B7C8919C}" type="presParOf" srcId="{AD9AA50B-8FEF-43E6-A25B-83DC3F3A1A52}" destId="{9317E70B-0462-49F3-A4C9-4214AF25E5E1}" srcOrd="1" destOrd="0" presId="urn:microsoft.com/office/officeart/2005/8/layout/cycle3"/>
    <dgm:cxn modelId="{A07CAFA5-A9D0-47C1-87F9-D1265CC5E07F}" type="presParOf" srcId="{AD9AA50B-8FEF-43E6-A25B-83DC3F3A1A52}" destId="{6B94CE3A-27B0-4F2F-B312-FFB2587BF2A3}" srcOrd="2" destOrd="0" presId="urn:microsoft.com/office/officeart/2005/8/layout/cycle3"/>
    <dgm:cxn modelId="{A9764135-E2BA-4960-BB00-6B4798AE3FE0}" type="presParOf" srcId="{AD9AA50B-8FEF-43E6-A25B-83DC3F3A1A52}" destId="{15648978-9570-403E-965E-2888A2DFC4AB}" srcOrd="3" destOrd="0" presId="urn:microsoft.com/office/officeart/2005/8/layout/cycle3"/>
    <dgm:cxn modelId="{AA2CC730-0D97-40DF-B564-823E14DC2061}" type="presParOf" srcId="{AD9AA50B-8FEF-43E6-A25B-83DC3F3A1A52}" destId="{868F2665-8FC3-451A-A25D-5770FE90F986}" srcOrd="4" destOrd="0" presId="urn:microsoft.com/office/officeart/2005/8/layout/cycle3"/>
    <dgm:cxn modelId="{3ACEEF46-A0D7-43BE-AF41-7BEB3F82A63D}" type="presParOf" srcId="{AD9AA50B-8FEF-43E6-A25B-83DC3F3A1A52}" destId="{94F39494-81B0-4595-884F-4CFDA6826B2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C6AF76-5661-4822-A209-EADC5425F56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40220B3-FFCC-4A5F-9F3A-061CECE03C41}">
      <dgm:prSet phldrT="[Text]"/>
      <dgm:spPr>
        <a:solidFill>
          <a:schemeClr val="accent1"/>
        </a:solidFill>
      </dgm:spPr>
      <dgm:t>
        <a:bodyPr/>
        <a:lstStyle/>
        <a:p>
          <a:r>
            <a:rPr lang="en-US" dirty="0" smtClean="0"/>
            <a:t>Working/Living in the Building</a:t>
          </a:r>
          <a:endParaRPr lang="en-US" dirty="0"/>
        </a:p>
      </dgm:t>
    </dgm:pt>
    <dgm:pt modelId="{00FAB7A3-2E13-4584-BB1B-F8543D8934B1}" type="parTrans" cxnId="{3B59859A-724A-40EA-A470-99B279E019B0}">
      <dgm:prSet/>
      <dgm:spPr/>
      <dgm:t>
        <a:bodyPr/>
        <a:lstStyle/>
        <a:p>
          <a:endParaRPr lang="en-US"/>
        </a:p>
      </dgm:t>
    </dgm:pt>
    <dgm:pt modelId="{6AEF8B3B-D974-4683-88CD-42C6494F7A67}" type="sibTrans" cxnId="{3B59859A-724A-40EA-A470-99B279E019B0}">
      <dgm:prSet/>
      <dgm:spPr/>
      <dgm:t>
        <a:bodyPr/>
        <a:lstStyle/>
        <a:p>
          <a:endParaRPr lang="en-US"/>
        </a:p>
      </dgm:t>
    </dgm:pt>
    <dgm:pt modelId="{415132C6-1412-4F8E-B381-D356E773E240}">
      <dgm:prSet phldrT="[Text]"/>
      <dgm:spPr>
        <a:solidFill>
          <a:schemeClr val="accent1"/>
        </a:solidFill>
      </dgm:spPr>
      <dgm:t>
        <a:bodyPr/>
        <a:lstStyle/>
        <a:p>
          <a:r>
            <a:rPr lang="en-US" dirty="0" smtClean="0"/>
            <a:t>Governance Structure and Roles</a:t>
          </a:r>
          <a:endParaRPr lang="en-US" dirty="0"/>
        </a:p>
      </dgm:t>
    </dgm:pt>
    <dgm:pt modelId="{39315D66-D6D9-4BDF-B027-EA745DB046BE}" type="parTrans" cxnId="{3BFC2E5B-751F-4E28-9A8F-AE2D81AF2625}">
      <dgm:prSet/>
      <dgm:spPr/>
      <dgm:t>
        <a:bodyPr/>
        <a:lstStyle/>
        <a:p>
          <a:endParaRPr lang="en-US"/>
        </a:p>
      </dgm:t>
    </dgm:pt>
    <dgm:pt modelId="{B673AAFB-396D-41AE-B536-632648FD5A49}" type="sibTrans" cxnId="{3BFC2E5B-751F-4E28-9A8F-AE2D81AF2625}">
      <dgm:prSet/>
      <dgm:spPr/>
      <dgm:t>
        <a:bodyPr/>
        <a:lstStyle/>
        <a:p>
          <a:endParaRPr lang="en-US"/>
        </a:p>
      </dgm:t>
    </dgm:pt>
    <dgm:pt modelId="{F774056B-E2B9-46A7-A0C1-A63E082F94CC}">
      <dgm:prSet phldrT="[Text]"/>
      <dgm:spPr>
        <a:solidFill>
          <a:schemeClr val="accent6"/>
        </a:solidFill>
      </dgm:spPr>
      <dgm:t>
        <a:bodyPr/>
        <a:lstStyle/>
        <a:p>
          <a:r>
            <a:rPr lang="en-US" dirty="0" smtClean="0"/>
            <a:t>Shared Services</a:t>
          </a:r>
          <a:endParaRPr lang="en-US" dirty="0"/>
        </a:p>
      </dgm:t>
    </dgm:pt>
    <dgm:pt modelId="{8B8250BE-6BF3-4638-92F0-7C44674F4CD7}" type="parTrans" cxnId="{BE36061B-80EE-4C54-A501-FA4C6175D468}">
      <dgm:prSet/>
      <dgm:spPr/>
      <dgm:t>
        <a:bodyPr/>
        <a:lstStyle/>
        <a:p>
          <a:endParaRPr lang="en-US"/>
        </a:p>
      </dgm:t>
    </dgm:pt>
    <dgm:pt modelId="{851CE781-6B2E-45D5-BAC6-87AB77B4F612}" type="sibTrans" cxnId="{BE36061B-80EE-4C54-A501-FA4C6175D468}">
      <dgm:prSet/>
      <dgm:spPr/>
      <dgm:t>
        <a:bodyPr/>
        <a:lstStyle/>
        <a:p>
          <a:endParaRPr lang="en-US"/>
        </a:p>
      </dgm:t>
    </dgm:pt>
    <dgm:pt modelId="{90F5ED44-194D-46F5-AA0D-5AFC0B8AAB72}">
      <dgm:prSet phldrT="[Text]"/>
      <dgm:spPr/>
      <dgm:t>
        <a:bodyPr/>
        <a:lstStyle/>
        <a:p>
          <a:r>
            <a:rPr lang="en-US" dirty="0" smtClean="0"/>
            <a:t>Shared Costs Funding Model</a:t>
          </a:r>
          <a:endParaRPr lang="en-US" dirty="0"/>
        </a:p>
      </dgm:t>
    </dgm:pt>
    <dgm:pt modelId="{46A0792B-878E-4D6B-8D76-0B5E0E1AF1F4}" type="parTrans" cxnId="{AAC626F7-880C-4895-9673-857118A95F82}">
      <dgm:prSet/>
      <dgm:spPr/>
      <dgm:t>
        <a:bodyPr/>
        <a:lstStyle/>
        <a:p>
          <a:endParaRPr lang="en-US"/>
        </a:p>
      </dgm:t>
    </dgm:pt>
    <dgm:pt modelId="{B8EBCCF5-876C-4199-8C6C-58E13F72EB0A}" type="sibTrans" cxnId="{AAC626F7-880C-4895-9673-857118A95F82}">
      <dgm:prSet/>
      <dgm:spPr/>
      <dgm:t>
        <a:bodyPr/>
        <a:lstStyle/>
        <a:p>
          <a:endParaRPr lang="en-US"/>
        </a:p>
      </dgm:t>
    </dgm:pt>
    <dgm:pt modelId="{A1BCD2B9-3B3E-4D19-AE32-CDB30BC15ABD}">
      <dgm:prSet phldrT="[Text]"/>
      <dgm:spPr/>
      <dgm:t>
        <a:bodyPr/>
        <a:lstStyle/>
        <a:p>
          <a:r>
            <a:rPr lang="en-US" dirty="0" smtClean="0"/>
            <a:t>Transition and Community Building</a:t>
          </a:r>
          <a:endParaRPr lang="en-US" dirty="0"/>
        </a:p>
      </dgm:t>
    </dgm:pt>
    <dgm:pt modelId="{EC63DBFD-8816-49B0-B655-256845F6E73B}" type="parTrans" cxnId="{BC4754E8-A738-4ECA-93BB-B5322EF0B442}">
      <dgm:prSet/>
      <dgm:spPr/>
      <dgm:t>
        <a:bodyPr/>
        <a:lstStyle/>
        <a:p>
          <a:endParaRPr lang="en-US"/>
        </a:p>
      </dgm:t>
    </dgm:pt>
    <dgm:pt modelId="{C0D766FD-CE61-46E0-B388-AF2923A7AC2E}" type="sibTrans" cxnId="{BC4754E8-A738-4ECA-93BB-B5322EF0B442}">
      <dgm:prSet/>
      <dgm:spPr/>
      <dgm:t>
        <a:bodyPr/>
        <a:lstStyle/>
        <a:p>
          <a:endParaRPr lang="en-US"/>
        </a:p>
      </dgm:t>
    </dgm:pt>
    <dgm:pt modelId="{3CFD91DF-7F4D-445D-A845-D482256A650B}" type="pres">
      <dgm:prSet presAssocID="{6CC6AF76-5661-4822-A209-EADC5425F56A}" presName="Name0" presStyleCnt="0">
        <dgm:presLayoutVars>
          <dgm:dir/>
          <dgm:resizeHandles val="exact"/>
        </dgm:presLayoutVars>
      </dgm:prSet>
      <dgm:spPr/>
      <dgm:t>
        <a:bodyPr/>
        <a:lstStyle/>
        <a:p>
          <a:endParaRPr lang="en-US"/>
        </a:p>
      </dgm:t>
    </dgm:pt>
    <dgm:pt modelId="{AD9AA50B-8FEF-43E6-A25B-83DC3F3A1A52}" type="pres">
      <dgm:prSet presAssocID="{6CC6AF76-5661-4822-A209-EADC5425F56A}" presName="cycle" presStyleCnt="0"/>
      <dgm:spPr/>
    </dgm:pt>
    <dgm:pt modelId="{5D8858C4-D4DE-424F-9C06-C900E9577282}" type="pres">
      <dgm:prSet presAssocID="{E40220B3-FFCC-4A5F-9F3A-061CECE03C41}" presName="nodeFirstNode" presStyleLbl="node1" presStyleIdx="0" presStyleCnt="5">
        <dgm:presLayoutVars>
          <dgm:bulletEnabled val="1"/>
        </dgm:presLayoutVars>
      </dgm:prSet>
      <dgm:spPr/>
      <dgm:t>
        <a:bodyPr/>
        <a:lstStyle/>
        <a:p>
          <a:endParaRPr lang="en-US"/>
        </a:p>
      </dgm:t>
    </dgm:pt>
    <dgm:pt modelId="{9317E70B-0462-49F3-A4C9-4214AF25E5E1}" type="pres">
      <dgm:prSet presAssocID="{6AEF8B3B-D974-4683-88CD-42C6494F7A67}" presName="sibTransFirstNode" presStyleLbl="bgShp" presStyleIdx="0" presStyleCnt="1"/>
      <dgm:spPr/>
      <dgm:t>
        <a:bodyPr/>
        <a:lstStyle/>
        <a:p>
          <a:endParaRPr lang="en-US"/>
        </a:p>
      </dgm:t>
    </dgm:pt>
    <dgm:pt modelId="{6B94CE3A-27B0-4F2F-B312-FFB2587BF2A3}" type="pres">
      <dgm:prSet presAssocID="{415132C6-1412-4F8E-B381-D356E773E240}" presName="nodeFollowingNodes" presStyleLbl="node1" presStyleIdx="1" presStyleCnt="5">
        <dgm:presLayoutVars>
          <dgm:bulletEnabled val="1"/>
        </dgm:presLayoutVars>
      </dgm:prSet>
      <dgm:spPr/>
      <dgm:t>
        <a:bodyPr/>
        <a:lstStyle/>
        <a:p>
          <a:endParaRPr lang="en-US"/>
        </a:p>
      </dgm:t>
    </dgm:pt>
    <dgm:pt modelId="{15648978-9570-403E-965E-2888A2DFC4AB}" type="pres">
      <dgm:prSet presAssocID="{F774056B-E2B9-46A7-A0C1-A63E082F94CC}" presName="nodeFollowingNodes" presStyleLbl="node1" presStyleIdx="2" presStyleCnt="5">
        <dgm:presLayoutVars>
          <dgm:bulletEnabled val="1"/>
        </dgm:presLayoutVars>
      </dgm:prSet>
      <dgm:spPr/>
      <dgm:t>
        <a:bodyPr/>
        <a:lstStyle/>
        <a:p>
          <a:endParaRPr lang="en-US"/>
        </a:p>
      </dgm:t>
    </dgm:pt>
    <dgm:pt modelId="{868F2665-8FC3-451A-A25D-5770FE90F986}" type="pres">
      <dgm:prSet presAssocID="{90F5ED44-194D-46F5-AA0D-5AFC0B8AAB72}" presName="nodeFollowingNodes" presStyleLbl="node1" presStyleIdx="3" presStyleCnt="5">
        <dgm:presLayoutVars>
          <dgm:bulletEnabled val="1"/>
        </dgm:presLayoutVars>
      </dgm:prSet>
      <dgm:spPr/>
      <dgm:t>
        <a:bodyPr/>
        <a:lstStyle/>
        <a:p>
          <a:endParaRPr lang="en-US"/>
        </a:p>
      </dgm:t>
    </dgm:pt>
    <dgm:pt modelId="{94F39494-81B0-4595-884F-4CFDA6826B23}" type="pres">
      <dgm:prSet presAssocID="{A1BCD2B9-3B3E-4D19-AE32-CDB30BC15ABD}" presName="nodeFollowingNodes" presStyleLbl="node1" presStyleIdx="4" presStyleCnt="5">
        <dgm:presLayoutVars>
          <dgm:bulletEnabled val="1"/>
        </dgm:presLayoutVars>
      </dgm:prSet>
      <dgm:spPr/>
      <dgm:t>
        <a:bodyPr/>
        <a:lstStyle/>
        <a:p>
          <a:endParaRPr lang="en-US"/>
        </a:p>
      </dgm:t>
    </dgm:pt>
  </dgm:ptLst>
  <dgm:cxnLst>
    <dgm:cxn modelId="{BE36061B-80EE-4C54-A501-FA4C6175D468}" srcId="{6CC6AF76-5661-4822-A209-EADC5425F56A}" destId="{F774056B-E2B9-46A7-A0C1-A63E082F94CC}" srcOrd="2" destOrd="0" parTransId="{8B8250BE-6BF3-4638-92F0-7C44674F4CD7}" sibTransId="{851CE781-6B2E-45D5-BAC6-87AB77B4F612}"/>
    <dgm:cxn modelId="{BC4754E8-A738-4ECA-93BB-B5322EF0B442}" srcId="{6CC6AF76-5661-4822-A209-EADC5425F56A}" destId="{A1BCD2B9-3B3E-4D19-AE32-CDB30BC15ABD}" srcOrd="4" destOrd="0" parTransId="{EC63DBFD-8816-49B0-B655-256845F6E73B}" sibTransId="{C0D766FD-CE61-46E0-B388-AF2923A7AC2E}"/>
    <dgm:cxn modelId="{C02CC9B1-6216-4FE4-A76F-094A289B3721}" type="presOf" srcId="{6AEF8B3B-D974-4683-88CD-42C6494F7A67}" destId="{9317E70B-0462-49F3-A4C9-4214AF25E5E1}" srcOrd="0" destOrd="0" presId="urn:microsoft.com/office/officeart/2005/8/layout/cycle3"/>
    <dgm:cxn modelId="{810BC006-6E5A-4910-872E-5E32A4BC6EF9}" type="presOf" srcId="{415132C6-1412-4F8E-B381-D356E773E240}" destId="{6B94CE3A-27B0-4F2F-B312-FFB2587BF2A3}" srcOrd="0" destOrd="0" presId="urn:microsoft.com/office/officeart/2005/8/layout/cycle3"/>
    <dgm:cxn modelId="{4207582A-754F-4F6E-9B83-168D77D9B38C}" type="presOf" srcId="{E40220B3-FFCC-4A5F-9F3A-061CECE03C41}" destId="{5D8858C4-D4DE-424F-9C06-C900E9577282}" srcOrd="0" destOrd="0" presId="urn:microsoft.com/office/officeart/2005/8/layout/cycle3"/>
    <dgm:cxn modelId="{50A41CE2-91ED-49C3-95F5-B4433D7074D6}" type="presOf" srcId="{F774056B-E2B9-46A7-A0C1-A63E082F94CC}" destId="{15648978-9570-403E-965E-2888A2DFC4AB}" srcOrd="0" destOrd="0" presId="urn:microsoft.com/office/officeart/2005/8/layout/cycle3"/>
    <dgm:cxn modelId="{0E18A264-FFBE-409E-978E-75C4A3818FA7}" type="presOf" srcId="{90F5ED44-194D-46F5-AA0D-5AFC0B8AAB72}" destId="{868F2665-8FC3-451A-A25D-5770FE90F986}" srcOrd="0" destOrd="0" presId="urn:microsoft.com/office/officeart/2005/8/layout/cycle3"/>
    <dgm:cxn modelId="{3BFC2E5B-751F-4E28-9A8F-AE2D81AF2625}" srcId="{6CC6AF76-5661-4822-A209-EADC5425F56A}" destId="{415132C6-1412-4F8E-B381-D356E773E240}" srcOrd="1" destOrd="0" parTransId="{39315D66-D6D9-4BDF-B027-EA745DB046BE}" sibTransId="{B673AAFB-396D-41AE-B536-632648FD5A49}"/>
    <dgm:cxn modelId="{7FD52D19-2E52-4EC1-9F1A-6E26F8F83AD6}" type="presOf" srcId="{6CC6AF76-5661-4822-A209-EADC5425F56A}" destId="{3CFD91DF-7F4D-445D-A845-D482256A650B}" srcOrd="0" destOrd="0" presId="urn:microsoft.com/office/officeart/2005/8/layout/cycle3"/>
    <dgm:cxn modelId="{3B59859A-724A-40EA-A470-99B279E019B0}" srcId="{6CC6AF76-5661-4822-A209-EADC5425F56A}" destId="{E40220B3-FFCC-4A5F-9F3A-061CECE03C41}" srcOrd="0" destOrd="0" parTransId="{00FAB7A3-2E13-4584-BB1B-F8543D8934B1}" sibTransId="{6AEF8B3B-D974-4683-88CD-42C6494F7A67}"/>
    <dgm:cxn modelId="{A1616A19-2011-49D5-9B98-FD411D013CD6}" type="presOf" srcId="{A1BCD2B9-3B3E-4D19-AE32-CDB30BC15ABD}" destId="{94F39494-81B0-4595-884F-4CFDA6826B23}" srcOrd="0" destOrd="0" presId="urn:microsoft.com/office/officeart/2005/8/layout/cycle3"/>
    <dgm:cxn modelId="{AAC626F7-880C-4895-9673-857118A95F82}" srcId="{6CC6AF76-5661-4822-A209-EADC5425F56A}" destId="{90F5ED44-194D-46F5-AA0D-5AFC0B8AAB72}" srcOrd="3" destOrd="0" parTransId="{46A0792B-878E-4D6B-8D76-0B5E0E1AF1F4}" sibTransId="{B8EBCCF5-876C-4199-8C6C-58E13F72EB0A}"/>
    <dgm:cxn modelId="{594D44A9-701D-4334-8FF4-07765EBB8990}" type="presParOf" srcId="{3CFD91DF-7F4D-445D-A845-D482256A650B}" destId="{AD9AA50B-8FEF-43E6-A25B-83DC3F3A1A52}" srcOrd="0" destOrd="0" presId="urn:microsoft.com/office/officeart/2005/8/layout/cycle3"/>
    <dgm:cxn modelId="{C83E9E7B-D8C4-4180-AF01-01E80CF7C102}" type="presParOf" srcId="{AD9AA50B-8FEF-43E6-A25B-83DC3F3A1A52}" destId="{5D8858C4-D4DE-424F-9C06-C900E9577282}" srcOrd="0" destOrd="0" presId="urn:microsoft.com/office/officeart/2005/8/layout/cycle3"/>
    <dgm:cxn modelId="{EBD22D37-7BF3-400C-BB3A-44FA3D9B6858}" type="presParOf" srcId="{AD9AA50B-8FEF-43E6-A25B-83DC3F3A1A52}" destId="{9317E70B-0462-49F3-A4C9-4214AF25E5E1}" srcOrd="1" destOrd="0" presId="urn:microsoft.com/office/officeart/2005/8/layout/cycle3"/>
    <dgm:cxn modelId="{CDC9031F-C311-40D1-95E6-809F412CD0D6}" type="presParOf" srcId="{AD9AA50B-8FEF-43E6-A25B-83DC3F3A1A52}" destId="{6B94CE3A-27B0-4F2F-B312-FFB2587BF2A3}" srcOrd="2" destOrd="0" presId="urn:microsoft.com/office/officeart/2005/8/layout/cycle3"/>
    <dgm:cxn modelId="{550D1F26-09C5-4801-9F24-7D0BFD30EE71}" type="presParOf" srcId="{AD9AA50B-8FEF-43E6-A25B-83DC3F3A1A52}" destId="{15648978-9570-403E-965E-2888A2DFC4AB}" srcOrd="3" destOrd="0" presId="urn:microsoft.com/office/officeart/2005/8/layout/cycle3"/>
    <dgm:cxn modelId="{4770AFF2-9390-4675-B664-7EE2F5828390}" type="presParOf" srcId="{AD9AA50B-8FEF-43E6-A25B-83DC3F3A1A52}" destId="{868F2665-8FC3-451A-A25D-5770FE90F986}" srcOrd="4" destOrd="0" presId="urn:microsoft.com/office/officeart/2005/8/layout/cycle3"/>
    <dgm:cxn modelId="{EF3D894C-FF9B-404F-8C29-022D0E189C57}" type="presParOf" srcId="{AD9AA50B-8FEF-43E6-A25B-83DC3F3A1A52}" destId="{94F39494-81B0-4595-884F-4CFDA6826B2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C6AF76-5661-4822-A209-EADC5425F56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40220B3-FFCC-4A5F-9F3A-061CECE03C41}">
      <dgm:prSet phldrT="[Text]"/>
      <dgm:spPr>
        <a:solidFill>
          <a:schemeClr val="accent1"/>
        </a:solidFill>
      </dgm:spPr>
      <dgm:t>
        <a:bodyPr/>
        <a:lstStyle/>
        <a:p>
          <a:r>
            <a:rPr lang="en-US" dirty="0" smtClean="0"/>
            <a:t>Working/Living in the Building</a:t>
          </a:r>
          <a:endParaRPr lang="en-US" dirty="0"/>
        </a:p>
      </dgm:t>
    </dgm:pt>
    <dgm:pt modelId="{00FAB7A3-2E13-4584-BB1B-F8543D8934B1}" type="parTrans" cxnId="{3B59859A-724A-40EA-A470-99B279E019B0}">
      <dgm:prSet/>
      <dgm:spPr/>
      <dgm:t>
        <a:bodyPr/>
        <a:lstStyle/>
        <a:p>
          <a:endParaRPr lang="en-US"/>
        </a:p>
      </dgm:t>
    </dgm:pt>
    <dgm:pt modelId="{6AEF8B3B-D974-4683-88CD-42C6494F7A67}" type="sibTrans" cxnId="{3B59859A-724A-40EA-A470-99B279E019B0}">
      <dgm:prSet/>
      <dgm:spPr/>
      <dgm:t>
        <a:bodyPr/>
        <a:lstStyle/>
        <a:p>
          <a:endParaRPr lang="en-US"/>
        </a:p>
      </dgm:t>
    </dgm:pt>
    <dgm:pt modelId="{415132C6-1412-4F8E-B381-D356E773E240}">
      <dgm:prSet phldrT="[Text]"/>
      <dgm:spPr>
        <a:solidFill>
          <a:schemeClr val="accent1"/>
        </a:solidFill>
      </dgm:spPr>
      <dgm:t>
        <a:bodyPr/>
        <a:lstStyle/>
        <a:p>
          <a:r>
            <a:rPr lang="en-US" dirty="0" smtClean="0"/>
            <a:t>Governance Structure and Roles</a:t>
          </a:r>
          <a:endParaRPr lang="en-US" dirty="0"/>
        </a:p>
      </dgm:t>
    </dgm:pt>
    <dgm:pt modelId="{39315D66-D6D9-4BDF-B027-EA745DB046BE}" type="parTrans" cxnId="{3BFC2E5B-751F-4E28-9A8F-AE2D81AF2625}">
      <dgm:prSet/>
      <dgm:spPr/>
      <dgm:t>
        <a:bodyPr/>
        <a:lstStyle/>
        <a:p>
          <a:endParaRPr lang="en-US"/>
        </a:p>
      </dgm:t>
    </dgm:pt>
    <dgm:pt modelId="{B673AAFB-396D-41AE-B536-632648FD5A49}" type="sibTrans" cxnId="{3BFC2E5B-751F-4E28-9A8F-AE2D81AF2625}">
      <dgm:prSet/>
      <dgm:spPr/>
      <dgm:t>
        <a:bodyPr/>
        <a:lstStyle/>
        <a:p>
          <a:endParaRPr lang="en-US"/>
        </a:p>
      </dgm:t>
    </dgm:pt>
    <dgm:pt modelId="{F774056B-E2B9-46A7-A0C1-A63E082F94CC}">
      <dgm:prSet phldrT="[Text]"/>
      <dgm:spPr>
        <a:solidFill>
          <a:schemeClr val="accent6"/>
        </a:solidFill>
      </dgm:spPr>
      <dgm:t>
        <a:bodyPr/>
        <a:lstStyle/>
        <a:p>
          <a:r>
            <a:rPr lang="en-US" dirty="0" smtClean="0"/>
            <a:t>Shared Services</a:t>
          </a:r>
          <a:endParaRPr lang="en-US" dirty="0"/>
        </a:p>
      </dgm:t>
    </dgm:pt>
    <dgm:pt modelId="{8B8250BE-6BF3-4638-92F0-7C44674F4CD7}" type="parTrans" cxnId="{BE36061B-80EE-4C54-A501-FA4C6175D468}">
      <dgm:prSet/>
      <dgm:spPr/>
      <dgm:t>
        <a:bodyPr/>
        <a:lstStyle/>
        <a:p>
          <a:endParaRPr lang="en-US"/>
        </a:p>
      </dgm:t>
    </dgm:pt>
    <dgm:pt modelId="{851CE781-6B2E-45D5-BAC6-87AB77B4F612}" type="sibTrans" cxnId="{BE36061B-80EE-4C54-A501-FA4C6175D468}">
      <dgm:prSet/>
      <dgm:spPr/>
      <dgm:t>
        <a:bodyPr/>
        <a:lstStyle/>
        <a:p>
          <a:endParaRPr lang="en-US"/>
        </a:p>
      </dgm:t>
    </dgm:pt>
    <dgm:pt modelId="{90F5ED44-194D-46F5-AA0D-5AFC0B8AAB72}">
      <dgm:prSet phldrT="[Text]"/>
      <dgm:spPr/>
      <dgm:t>
        <a:bodyPr/>
        <a:lstStyle/>
        <a:p>
          <a:r>
            <a:rPr lang="en-US" dirty="0" smtClean="0"/>
            <a:t>Shared Costs Funding Model</a:t>
          </a:r>
          <a:endParaRPr lang="en-US" dirty="0"/>
        </a:p>
      </dgm:t>
    </dgm:pt>
    <dgm:pt modelId="{46A0792B-878E-4D6B-8D76-0B5E0E1AF1F4}" type="parTrans" cxnId="{AAC626F7-880C-4895-9673-857118A95F82}">
      <dgm:prSet/>
      <dgm:spPr/>
      <dgm:t>
        <a:bodyPr/>
        <a:lstStyle/>
        <a:p>
          <a:endParaRPr lang="en-US"/>
        </a:p>
      </dgm:t>
    </dgm:pt>
    <dgm:pt modelId="{B8EBCCF5-876C-4199-8C6C-58E13F72EB0A}" type="sibTrans" cxnId="{AAC626F7-880C-4895-9673-857118A95F82}">
      <dgm:prSet/>
      <dgm:spPr/>
      <dgm:t>
        <a:bodyPr/>
        <a:lstStyle/>
        <a:p>
          <a:endParaRPr lang="en-US"/>
        </a:p>
      </dgm:t>
    </dgm:pt>
    <dgm:pt modelId="{A1BCD2B9-3B3E-4D19-AE32-CDB30BC15ABD}">
      <dgm:prSet phldrT="[Text]"/>
      <dgm:spPr/>
      <dgm:t>
        <a:bodyPr/>
        <a:lstStyle/>
        <a:p>
          <a:r>
            <a:rPr lang="en-US" dirty="0" smtClean="0"/>
            <a:t>Transition and Community Building</a:t>
          </a:r>
          <a:endParaRPr lang="en-US" dirty="0"/>
        </a:p>
      </dgm:t>
    </dgm:pt>
    <dgm:pt modelId="{EC63DBFD-8816-49B0-B655-256845F6E73B}" type="parTrans" cxnId="{BC4754E8-A738-4ECA-93BB-B5322EF0B442}">
      <dgm:prSet/>
      <dgm:spPr/>
      <dgm:t>
        <a:bodyPr/>
        <a:lstStyle/>
        <a:p>
          <a:endParaRPr lang="en-US"/>
        </a:p>
      </dgm:t>
    </dgm:pt>
    <dgm:pt modelId="{C0D766FD-CE61-46E0-B388-AF2923A7AC2E}" type="sibTrans" cxnId="{BC4754E8-A738-4ECA-93BB-B5322EF0B442}">
      <dgm:prSet/>
      <dgm:spPr/>
      <dgm:t>
        <a:bodyPr/>
        <a:lstStyle/>
        <a:p>
          <a:endParaRPr lang="en-US"/>
        </a:p>
      </dgm:t>
    </dgm:pt>
    <dgm:pt modelId="{3CFD91DF-7F4D-445D-A845-D482256A650B}" type="pres">
      <dgm:prSet presAssocID="{6CC6AF76-5661-4822-A209-EADC5425F56A}" presName="Name0" presStyleCnt="0">
        <dgm:presLayoutVars>
          <dgm:dir/>
          <dgm:resizeHandles val="exact"/>
        </dgm:presLayoutVars>
      </dgm:prSet>
      <dgm:spPr/>
      <dgm:t>
        <a:bodyPr/>
        <a:lstStyle/>
        <a:p>
          <a:endParaRPr lang="en-US"/>
        </a:p>
      </dgm:t>
    </dgm:pt>
    <dgm:pt modelId="{AD9AA50B-8FEF-43E6-A25B-83DC3F3A1A52}" type="pres">
      <dgm:prSet presAssocID="{6CC6AF76-5661-4822-A209-EADC5425F56A}" presName="cycle" presStyleCnt="0"/>
      <dgm:spPr/>
    </dgm:pt>
    <dgm:pt modelId="{5D8858C4-D4DE-424F-9C06-C900E9577282}" type="pres">
      <dgm:prSet presAssocID="{E40220B3-FFCC-4A5F-9F3A-061CECE03C41}" presName="nodeFirstNode" presStyleLbl="node1" presStyleIdx="0" presStyleCnt="5">
        <dgm:presLayoutVars>
          <dgm:bulletEnabled val="1"/>
        </dgm:presLayoutVars>
      </dgm:prSet>
      <dgm:spPr/>
      <dgm:t>
        <a:bodyPr/>
        <a:lstStyle/>
        <a:p>
          <a:endParaRPr lang="en-US"/>
        </a:p>
      </dgm:t>
    </dgm:pt>
    <dgm:pt modelId="{9317E70B-0462-49F3-A4C9-4214AF25E5E1}" type="pres">
      <dgm:prSet presAssocID="{6AEF8B3B-D974-4683-88CD-42C6494F7A67}" presName="sibTransFirstNode" presStyleLbl="bgShp" presStyleIdx="0" presStyleCnt="1"/>
      <dgm:spPr/>
      <dgm:t>
        <a:bodyPr/>
        <a:lstStyle/>
        <a:p>
          <a:endParaRPr lang="en-US"/>
        </a:p>
      </dgm:t>
    </dgm:pt>
    <dgm:pt modelId="{6B94CE3A-27B0-4F2F-B312-FFB2587BF2A3}" type="pres">
      <dgm:prSet presAssocID="{415132C6-1412-4F8E-B381-D356E773E240}" presName="nodeFollowingNodes" presStyleLbl="node1" presStyleIdx="1" presStyleCnt="5">
        <dgm:presLayoutVars>
          <dgm:bulletEnabled val="1"/>
        </dgm:presLayoutVars>
      </dgm:prSet>
      <dgm:spPr/>
      <dgm:t>
        <a:bodyPr/>
        <a:lstStyle/>
        <a:p>
          <a:endParaRPr lang="en-US"/>
        </a:p>
      </dgm:t>
    </dgm:pt>
    <dgm:pt modelId="{15648978-9570-403E-965E-2888A2DFC4AB}" type="pres">
      <dgm:prSet presAssocID="{F774056B-E2B9-46A7-A0C1-A63E082F94CC}" presName="nodeFollowingNodes" presStyleLbl="node1" presStyleIdx="2" presStyleCnt="5">
        <dgm:presLayoutVars>
          <dgm:bulletEnabled val="1"/>
        </dgm:presLayoutVars>
      </dgm:prSet>
      <dgm:spPr/>
      <dgm:t>
        <a:bodyPr/>
        <a:lstStyle/>
        <a:p>
          <a:endParaRPr lang="en-US"/>
        </a:p>
      </dgm:t>
    </dgm:pt>
    <dgm:pt modelId="{868F2665-8FC3-451A-A25D-5770FE90F986}" type="pres">
      <dgm:prSet presAssocID="{90F5ED44-194D-46F5-AA0D-5AFC0B8AAB72}" presName="nodeFollowingNodes" presStyleLbl="node1" presStyleIdx="3" presStyleCnt="5">
        <dgm:presLayoutVars>
          <dgm:bulletEnabled val="1"/>
        </dgm:presLayoutVars>
      </dgm:prSet>
      <dgm:spPr/>
      <dgm:t>
        <a:bodyPr/>
        <a:lstStyle/>
        <a:p>
          <a:endParaRPr lang="en-US"/>
        </a:p>
      </dgm:t>
    </dgm:pt>
    <dgm:pt modelId="{94F39494-81B0-4595-884F-4CFDA6826B23}" type="pres">
      <dgm:prSet presAssocID="{A1BCD2B9-3B3E-4D19-AE32-CDB30BC15ABD}" presName="nodeFollowingNodes" presStyleLbl="node1" presStyleIdx="4" presStyleCnt="5">
        <dgm:presLayoutVars>
          <dgm:bulletEnabled val="1"/>
        </dgm:presLayoutVars>
      </dgm:prSet>
      <dgm:spPr/>
      <dgm:t>
        <a:bodyPr/>
        <a:lstStyle/>
        <a:p>
          <a:endParaRPr lang="en-US"/>
        </a:p>
      </dgm:t>
    </dgm:pt>
  </dgm:ptLst>
  <dgm:cxnLst>
    <dgm:cxn modelId="{BE36061B-80EE-4C54-A501-FA4C6175D468}" srcId="{6CC6AF76-5661-4822-A209-EADC5425F56A}" destId="{F774056B-E2B9-46A7-A0C1-A63E082F94CC}" srcOrd="2" destOrd="0" parTransId="{8B8250BE-6BF3-4638-92F0-7C44674F4CD7}" sibTransId="{851CE781-6B2E-45D5-BAC6-87AB77B4F612}"/>
    <dgm:cxn modelId="{71206EE0-3CEB-43BF-B38C-8BAD8065F66A}" type="presOf" srcId="{415132C6-1412-4F8E-B381-D356E773E240}" destId="{6B94CE3A-27B0-4F2F-B312-FFB2587BF2A3}" srcOrd="0" destOrd="0" presId="urn:microsoft.com/office/officeart/2005/8/layout/cycle3"/>
    <dgm:cxn modelId="{BC4754E8-A738-4ECA-93BB-B5322EF0B442}" srcId="{6CC6AF76-5661-4822-A209-EADC5425F56A}" destId="{A1BCD2B9-3B3E-4D19-AE32-CDB30BC15ABD}" srcOrd="4" destOrd="0" parTransId="{EC63DBFD-8816-49B0-B655-256845F6E73B}" sibTransId="{C0D766FD-CE61-46E0-B388-AF2923A7AC2E}"/>
    <dgm:cxn modelId="{DFD24007-395A-4663-A77D-20998A79D8BD}" type="presOf" srcId="{6CC6AF76-5661-4822-A209-EADC5425F56A}" destId="{3CFD91DF-7F4D-445D-A845-D482256A650B}" srcOrd="0" destOrd="0" presId="urn:microsoft.com/office/officeart/2005/8/layout/cycle3"/>
    <dgm:cxn modelId="{D19BF2D5-3BEA-466D-BDC5-9A69D691AB57}" type="presOf" srcId="{6AEF8B3B-D974-4683-88CD-42C6494F7A67}" destId="{9317E70B-0462-49F3-A4C9-4214AF25E5E1}" srcOrd="0" destOrd="0" presId="urn:microsoft.com/office/officeart/2005/8/layout/cycle3"/>
    <dgm:cxn modelId="{5F5CB803-C9B7-4126-8CE2-7744C0EE31A3}" type="presOf" srcId="{E40220B3-FFCC-4A5F-9F3A-061CECE03C41}" destId="{5D8858C4-D4DE-424F-9C06-C900E9577282}" srcOrd="0" destOrd="0" presId="urn:microsoft.com/office/officeart/2005/8/layout/cycle3"/>
    <dgm:cxn modelId="{3BFC2E5B-751F-4E28-9A8F-AE2D81AF2625}" srcId="{6CC6AF76-5661-4822-A209-EADC5425F56A}" destId="{415132C6-1412-4F8E-B381-D356E773E240}" srcOrd="1" destOrd="0" parTransId="{39315D66-D6D9-4BDF-B027-EA745DB046BE}" sibTransId="{B673AAFB-396D-41AE-B536-632648FD5A49}"/>
    <dgm:cxn modelId="{10EF55DF-3B4C-4B3D-B7D0-A9706A5C9D67}" type="presOf" srcId="{F774056B-E2B9-46A7-A0C1-A63E082F94CC}" destId="{15648978-9570-403E-965E-2888A2DFC4AB}" srcOrd="0" destOrd="0" presId="urn:microsoft.com/office/officeart/2005/8/layout/cycle3"/>
    <dgm:cxn modelId="{1B9B0844-84ED-4BC9-B709-35B026BD92F8}" type="presOf" srcId="{A1BCD2B9-3B3E-4D19-AE32-CDB30BC15ABD}" destId="{94F39494-81B0-4595-884F-4CFDA6826B23}" srcOrd="0" destOrd="0" presId="urn:microsoft.com/office/officeart/2005/8/layout/cycle3"/>
    <dgm:cxn modelId="{3B59859A-724A-40EA-A470-99B279E019B0}" srcId="{6CC6AF76-5661-4822-A209-EADC5425F56A}" destId="{E40220B3-FFCC-4A5F-9F3A-061CECE03C41}" srcOrd="0" destOrd="0" parTransId="{00FAB7A3-2E13-4584-BB1B-F8543D8934B1}" sibTransId="{6AEF8B3B-D974-4683-88CD-42C6494F7A67}"/>
    <dgm:cxn modelId="{AAC626F7-880C-4895-9673-857118A95F82}" srcId="{6CC6AF76-5661-4822-A209-EADC5425F56A}" destId="{90F5ED44-194D-46F5-AA0D-5AFC0B8AAB72}" srcOrd="3" destOrd="0" parTransId="{46A0792B-878E-4D6B-8D76-0B5E0E1AF1F4}" sibTransId="{B8EBCCF5-876C-4199-8C6C-58E13F72EB0A}"/>
    <dgm:cxn modelId="{110E75B8-CB82-4175-B649-D57E882C2A9B}" type="presOf" srcId="{90F5ED44-194D-46F5-AA0D-5AFC0B8AAB72}" destId="{868F2665-8FC3-451A-A25D-5770FE90F986}" srcOrd="0" destOrd="0" presId="urn:microsoft.com/office/officeart/2005/8/layout/cycle3"/>
    <dgm:cxn modelId="{C1758B76-80F3-4203-8E08-39E79D48D131}" type="presParOf" srcId="{3CFD91DF-7F4D-445D-A845-D482256A650B}" destId="{AD9AA50B-8FEF-43E6-A25B-83DC3F3A1A52}" srcOrd="0" destOrd="0" presId="urn:microsoft.com/office/officeart/2005/8/layout/cycle3"/>
    <dgm:cxn modelId="{65F926A7-F0C1-4689-A19D-98C42E70A9DF}" type="presParOf" srcId="{AD9AA50B-8FEF-43E6-A25B-83DC3F3A1A52}" destId="{5D8858C4-D4DE-424F-9C06-C900E9577282}" srcOrd="0" destOrd="0" presId="urn:microsoft.com/office/officeart/2005/8/layout/cycle3"/>
    <dgm:cxn modelId="{5BB48333-B604-48D1-9356-F09200F75E65}" type="presParOf" srcId="{AD9AA50B-8FEF-43E6-A25B-83DC3F3A1A52}" destId="{9317E70B-0462-49F3-A4C9-4214AF25E5E1}" srcOrd="1" destOrd="0" presId="urn:microsoft.com/office/officeart/2005/8/layout/cycle3"/>
    <dgm:cxn modelId="{2B5FE10A-3587-4ECE-8739-39F7875C75F5}" type="presParOf" srcId="{AD9AA50B-8FEF-43E6-A25B-83DC3F3A1A52}" destId="{6B94CE3A-27B0-4F2F-B312-FFB2587BF2A3}" srcOrd="2" destOrd="0" presId="urn:microsoft.com/office/officeart/2005/8/layout/cycle3"/>
    <dgm:cxn modelId="{69922D00-7E15-4EF3-BA82-86C2CB476A10}" type="presParOf" srcId="{AD9AA50B-8FEF-43E6-A25B-83DC3F3A1A52}" destId="{15648978-9570-403E-965E-2888A2DFC4AB}" srcOrd="3" destOrd="0" presId="urn:microsoft.com/office/officeart/2005/8/layout/cycle3"/>
    <dgm:cxn modelId="{32A51914-AD97-4079-94FD-75DCBC76651A}" type="presParOf" srcId="{AD9AA50B-8FEF-43E6-A25B-83DC3F3A1A52}" destId="{868F2665-8FC3-451A-A25D-5770FE90F986}" srcOrd="4" destOrd="0" presId="urn:microsoft.com/office/officeart/2005/8/layout/cycle3"/>
    <dgm:cxn modelId="{F515EDC9-B788-4379-A3DC-55595656BC85}" type="presParOf" srcId="{AD9AA50B-8FEF-43E6-A25B-83DC3F3A1A52}" destId="{94F39494-81B0-4595-884F-4CFDA6826B2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C6AF76-5661-4822-A209-EADC5425F56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40220B3-FFCC-4A5F-9F3A-061CECE03C41}">
      <dgm:prSet phldrT="[Text]"/>
      <dgm:spPr>
        <a:solidFill>
          <a:schemeClr val="accent1"/>
        </a:solidFill>
      </dgm:spPr>
      <dgm:t>
        <a:bodyPr/>
        <a:lstStyle/>
        <a:p>
          <a:r>
            <a:rPr lang="en-US" dirty="0" smtClean="0"/>
            <a:t>Working/Living in the Building</a:t>
          </a:r>
          <a:endParaRPr lang="en-US" dirty="0"/>
        </a:p>
      </dgm:t>
    </dgm:pt>
    <dgm:pt modelId="{00FAB7A3-2E13-4584-BB1B-F8543D8934B1}" type="parTrans" cxnId="{3B59859A-724A-40EA-A470-99B279E019B0}">
      <dgm:prSet/>
      <dgm:spPr/>
      <dgm:t>
        <a:bodyPr/>
        <a:lstStyle/>
        <a:p>
          <a:endParaRPr lang="en-US"/>
        </a:p>
      </dgm:t>
    </dgm:pt>
    <dgm:pt modelId="{6AEF8B3B-D974-4683-88CD-42C6494F7A67}" type="sibTrans" cxnId="{3B59859A-724A-40EA-A470-99B279E019B0}">
      <dgm:prSet/>
      <dgm:spPr/>
      <dgm:t>
        <a:bodyPr/>
        <a:lstStyle/>
        <a:p>
          <a:endParaRPr lang="en-US"/>
        </a:p>
      </dgm:t>
    </dgm:pt>
    <dgm:pt modelId="{415132C6-1412-4F8E-B381-D356E773E240}">
      <dgm:prSet phldrT="[Text]"/>
      <dgm:spPr>
        <a:solidFill>
          <a:schemeClr val="accent1"/>
        </a:solidFill>
      </dgm:spPr>
      <dgm:t>
        <a:bodyPr/>
        <a:lstStyle/>
        <a:p>
          <a:r>
            <a:rPr lang="en-US" dirty="0" smtClean="0"/>
            <a:t>Governance Structure and Roles</a:t>
          </a:r>
          <a:endParaRPr lang="en-US" dirty="0"/>
        </a:p>
      </dgm:t>
    </dgm:pt>
    <dgm:pt modelId="{39315D66-D6D9-4BDF-B027-EA745DB046BE}" type="parTrans" cxnId="{3BFC2E5B-751F-4E28-9A8F-AE2D81AF2625}">
      <dgm:prSet/>
      <dgm:spPr/>
      <dgm:t>
        <a:bodyPr/>
        <a:lstStyle/>
        <a:p>
          <a:endParaRPr lang="en-US"/>
        </a:p>
      </dgm:t>
    </dgm:pt>
    <dgm:pt modelId="{B673AAFB-396D-41AE-B536-632648FD5A49}" type="sibTrans" cxnId="{3BFC2E5B-751F-4E28-9A8F-AE2D81AF2625}">
      <dgm:prSet/>
      <dgm:spPr/>
      <dgm:t>
        <a:bodyPr/>
        <a:lstStyle/>
        <a:p>
          <a:endParaRPr lang="en-US"/>
        </a:p>
      </dgm:t>
    </dgm:pt>
    <dgm:pt modelId="{F774056B-E2B9-46A7-A0C1-A63E082F94CC}">
      <dgm:prSet phldrT="[Text]"/>
      <dgm:spPr>
        <a:solidFill>
          <a:schemeClr val="accent6"/>
        </a:solidFill>
      </dgm:spPr>
      <dgm:t>
        <a:bodyPr/>
        <a:lstStyle/>
        <a:p>
          <a:r>
            <a:rPr lang="en-US" dirty="0" smtClean="0"/>
            <a:t>Shared Services</a:t>
          </a:r>
          <a:endParaRPr lang="en-US" dirty="0"/>
        </a:p>
      </dgm:t>
    </dgm:pt>
    <dgm:pt modelId="{8B8250BE-6BF3-4638-92F0-7C44674F4CD7}" type="parTrans" cxnId="{BE36061B-80EE-4C54-A501-FA4C6175D468}">
      <dgm:prSet/>
      <dgm:spPr/>
      <dgm:t>
        <a:bodyPr/>
        <a:lstStyle/>
        <a:p>
          <a:endParaRPr lang="en-US"/>
        </a:p>
      </dgm:t>
    </dgm:pt>
    <dgm:pt modelId="{851CE781-6B2E-45D5-BAC6-87AB77B4F612}" type="sibTrans" cxnId="{BE36061B-80EE-4C54-A501-FA4C6175D468}">
      <dgm:prSet/>
      <dgm:spPr/>
      <dgm:t>
        <a:bodyPr/>
        <a:lstStyle/>
        <a:p>
          <a:endParaRPr lang="en-US"/>
        </a:p>
      </dgm:t>
    </dgm:pt>
    <dgm:pt modelId="{90F5ED44-194D-46F5-AA0D-5AFC0B8AAB72}">
      <dgm:prSet phldrT="[Text]"/>
      <dgm:spPr/>
      <dgm:t>
        <a:bodyPr/>
        <a:lstStyle/>
        <a:p>
          <a:r>
            <a:rPr lang="en-US" dirty="0" smtClean="0"/>
            <a:t>Shared Costs Funding Model</a:t>
          </a:r>
          <a:endParaRPr lang="en-US" dirty="0"/>
        </a:p>
      </dgm:t>
    </dgm:pt>
    <dgm:pt modelId="{46A0792B-878E-4D6B-8D76-0B5E0E1AF1F4}" type="parTrans" cxnId="{AAC626F7-880C-4895-9673-857118A95F82}">
      <dgm:prSet/>
      <dgm:spPr/>
      <dgm:t>
        <a:bodyPr/>
        <a:lstStyle/>
        <a:p>
          <a:endParaRPr lang="en-US"/>
        </a:p>
      </dgm:t>
    </dgm:pt>
    <dgm:pt modelId="{B8EBCCF5-876C-4199-8C6C-58E13F72EB0A}" type="sibTrans" cxnId="{AAC626F7-880C-4895-9673-857118A95F82}">
      <dgm:prSet/>
      <dgm:spPr/>
      <dgm:t>
        <a:bodyPr/>
        <a:lstStyle/>
        <a:p>
          <a:endParaRPr lang="en-US"/>
        </a:p>
      </dgm:t>
    </dgm:pt>
    <dgm:pt modelId="{A1BCD2B9-3B3E-4D19-AE32-CDB30BC15ABD}">
      <dgm:prSet phldrT="[Text]"/>
      <dgm:spPr/>
      <dgm:t>
        <a:bodyPr/>
        <a:lstStyle/>
        <a:p>
          <a:r>
            <a:rPr lang="en-US" dirty="0" smtClean="0"/>
            <a:t>Transition and Community Building</a:t>
          </a:r>
          <a:endParaRPr lang="en-US" dirty="0"/>
        </a:p>
      </dgm:t>
    </dgm:pt>
    <dgm:pt modelId="{EC63DBFD-8816-49B0-B655-256845F6E73B}" type="parTrans" cxnId="{BC4754E8-A738-4ECA-93BB-B5322EF0B442}">
      <dgm:prSet/>
      <dgm:spPr/>
      <dgm:t>
        <a:bodyPr/>
        <a:lstStyle/>
        <a:p>
          <a:endParaRPr lang="en-US"/>
        </a:p>
      </dgm:t>
    </dgm:pt>
    <dgm:pt modelId="{C0D766FD-CE61-46E0-B388-AF2923A7AC2E}" type="sibTrans" cxnId="{BC4754E8-A738-4ECA-93BB-B5322EF0B442}">
      <dgm:prSet/>
      <dgm:spPr/>
      <dgm:t>
        <a:bodyPr/>
        <a:lstStyle/>
        <a:p>
          <a:endParaRPr lang="en-US"/>
        </a:p>
      </dgm:t>
    </dgm:pt>
    <dgm:pt modelId="{3CFD91DF-7F4D-445D-A845-D482256A650B}" type="pres">
      <dgm:prSet presAssocID="{6CC6AF76-5661-4822-A209-EADC5425F56A}" presName="Name0" presStyleCnt="0">
        <dgm:presLayoutVars>
          <dgm:dir/>
          <dgm:resizeHandles val="exact"/>
        </dgm:presLayoutVars>
      </dgm:prSet>
      <dgm:spPr/>
      <dgm:t>
        <a:bodyPr/>
        <a:lstStyle/>
        <a:p>
          <a:endParaRPr lang="en-US"/>
        </a:p>
      </dgm:t>
    </dgm:pt>
    <dgm:pt modelId="{AD9AA50B-8FEF-43E6-A25B-83DC3F3A1A52}" type="pres">
      <dgm:prSet presAssocID="{6CC6AF76-5661-4822-A209-EADC5425F56A}" presName="cycle" presStyleCnt="0"/>
      <dgm:spPr/>
    </dgm:pt>
    <dgm:pt modelId="{5D8858C4-D4DE-424F-9C06-C900E9577282}" type="pres">
      <dgm:prSet presAssocID="{E40220B3-FFCC-4A5F-9F3A-061CECE03C41}" presName="nodeFirstNode" presStyleLbl="node1" presStyleIdx="0" presStyleCnt="5">
        <dgm:presLayoutVars>
          <dgm:bulletEnabled val="1"/>
        </dgm:presLayoutVars>
      </dgm:prSet>
      <dgm:spPr/>
      <dgm:t>
        <a:bodyPr/>
        <a:lstStyle/>
        <a:p>
          <a:endParaRPr lang="en-US"/>
        </a:p>
      </dgm:t>
    </dgm:pt>
    <dgm:pt modelId="{9317E70B-0462-49F3-A4C9-4214AF25E5E1}" type="pres">
      <dgm:prSet presAssocID="{6AEF8B3B-D974-4683-88CD-42C6494F7A67}" presName="sibTransFirstNode" presStyleLbl="bgShp" presStyleIdx="0" presStyleCnt="1"/>
      <dgm:spPr/>
      <dgm:t>
        <a:bodyPr/>
        <a:lstStyle/>
        <a:p>
          <a:endParaRPr lang="en-US"/>
        </a:p>
      </dgm:t>
    </dgm:pt>
    <dgm:pt modelId="{6B94CE3A-27B0-4F2F-B312-FFB2587BF2A3}" type="pres">
      <dgm:prSet presAssocID="{415132C6-1412-4F8E-B381-D356E773E240}" presName="nodeFollowingNodes" presStyleLbl="node1" presStyleIdx="1" presStyleCnt="5">
        <dgm:presLayoutVars>
          <dgm:bulletEnabled val="1"/>
        </dgm:presLayoutVars>
      </dgm:prSet>
      <dgm:spPr/>
      <dgm:t>
        <a:bodyPr/>
        <a:lstStyle/>
        <a:p>
          <a:endParaRPr lang="en-US"/>
        </a:p>
      </dgm:t>
    </dgm:pt>
    <dgm:pt modelId="{15648978-9570-403E-965E-2888A2DFC4AB}" type="pres">
      <dgm:prSet presAssocID="{F774056B-E2B9-46A7-A0C1-A63E082F94CC}" presName="nodeFollowingNodes" presStyleLbl="node1" presStyleIdx="2" presStyleCnt="5">
        <dgm:presLayoutVars>
          <dgm:bulletEnabled val="1"/>
        </dgm:presLayoutVars>
      </dgm:prSet>
      <dgm:spPr/>
      <dgm:t>
        <a:bodyPr/>
        <a:lstStyle/>
        <a:p>
          <a:endParaRPr lang="en-US"/>
        </a:p>
      </dgm:t>
    </dgm:pt>
    <dgm:pt modelId="{868F2665-8FC3-451A-A25D-5770FE90F986}" type="pres">
      <dgm:prSet presAssocID="{90F5ED44-194D-46F5-AA0D-5AFC0B8AAB72}" presName="nodeFollowingNodes" presStyleLbl="node1" presStyleIdx="3" presStyleCnt="5">
        <dgm:presLayoutVars>
          <dgm:bulletEnabled val="1"/>
        </dgm:presLayoutVars>
      </dgm:prSet>
      <dgm:spPr/>
      <dgm:t>
        <a:bodyPr/>
        <a:lstStyle/>
        <a:p>
          <a:endParaRPr lang="en-US"/>
        </a:p>
      </dgm:t>
    </dgm:pt>
    <dgm:pt modelId="{94F39494-81B0-4595-884F-4CFDA6826B23}" type="pres">
      <dgm:prSet presAssocID="{A1BCD2B9-3B3E-4D19-AE32-CDB30BC15ABD}" presName="nodeFollowingNodes" presStyleLbl="node1" presStyleIdx="4" presStyleCnt="5">
        <dgm:presLayoutVars>
          <dgm:bulletEnabled val="1"/>
        </dgm:presLayoutVars>
      </dgm:prSet>
      <dgm:spPr/>
      <dgm:t>
        <a:bodyPr/>
        <a:lstStyle/>
        <a:p>
          <a:endParaRPr lang="en-US"/>
        </a:p>
      </dgm:t>
    </dgm:pt>
  </dgm:ptLst>
  <dgm:cxnLst>
    <dgm:cxn modelId="{BE36061B-80EE-4C54-A501-FA4C6175D468}" srcId="{6CC6AF76-5661-4822-A209-EADC5425F56A}" destId="{F774056B-E2B9-46A7-A0C1-A63E082F94CC}" srcOrd="2" destOrd="0" parTransId="{8B8250BE-6BF3-4638-92F0-7C44674F4CD7}" sibTransId="{851CE781-6B2E-45D5-BAC6-87AB77B4F612}"/>
    <dgm:cxn modelId="{BC4754E8-A738-4ECA-93BB-B5322EF0B442}" srcId="{6CC6AF76-5661-4822-A209-EADC5425F56A}" destId="{A1BCD2B9-3B3E-4D19-AE32-CDB30BC15ABD}" srcOrd="4" destOrd="0" parTransId="{EC63DBFD-8816-49B0-B655-256845F6E73B}" sibTransId="{C0D766FD-CE61-46E0-B388-AF2923A7AC2E}"/>
    <dgm:cxn modelId="{4E2309FE-A5A8-4A94-8E2C-0FC0A1F23039}" type="presOf" srcId="{E40220B3-FFCC-4A5F-9F3A-061CECE03C41}" destId="{5D8858C4-D4DE-424F-9C06-C900E9577282}" srcOrd="0" destOrd="0" presId="urn:microsoft.com/office/officeart/2005/8/layout/cycle3"/>
    <dgm:cxn modelId="{AD16C065-AAEA-4C36-88E1-27F9A654B933}" type="presOf" srcId="{6CC6AF76-5661-4822-A209-EADC5425F56A}" destId="{3CFD91DF-7F4D-445D-A845-D482256A650B}" srcOrd="0" destOrd="0" presId="urn:microsoft.com/office/officeart/2005/8/layout/cycle3"/>
    <dgm:cxn modelId="{86EE06E9-31BF-4AD9-BE0F-C2B184AAE447}" type="presOf" srcId="{415132C6-1412-4F8E-B381-D356E773E240}" destId="{6B94CE3A-27B0-4F2F-B312-FFB2587BF2A3}" srcOrd="0" destOrd="0" presId="urn:microsoft.com/office/officeart/2005/8/layout/cycle3"/>
    <dgm:cxn modelId="{3BFC2E5B-751F-4E28-9A8F-AE2D81AF2625}" srcId="{6CC6AF76-5661-4822-A209-EADC5425F56A}" destId="{415132C6-1412-4F8E-B381-D356E773E240}" srcOrd="1" destOrd="0" parTransId="{39315D66-D6D9-4BDF-B027-EA745DB046BE}" sibTransId="{B673AAFB-396D-41AE-B536-632648FD5A49}"/>
    <dgm:cxn modelId="{3B59859A-724A-40EA-A470-99B279E019B0}" srcId="{6CC6AF76-5661-4822-A209-EADC5425F56A}" destId="{E40220B3-FFCC-4A5F-9F3A-061CECE03C41}" srcOrd="0" destOrd="0" parTransId="{00FAB7A3-2E13-4584-BB1B-F8543D8934B1}" sibTransId="{6AEF8B3B-D974-4683-88CD-42C6494F7A67}"/>
    <dgm:cxn modelId="{A7D71D06-5DA4-42B8-B202-BB35001953B2}" type="presOf" srcId="{F774056B-E2B9-46A7-A0C1-A63E082F94CC}" destId="{15648978-9570-403E-965E-2888A2DFC4AB}" srcOrd="0" destOrd="0" presId="urn:microsoft.com/office/officeart/2005/8/layout/cycle3"/>
    <dgm:cxn modelId="{21ABEE03-FB8D-430A-AA38-5A30D2FCBE3C}" type="presOf" srcId="{90F5ED44-194D-46F5-AA0D-5AFC0B8AAB72}" destId="{868F2665-8FC3-451A-A25D-5770FE90F986}" srcOrd="0" destOrd="0" presId="urn:microsoft.com/office/officeart/2005/8/layout/cycle3"/>
    <dgm:cxn modelId="{AAC626F7-880C-4895-9673-857118A95F82}" srcId="{6CC6AF76-5661-4822-A209-EADC5425F56A}" destId="{90F5ED44-194D-46F5-AA0D-5AFC0B8AAB72}" srcOrd="3" destOrd="0" parTransId="{46A0792B-878E-4D6B-8D76-0B5E0E1AF1F4}" sibTransId="{B8EBCCF5-876C-4199-8C6C-58E13F72EB0A}"/>
    <dgm:cxn modelId="{2000E3E3-F1B7-406B-BC5B-8AE7FD717A1D}" type="presOf" srcId="{6AEF8B3B-D974-4683-88CD-42C6494F7A67}" destId="{9317E70B-0462-49F3-A4C9-4214AF25E5E1}" srcOrd="0" destOrd="0" presId="urn:microsoft.com/office/officeart/2005/8/layout/cycle3"/>
    <dgm:cxn modelId="{32A1968B-E113-44AD-BFDA-10FB71267E98}" type="presOf" srcId="{A1BCD2B9-3B3E-4D19-AE32-CDB30BC15ABD}" destId="{94F39494-81B0-4595-884F-4CFDA6826B23}" srcOrd="0" destOrd="0" presId="urn:microsoft.com/office/officeart/2005/8/layout/cycle3"/>
    <dgm:cxn modelId="{3A8AF4E4-32B0-4588-8C4C-AE5195AC9782}" type="presParOf" srcId="{3CFD91DF-7F4D-445D-A845-D482256A650B}" destId="{AD9AA50B-8FEF-43E6-A25B-83DC3F3A1A52}" srcOrd="0" destOrd="0" presId="urn:microsoft.com/office/officeart/2005/8/layout/cycle3"/>
    <dgm:cxn modelId="{99420204-1078-4B54-BD13-8D514818EB7D}" type="presParOf" srcId="{AD9AA50B-8FEF-43E6-A25B-83DC3F3A1A52}" destId="{5D8858C4-D4DE-424F-9C06-C900E9577282}" srcOrd="0" destOrd="0" presId="urn:microsoft.com/office/officeart/2005/8/layout/cycle3"/>
    <dgm:cxn modelId="{C5B3FE87-5279-4F67-BFB3-D9AC0350260C}" type="presParOf" srcId="{AD9AA50B-8FEF-43E6-A25B-83DC3F3A1A52}" destId="{9317E70B-0462-49F3-A4C9-4214AF25E5E1}" srcOrd="1" destOrd="0" presId="urn:microsoft.com/office/officeart/2005/8/layout/cycle3"/>
    <dgm:cxn modelId="{5A2AF557-0E84-488B-B795-33899E789978}" type="presParOf" srcId="{AD9AA50B-8FEF-43E6-A25B-83DC3F3A1A52}" destId="{6B94CE3A-27B0-4F2F-B312-FFB2587BF2A3}" srcOrd="2" destOrd="0" presId="urn:microsoft.com/office/officeart/2005/8/layout/cycle3"/>
    <dgm:cxn modelId="{D45EAFCD-EFCE-499E-A5EC-13D3A21C5ED5}" type="presParOf" srcId="{AD9AA50B-8FEF-43E6-A25B-83DC3F3A1A52}" destId="{15648978-9570-403E-965E-2888A2DFC4AB}" srcOrd="3" destOrd="0" presId="urn:microsoft.com/office/officeart/2005/8/layout/cycle3"/>
    <dgm:cxn modelId="{8BD7BA69-16C7-4D34-906E-CCEDD97DE353}" type="presParOf" srcId="{AD9AA50B-8FEF-43E6-A25B-83DC3F3A1A52}" destId="{868F2665-8FC3-451A-A25D-5770FE90F986}" srcOrd="4" destOrd="0" presId="urn:microsoft.com/office/officeart/2005/8/layout/cycle3"/>
    <dgm:cxn modelId="{B4A0CE4D-0E33-4FE4-A8AC-A4B4809CC85D}" type="presParOf" srcId="{AD9AA50B-8FEF-43E6-A25B-83DC3F3A1A52}" destId="{94F39494-81B0-4595-884F-4CFDA6826B2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7E70B-0462-49F3-A4C9-4214AF25E5E1}">
      <dsp:nvSpPr>
        <dsp:cNvPr id="0" name=""/>
        <dsp:cNvSpPr/>
      </dsp:nvSpPr>
      <dsp:spPr>
        <a:xfrm>
          <a:off x="2172075" y="-24047"/>
          <a:ext cx="3981396" cy="3981396"/>
        </a:xfrm>
        <a:prstGeom prst="circularArrow">
          <a:avLst>
            <a:gd name="adj1" fmla="val 5544"/>
            <a:gd name="adj2" fmla="val 330680"/>
            <a:gd name="adj3" fmla="val 13763827"/>
            <a:gd name="adj4" fmla="val 1739333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858C4-D4DE-424F-9C06-C900E9577282}">
      <dsp:nvSpPr>
        <dsp:cNvPr id="0" name=""/>
        <dsp:cNvSpPr/>
      </dsp:nvSpPr>
      <dsp:spPr>
        <a:xfrm>
          <a:off x="3225743" y="1539"/>
          <a:ext cx="1874061" cy="937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Working/Living in the Building</a:t>
          </a:r>
          <a:endParaRPr lang="en-US" sz="1700" kern="1200" dirty="0"/>
        </a:p>
      </dsp:txBody>
      <dsp:txXfrm>
        <a:off x="3271485" y="47281"/>
        <a:ext cx="1782577" cy="845546"/>
      </dsp:txXfrm>
    </dsp:sp>
    <dsp:sp modelId="{6B94CE3A-27B0-4F2F-B312-FFB2587BF2A3}">
      <dsp:nvSpPr>
        <dsp:cNvPr id="0" name=""/>
        <dsp:cNvSpPr/>
      </dsp:nvSpPr>
      <dsp:spPr>
        <a:xfrm>
          <a:off x="4840469" y="1174707"/>
          <a:ext cx="1874061" cy="937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Building Governance Structure and Roles</a:t>
          </a:r>
          <a:endParaRPr lang="en-US" sz="1700" kern="1200" dirty="0"/>
        </a:p>
      </dsp:txBody>
      <dsp:txXfrm>
        <a:off x="4886211" y="1220449"/>
        <a:ext cx="1782577" cy="845546"/>
      </dsp:txXfrm>
    </dsp:sp>
    <dsp:sp modelId="{15648978-9570-403E-965E-2888A2DFC4AB}">
      <dsp:nvSpPr>
        <dsp:cNvPr id="0" name=""/>
        <dsp:cNvSpPr/>
      </dsp:nvSpPr>
      <dsp:spPr>
        <a:xfrm>
          <a:off x="4223698" y="3072931"/>
          <a:ext cx="1874061" cy="937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Shared Services</a:t>
          </a:r>
          <a:endParaRPr lang="en-US" sz="1700" kern="1200" dirty="0"/>
        </a:p>
      </dsp:txBody>
      <dsp:txXfrm>
        <a:off x="4269440" y="3118673"/>
        <a:ext cx="1782577" cy="845546"/>
      </dsp:txXfrm>
    </dsp:sp>
    <dsp:sp modelId="{868F2665-8FC3-451A-A25D-5770FE90F986}">
      <dsp:nvSpPr>
        <dsp:cNvPr id="0" name=""/>
        <dsp:cNvSpPr/>
      </dsp:nvSpPr>
      <dsp:spPr>
        <a:xfrm>
          <a:off x="2227787" y="3072931"/>
          <a:ext cx="1874061" cy="937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Shared Costs Funding Model</a:t>
          </a:r>
          <a:endParaRPr lang="en-US" sz="1700" kern="1200" dirty="0"/>
        </a:p>
      </dsp:txBody>
      <dsp:txXfrm>
        <a:off x="2273529" y="3118673"/>
        <a:ext cx="1782577" cy="845546"/>
      </dsp:txXfrm>
    </dsp:sp>
    <dsp:sp modelId="{94F39494-81B0-4595-884F-4CFDA6826B23}">
      <dsp:nvSpPr>
        <dsp:cNvPr id="0" name=""/>
        <dsp:cNvSpPr/>
      </dsp:nvSpPr>
      <dsp:spPr>
        <a:xfrm>
          <a:off x="1611017" y="1174707"/>
          <a:ext cx="1874061" cy="937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Transition and Community Building</a:t>
          </a:r>
          <a:endParaRPr lang="en-US" sz="1700" kern="1200" dirty="0"/>
        </a:p>
      </dsp:txBody>
      <dsp:txXfrm>
        <a:off x="1656759" y="1220449"/>
        <a:ext cx="1782577" cy="845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7E70B-0462-49F3-A4C9-4214AF25E5E1}">
      <dsp:nvSpPr>
        <dsp:cNvPr id="0" name=""/>
        <dsp:cNvSpPr/>
      </dsp:nvSpPr>
      <dsp:spPr>
        <a:xfrm>
          <a:off x="99856" y="161221"/>
          <a:ext cx="1171887" cy="1171887"/>
        </a:xfrm>
        <a:prstGeom prst="circularArrow">
          <a:avLst>
            <a:gd name="adj1" fmla="val 5544"/>
            <a:gd name="adj2" fmla="val 330680"/>
            <a:gd name="adj3" fmla="val 14298170"/>
            <a:gd name="adj4" fmla="val 1707565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858C4-D4DE-424F-9C06-C900E9577282}">
      <dsp:nvSpPr>
        <dsp:cNvPr id="0" name=""/>
        <dsp:cNvSpPr/>
      </dsp:nvSpPr>
      <dsp:spPr>
        <a:xfrm>
          <a:off x="475505" y="166734"/>
          <a:ext cx="420588" cy="210294"/>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Working/Living in the Building</a:t>
          </a:r>
          <a:endParaRPr lang="en-US" sz="500" kern="1200" dirty="0"/>
        </a:p>
      </dsp:txBody>
      <dsp:txXfrm>
        <a:off x="485771" y="177000"/>
        <a:ext cx="400056" cy="189762"/>
      </dsp:txXfrm>
    </dsp:sp>
    <dsp:sp modelId="{6B94CE3A-27B0-4F2F-B312-FFB2587BF2A3}">
      <dsp:nvSpPr>
        <dsp:cNvPr id="0" name=""/>
        <dsp:cNvSpPr/>
      </dsp:nvSpPr>
      <dsp:spPr>
        <a:xfrm>
          <a:off x="950785" y="512045"/>
          <a:ext cx="420588" cy="2102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Governance Structure and Roles</a:t>
          </a:r>
          <a:endParaRPr lang="en-US" sz="500" kern="1200" dirty="0"/>
        </a:p>
      </dsp:txBody>
      <dsp:txXfrm>
        <a:off x="961051" y="522311"/>
        <a:ext cx="400056" cy="189762"/>
      </dsp:txXfrm>
    </dsp:sp>
    <dsp:sp modelId="{15648978-9570-403E-965E-2888A2DFC4AB}">
      <dsp:nvSpPr>
        <dsp:cNvPr id="0" name=""/>
        <dsp:cNvSpPr/>
      </dsp:nvSpPr>
      <dsp:spPr>
        <a:xfrm>
          <a:off x="769245" y="1070771"/>
          <a:ext cx="420588" cy="2102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Shared Services</a:t>
          </a:r>
          <a:endParaRPr lang="en-US" sz="500" kern="1200" dirty="0"/>
        </a:p>
      </dsp:txBody>
      <dsp:txXfrm>
        <a:off x="779511" y="1081037"/>
        <a:ext cx="400056" cy="189762"/>
      </dsp:txXfrm>
    </dsp:sp>
    <dsp:sp modelId="{868F2665-8FC3-451A-A25D-5770FE90F986}">
      <dsp:nvSpPr>
        <dsp:cNvPr id="0" name=""/>
        <dsp:cNvSpPr/>
      </dsp:nvSpPr>
      <dsp:spPr>
        <a:xfrm>
          <a:off x="181766" y="1070771"/>
          <a:ext cx="420588" cy="2102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Shared Costs Funding Model</a:t>
          </a:r>
          <a:endParaRPr lang="en-US" sz="500" kern="1200" dirty="0"/>
        </a:p>
      </dsp:txBody>
      <dsp:txXfrm>
        <a:off x="192032" y="1081037"/>
        <a:ext cx="400056" cy="189762"/>
      </dsp:txXfrm>
    </dsp:sp>
    <dsp:sp modelId="{94F39494-81B0-4595-884F-4CFDA6826B23}">
      <dsp:nvSpPr>
        <dsp:cNvPr id="0" name=""/>
        <dsp:cNvSpPr/>
      </dsp:nvSpPr>
      <dsp:spPr>
        <a:xfrm>
          <a:off x="225" y="512045"/>
          <a:ext cx="420588" cy="2102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Transition and Community Building</a:t>
          </a:r>
          <a:endParaRPr lang="en-US" sz="500" kern="1200" dirty="0"/>
        </a:p>
      </dsp:txBody>
      <dsp:txXfrm>
        <a:off x="10491" y="522311"/>
        <a:ext cx="400056" cy="189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7E70B-0462-49F3-A4C9-4214AF25E5E1}">
      <dsp:nvSpPr>
        <dsp:cNvPr id="0" name=""/>
        <dsp:cNvSpPr/>
      </dsp:nvSpPr>
      <dsp:spPr>
        <a:xfrm>
          <a:off x="91574" y="191255"/>
          <a:ext cx="1112251" cy="1112251"/>
        </a:xfrm>
        <a:prstGeom prst="circularArrow">
          <a:avLst>
            <a:gd name="adj1" fmla="val 5544"/>
            <a:gd name="adj2" fmla="val 330680"/>
            <a:gd name="adj3" fmla="val 14324708"/>
            <a:gd name="adj4" fmla="val 1706024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858C4-D4DE-424F-9C06-C900E9577282}">
      <dsp:nvSpPr>
        <dsp:cNvPr id="0" name=""/>
        <dsp:cNvSpPr/>
      </dsp:nvSpPr>
      <dsp:spPr>
        <a:xfrm>
          <a:off x="451302" y="196686"/>
          <a:ext cx="392794" cy="1963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Working/Living in the Building</a:t>
          </a:r>
          <a:endParaRPr lang="en-US" sz="500" kern="1200" dirty="0"/>
        </a:p>
      </dsp:txBody>
      <dsp:txXfrm>
        <a:off x="460889" y="206273"/>
        <a:ext cx="373620" cy="177223"/>
      </dsp:txXfrm>
    </dsp:sp>
    <dsp:sp modelId="{6B94CE3A-27B0-4F2F-B312-FFB2587BF2A3}">
      <dsp:nvSpPr>
        <dsp:cNvPr id="0" name=""/>
        <dsp:cNvSpPr/>
      </dsp:nvSpPr>
      <dsp:spPr>
        <a:xfrm>
          <a:off x="902395" y="524424"/>
          <a:ext cx="392794" cy="196397"/>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Governance Structure and Roles</a:t>
          </a:r>
          <a:endParaRPr lang="en-US" sz="500" kern="1200" dirty="0"/>
        </a:p>
      </dsp:txBody>
      <dsp:txXfrm>
        <a:off x="911982" y="534011"/>
        <a:ext cx="373620" cy="177223"/>
      </dsp:txXfrm>
    </dsp:sp>
    <dsp:sp modelId="{15648978-9570-403E-965E-2888A2DFC4AB}">
      <dsp:nvSpPr>
        <dsp:cNvPr id="0" name=""/>
        <dsp:cNvSpPr/>
      </dsp:nvSpPr>
      <dsp:spPr>
        <a:xfrm>
          <a:off x="730093" y="1054716"/>
          <a:ext cx="392794" cy="196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Shared Services</a:t>
          </a:r>
          <a:endParaRPr lang="en-US" sz="500" kern="1200" dirty="0"/>
        </a:p>
      </dsp:txBody>
      <dsp:txXfrm>
        <a:off x="739680" y="1064303"/>
        <a:ext cx="373620" cy="177223"/>
      </dsp:txXfrm>
    </dsp:sp>
    <dsp:sp modelId="{868F2665-8FC3-451A-A25D-5770FE90F986}">
      <dsp:nvSpPr>
        <dsp:cNvPr id="0" name=""/>
        <dsp:cNvSpPr/>
      </dsp:nvSpPr>
      <dsp:spPr>
        <a:xfrm>
          <a:off x="172511" y="1054716"/>
          <a:ext cx="392794" cy="196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Shared Costs Funding Model</a:t>
          </a:r>
          <a:endParaRPr lang="en-US" sz="500" kern="1200" dirty="0"/>
        </a:p>
      </dsp:txBody>
      <dsp:txXfrm>
        <a:off x="182098" y="1064303"/>
        <a:ext cx="373620" cy="177223"/>
      </dsp:txXfrm>
    </dsp:sp>
    <dsp:sp modelId="{94F39494-81B0-4595-884F-4CFDA6826B23}">
      <dsp:nvSpPr>
        <dsp:cNvPr id="0" name=""/>
        <dsp:cNvSpPr/>
      </dsp:nvSpPr>
      <dsp:spPr>
        <a:xfrm>
          <a:off x="209" y="524424"/>
          <a:ext cx="392794" cy="196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Transition and Community Building</a:t>
          </a:r>
          <a:endParaRPr lang="en-US" sz="500" kern="1200" dirty="0"/>
        </a:p>
      </dsp:txBody>
      <dsp:txXfrm>
        <a:off x="9796" y="534011"/>
        <a:ext cx="373620" cy="177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7E70B-0462-49F3-A4C9-4214AF25E5E1}">
      <dsp:nvSpPr>
        <dsp:cNvPr id="0" name=""/>
        <dsp:cNvSpPr/>
      </dsp:nvSpPr>
      <dsp:spPr>
        <a:xfrm>
          <a:off x="91574" y="191255"/>
          <a:ext cx="1112251" cy="1112251"/>
        </a:xfrm>
        <a:prstGeom prst="circularArrow">
          <a:avLst>
            <a:gd name="adj1" fmla="val 5544"/>
            <a:gd name="adj2" fmla="val 330680"/>
            <a:gd name="adj3" fmla="val 14324708"/>
            <a:gd name="adj4" fmla="val 1706024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858C4-D4DE-424F-9C06-C900E9577282}">
      <dsp:nvSpPr>
        <dsp:cNvPr id="0" name=""/>
        <dsp:cNvSpPr/>
      </dsp:nvSpPr>
      <dsp:spPr>
        <a:xfrm>
          <a:off x="451302" y="196686"/>
          <a:ext cx="392794" cy="1963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Working/Living in the Building</a:t>
          </a:r>
          <a:endParaRPr lang="en-US" sz="500" kern="1200" dirty="0"/>
        </a:p>
      </dsp:txBody>
      <dsp:txXfrm>
        <a:off x="460889" y="206273"/>
        <a:ext cx="373620" cy="177223"/>
      </dsp:txXfrm>
    </dsp:sp>
    <dsp:sp modelId="{6B94CE3A-27B0-4F2F-B312-FFB2587BF2A3}">
      <dsp:nvSpPr>
        <dsp:cNvPr id="0" name=""/>
        <dsp:cNvSpPr/>
      </dsp:nvSpPr>
      <dsp:spPr>
        <a:xfrm>
          <a:off x="902395" y="524424"/>
          <a:ext cx="392794" cy="1963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Governance Structure and Roles</a:t>
          </a:r>
          <a:endParaRPr lang="en-US" sz="500" kern="1200" dirty="0"/>
        </a:p>
      </dsp:txBody>
      <dsp:txXfrm>
        <a:off x="911982" y="534011"/>
        <a:ext cx="373620" cy="177223"/>
      </dsp:txXfrm>
    </dsp:sp>
    <dsp:sp modelId="{15648978-9570-403E-965E-2888A2DFC4AB}">
      <dsp:nvSpPr>
        <dsp:cNvPr id="0" name=""/>
        <dsp:cNvSpPr/>
      </dsp:nvSpPr>
      <dsp:spPr>
        <a:xfrm>
          <a:off x="730093" y="1054716"/>
          <a:ext cx="392794" cy="196397"/>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Shared Services</a:t>
          </a:r>
          <a:endParaRPr lang="en-US" sz="500" kern="1200" dirty="0"/>
        </a:p>
      </dsp:txBody>
      <dsp:txXfrm>
        <a:off x="739680" y="1064303"/>
        <a:ext cx="373620" cy="177223"/>
      </dsp:txXfrm>
    </dsp:sp>
    <dsp:sp modelId="{868F2665-8FC3-451A-A25D-5770FE90F986}">
      <dsp:nvSpPr>
        <dsp:cNvPr id="0" name=""/>
        <dsp:cNvSpPr/>
      </dsp:nvSpPr>
      <dsp:spPr>
        <a:xfrm>
          <a:off x="172511" y="1054716"/>
          <a:ext cx="392794" cy="196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Shared Costs Funding Model</a:t>
          </a:r>
          <a:endParaRPr lang="en-US" sz="500" kern="1200" dirty="0"/>
        </a:p>
      </dsp:txBody>
      <dsp:txXfrm>
        <a:off x="182098" y="1064303"/>
        <a:ext cx="373620" cy="177223"/>
      </dsp:txXfrm>
    </dsp:sp>
    <dsp:sp modelId="{94F39494-81B0-4595-884F-4CFDA6826B23}">
      <dsp:nvSpPr>
        <dsp:cNvPr id="0" name=""/>
        <dsp:cNvSpPr/>
      </dsp:nvSpPr>
      <dsp:spPr>
        <a:xfrm>
          <a:off x="209" y="524424"/>
          <a:ext cx="392794" cy="196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Transition and Community Building</a:t>
          </a:r>
          <a:endParaRPr lang="en-US" sz="500" kern="1200" dirty="0"/>
        </a:p>
      </dsp:txBody>
      <dsp:txXfrm>
        <a:off x="9796" y="534011"/>
        <a:ext cx="373620" cy="177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7E70B-0462-49F3-A4C9-4214AF25E5E1}">
      <dsp:nvSpPr>
        <dsp:cNvPr id="0" name=""/>
        <dsp:cNvSpPr/>
      </dsp:nvSpPr>
      <dsp:spPr>
        <a:xfrm>
          <a:off x="91574" y="191255"/>
          <a:ext cx="1112251" cy="1112251"/>
        </a:xfrm>
        <a:prstGeom prst="circularArrow">
          <a:avLst>
            <a:gd name="adj1" fmla="val 5544"/>
            <a:gd name="adj2" fmla="val 330680"/>
            <a:gd name="adj3" fmla="val 14324708"/>
            <a:gd name="adj4" fmla="val 1706024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858C4-D4DE-424F-9C06-C900E9577282}">
      <dsp:nvSpPr>
        <dsp:cNvPr id="0" name=""/>
        <dsp:cNvSpPr/>
      </dsp:nvSpPr>
      <dsp:spPr>
        <a:xfrm>
          <a:off x="451302" y="196686"/>
          <a:ext cx="392794" cy="1963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Working/Living in the Building</a:t>
          </a:r>
          <a:endParaRPr lang="en-US" sz="500" kern="1200" dirty="0"/>
        </a:p>
      </dsp:txBody>
      <dsp:txXfrm>
        <a:off x="460889" y="206273"/>
        <a:ext cx="373620" cy="177223"/>
      </dsp:txXfrm>
    </dsp:sp>
    <dsp:sp modelId="{6B94CE3A-27B0-4F2F-B312-FFB2587BF2A3}">
      <dsp:nvSpPr>
        <dsp:cNvPr id="0" name=""/>
        <dsp:cNvSpPr/>
      </dsp:nvSpPr>
      <dsp:spPr>
        <a:xfrm>
          <a:off x="902395" y="524424"/>
          <a:ext cx="392794" cy="1963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Governance Structure and Roles</a:t>
          </a:r>
          <a:endParaRPr lang="en-US" sz="500" kern="1200" dirty="0"/>
        </a:p>
      </dsp:txBody>
      <dsp:txXfrm>
        <a:off x="911982" y="534011"/>
        <a:ext cx="373620" cy="177223"/>
      </dsp:txXfrm>
    </dsp:sp>
    <dsp:sp modelId="{15648978-9570-403E-965E-2888A2DFC4AB}">
      <dsp:nvSpPr>
        <dsp:cNvPr id="0" name=""/>
        <dsp:cNvSpPr/>
      </dsp:nvSpPr>
      <dsp:spPr>
        <a:xfrm>
          <a:off x="730093" y="1054716"/>
          <a:ext cx="392794" cy="1963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Shared Services</a:t>
          </a:r>
          <a:endParaRPr lang="en-US" sz="500" kern="1200" dirty="0"/>
        </a:p>
      </dsp:txBody>
      <dsp:txXfrm>
        <a:off x="739680" y="1064303"/>
        <a:ext cx="373620" cy="177223"/>
      </dsp:txXfrm>
    </dsp:sp>
    <dsp:sp modelId="{868F2665-8FC3-451A-A25D-5770FE90F986}">
      <dsp:nvSpPr>
        <dsp:cNvPr id="0" name=""/>
        <dsp:cNvSpPr/>
      </dsp:nvSpPr>
      <dsp:spPr>
        <a:xfrm>
          <a:off x="172511" y="1054716"/>
          <a:ext cx="392794" cy="196397"/>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Shared Costs Funding Model</a:t>
          </a:r>
          <a:endParaRPr lang="en-US" sz="500" kern="1200" dirty="0"/>
        </a:p>
      </dsp:txBody>
      <dsp:txXfrm>
        <a:off x="182098" y="1064303"/>
        <a:ext cx="373620" cy="177223"/>
      </dsp:txXfrm>
    </dsp:sp>
    <dsp:sp modelId="{94F39494-81B0-4595-884F-4CFDA6826B23}">
      <dsp:nvSpPr>
        <dsp:cNvPr id="0" name=""/>
        <dsp:cNvSpPr/>
      </dsp:nvSpPr>
      <dsp:spPr>
        <a:xfrm>
          <a:off x="209" y="524424"/>
          <a:ext cx="392794" cy="196397"/>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Transition and Community Building</a:t>
          </a:r>
          <a:endParaRPr lang="en-US" sz="500" kern="1200" dirty="0"/>
        </a:p>
      </dsp:txBody>
      <dsp:txXfrm>
        <a:off x="9796" y="534011"/>
        <a:ext cx="373620" cy="177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7E70B-0462-49F3-A4C9-4214AF25E5E1}">
      <dsp:nvSpPr>
        <dsp:cNvPr id="0" name=""/>
        <dsp:cNvSpPr/>
      </dsp:nvSpPr>
      <dsp:spPr>
        <a:xfrm>
          <a:off x="91574" y="191255"/>
          <a:ext cx="1112251" cy="1112251"/>
        </a:xfrm>
        <a:prstGeom prst="circularArrow">
          <a:avLst>
            <a:gd name="adj1" fmla="val 5544"/>
            <a:gd name="adj2" fmla="val 330680"/>
            <a:gd name="adj3" fmla="val 14324708"/>
            <a:gd name="adj4" fmla="val 1706024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858C4-D4DE-424F-9C06-C900E9577282}">
      <dsp:nvSpPr>
        <dsp:cNvPr id="0" name=""/>
        <dsp:cNvSpPr/>
      </dsp:nvSpPr>
      <dsp:spPr>
        <a:xfrm>
          <a:off x="451302" y="196686"/>
          <a:ext cx="392794" cy="1963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Working/Living in the Building</a:t>
          </a:r>
          <a:endParaRPr lang="en-US" sz="500" kern="1200" dirty="0"/>
        </a:p>
      </dsp:txBody>
      <dsp:txXfrm>
        <a:off x="460889" y="206273"/>
        <a:ext cx="373620" cy="177223"/>
      </dsp:txXfrm>
    </dsp:sp>
    <dsp:sp modelId="{6B94CE3A-27B0-4F2F-B312-FFB2587BF2A3}">
      <dsp:nvSpPr>
        <dsp:cNvPr id="0" name=""/>
        <dsp:cNvSpPr/>
      </dsp:nvSpPr>
      <dsp:spPr>
        <a:xfrm>
          <a:off x="902395" y="524424"/>
          <a:ext cx="392794" cy="1963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Governance Structure and Roles</a:t>
          </a:r>
          <a:endParaRPr lang="en-US" sz="500" kern="1200" dirty="0"/>
        </a:p>
      </dsp:txBody>
      <dsp:txXfrm>
        <a:off x="911982" y="534011"/>
        <a:ext cx="373620" cy="177223"/>
      </dsp:txXfrm>
    </dsp:sp>
    <dsp:sp modelId="{15648978-9570-403E-965E-2888A2DFC4AB}">
      <dsp:nvSpPr>
        <dsp:cNvPr id="0" name=""/>
        <dsp:cNvSpPr/>
      </dsp:nvSpPr>
      <dsp:spPr>
        <a:xfrm>
          <a:off x="730093" y="1054716"/>
          <a:ext cx="392794" cy="196397"/>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Shared Services</a:t>
          </a:r>
          <a:endParaRPr lang="en-US" sz="500" kern="1200" dirty="0"/>
        </a:p>
      </dsp:txBody>
      <dsp:txXfrm>
        <a:off x="739680" y="1064303"/>
        <a:ext cx="373620" cy="177223"/>
      </dsp:txXfrm>
    </dsp:sp>
    <dsp:sp modelId="{868F2665-8FC3-451A-A25D-5770FE90F986}">
      <dsp:nvSpPr>
        <dsp:cNvPr id="0" name=""/>
        <dsp:cNvSpPr/>
      </dsp:nvSpPr>
      <dsp:spPr>
        <a:xfrm>
          <a:off x="172511" y="1054716"/>
          <a:ext cx="392794" cy="196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Shared Costs Funding Model</a:t>
          </a:r>
          <a:endParaRPr lang="en-US" sz="500" kern="1200" dirty="0"/>
        </a:p>
      </dsp:txBody>
      <dsp:txXfrm>
        <a:off x="182098" y="1064303"/>
        <a:ext cx="373620" cy="177223"/>
      </dsp:txXfrm>
    </dsp:sp>
    <dsp:sp modelId="{94F39494-81B0-4595-884F-4CFDA6826B23}">
      <dsp:nvSpPr>
        <dsp:cNvPr id="0" name=""/>
        <dsp:cNvSpPr/>
      </dsp:nvSpPr>
      <dsp:spPr>
        <a:xfrm>
          <a:off x="209" y="524424"/>
          <a:ext cx="392794" cy="196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Transition and Community Building</a:t>
          </a:r>
          <a:endParaRPr lang="en-US" sz="500" kern="1200" dirty="0"/>
        </a:p>
      </dsp:txBody>
      <dsp:txXfrm>
        <a:off x="9796" y="534011"/>
        <a:ext cx="373620" cy="1772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7E70B-0462-49F3-A4C9-4214AF25E5E1}">
      <dsp:nvSpPr>
        <dsp:cNvPr id="0" name=""/>
        <dsp:cNvSpPr/>
      </dsp:nvSpPr>
      <dsp:spPr>
        <a:xfrm>
          <a:off x="91574" y="191255"/>
          <a:ext cx="1112251" cy="1112251"/>
        </a:xfrm>
        <a:prstGeom prst="circularArrow">
          <a:avLst>
            <a:gd name="adj1" fmla="val 5544"/>
            <a:gd name="adj2" fmla="val 330680"/>
            <a:gd name="adj3" fmla="val 14324708"/>
            <a:gd name="adj4" fmla="val 1706024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858C4-D4DE-424F-9C06-C900E9577282}">
      <dsp:nvSpPr>
        <dsp:cNvPr id="0" name=""/>
        <dsp:cNvSpPr/>
      </dsp:nvSpPr>
      <dsp:spPr>
        <a:xfrm>
          <a:off x="451302" y="196686"/>
          <a:ext cx="392794" cy="1963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Working/Living in the Building</a:t>
          </a:r>
          <a:endParaRPr lang="en-US" sz="500" kern="1200" dirty="0"/>
        </a:p>
      </dsp:txBody>
      <dsp:txXfrm>
        <a:off x="460889" y="206273"/>
        <a:ext cx="373620" cy="177223"/>
      </dsp:txXfrm>
    </dsp:sp>
    <dsp:sp modelId="{6B94CE3A-27B0-4F2F-B312-FFB2587BF2A3}">
      <dsp:nvSpPr>
        <dsp:cNvPr id="0" name=""/>
        <dsp:cNvSpPr/>
      </dsp:nvSpPr>
      <dsp:spPr>
        <a:xfrm>
          <a:off x="902395" y="524424"/>
          <a:ext cx="392794" cy="1963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Governance Structure and Roles</a:t>
          </a:r>
          <a:endParaRPr lang="en-US" sz="500" kern="1200" dirty="0"/>
        </a:p>
      </dsp:txBody>
      <dsp:txXfrm>
        <a:off x="911982" y="534011"/>
        <a:ext cx="373620" cy="177223"/>
      </dsp:txXfrm>
    </dsp:sp>
    <dsp:sp modelId="{15648978-9570-403E-965E-2888A2DFC4AB}">
      <dsp:nvSpPr>
        <dsp:cNvPr id="0" name=""/>
        <dsp:cNvSpPr/>
      </dsp:nvSpPr>
      <dsp:spPr>
        <a:xfrm>
          <a:off x="730093" y="1054716"/>
          <a:ext cx="392794" cy="196397"/>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Shared Services</a:t>
          </a:r>
          <a:endParaRPr lang="en-US" sz="500" kern="1200" dirty="0"/>
        </a:p>
      </dsp:txBody>
      <dsp:txXfrm>
        <a:off x="739680" y="1064303"/>
        <a:ext cx="373620" cy="177223"/>
      </dsp:txXfrm>
    </dsp:sp>
    <dsp:sp modelId="{868F2665-8FC3-451A-A25D-5770FE90F986}">
      <dsp:nvSpPr>
        <dsp:cNvPr id="0" name=""/>
        <dsp:cNvSpPr/>
      </dsp:nvSpPr>
      <dsp:spPr>
        <a:xfrm>
          <a:off x="172511" y="1054716"/>
          <a:ext cx="392794" cy="196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Shared Costs Funding Model</a:t>
          </a:r>
          <a:endParaRPr lang="en-US" sz="500" kern="1200" dirty="0"/>
        </a:p>
      </dsp:txBody>
      <dsp:txXfrm>
        <a:off x="182098" y="1064303"/>
        <a:ext cx="373620" cy="177223"/>
      </dsp:txXfrm>
    </dsp:sp>
    <dsp:sp modelId="{94F39494-81B0-4595-884F-4CFDA6826B23}">
      <dsp:nvSpPr>
        <dsp:cNvPr id="0" name=""/>
        <dsp:cNvSpPr/>
      </dsp:nvSpPr>
      <dsp:spPr>
        <a:xfrm>
          <a:off x="209" y="524424"/>
          <a:ext cx="392794" cy="196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Transition and Community Building</a:t>
          </a:r>
          <a:endParaRPr lang="en-US" sz="500" kern="1200" dirty="0"/>
        </a:p>
      </dsp:txBody>
      <dsp:txXfrm>
        <a:off x="9796" y="534011"/>
        <a:ext cx="373620" cy="1772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7E70B-0462-49F3-A4C9-4214AF25E5E1}">
      <dsp:nvSpPr>
        <dsp:cNvPr id="0" name=""/>
        <dsp:cNvSpPr/>
      </dsp:nvSpPr>
      <dsp:spPr>
        <a:xfrm>
          <a:off x="91574" y="191255"/>
          <a:ext cx="1112251" cy="1112251"/>
        </a:xfrm>
        <a:prstGeom prst="circularArrow">
          <a:avLst>
            <a:gd name="adj1" fmla="val 5544"/>
            <a:gd name="adj2" fmla="val 330680"/>
            <a:gd name="adj3" fmla="val 14324708"/>
            <a:gd name="adj4" fmla="val 1706024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858C4-D4DE-424F-9C06-C900E9577282}">
      <dsp:nvSpPr>
        <dsp:cNvPr id="0" name=""/>
        <dsp:cNvSpPr/>
      </dsp:nvSpPr>
      <dsp:spPr>
        <a:xfrm>
          <a:off x="451302" y="196686"/>
          <a:ext cx="392794" cy="1963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Working/Living in the Building</a:t>
          </a:r>
          <a:endParaRPr lang="en-US" sz="500" kern="1200" dirty="0"/>
        </a:p>
      </dsp:txBody>
      <dsp:txXfrm>
        <a:off x="460889" y="206273"/>
        <a:ext cx="373620" cy="177223"/>
      </dsp:txXfrm>
    </dsp:sp>
    <dsp:sp modelId="{6B94CE3A-27B0-4F2F-B312-FFB2587BF2A3}">
      <dsp:nvSpPr>
        <dsp:cNvPr id="0" name=""/>
        <dsp:cNvSpPr/>
      </dsp:nvSpPr>
      <dsp:spPr>
        <a:xfrm>
          <a:off x="902395" y="524424"/>
          <a:ext cx="392794" cy="1963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Governance Structure and Roles</a:t>
          </a:r>
          <a:endParaRPr lang="en-US" sz="500" kern="1200" dirty="0"/>
        </a:p>
      </dsp:txBody>
      <dsp:txXfrm>
        <a:off x="911982" y="534011"/>
        <a:ext cx="373620" cy="177223"/>
      </dsp:txXfrm>
    </dsp:sp>
    <dsp:sp modelId="{15648978-9570-403E-965E-2888A2DFC4AB}">
      <dsp:nvSpPr>
        <dsp:cNvPr id="0" name=""/>
        <dsp:cNvSpPr/>
      </dsp:nvSpPr>
      <dsp:spPr>
        <a:xfrm>
          <a:off x="730093" y="1054716"/>
          <a:ext cx="392794" cy="196397"/>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Shared Services</a:t>
          </a:r>
          <a:endParaRPr lang="en-US" sz="500" kern="1200" dirty="0"/>
        </a:p>
      </dsp:txBody>
      <dsp:txXfrm>
        <a:off x="739680" y="1064303"/>
        <a:ext cx="373620" cy="177223"/>
      </dsp:txXfrm>
    </dsp:sp>
    <dsp:sp modelId="{868F2665-8FC3-451A-A25D-5770FE90F986}">
      <dsp:nvSpPr>
        <dsp:cNvPr id="0" name=""/>
        <dsp:cNvSpPr/>
      </dsp:nvSpPr>
      <dsp:spPr>
        <a:xfrm>
          <a:off x="172511" y="1054716"/>
          <a:ext cx="392794" cy="196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Shared Costs Funding Model</a:t>
          </a:r>
          <a:endParaRPr lang="en-US" sz="500" kern="1200" dirty="0"/>
        </a:p>
      </dsp:txBody>
      <dsp:txXfrm>
        <a:off x="182098" y="1064303"/>
        <a:ext cx="373620" cy="177223"/>
      </dsp:txXfrm>
    </dsp:sp>
    <dsp:sp modelId="{94F39494-81B0-4595-884F-4CFDA6826B23}">
      <dsp:nvSpPr>
        <dsp:cNvPr id="0" name=""/>
        <dsp:cNvSpPr/>
      </dsp:nvSpPr>
      <dsp:spPr>
        <a:xfrm>
          <a:off x="209" y="524424"/>
          <a:ext cx="392794" cy="1963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Transition and Community Building</a:t>
          </a:r>
          <a:endParaRPr lang="en-US" sz="500" kern="1200" dirty="0"/>
        </a:p>
      </dsp:txBody>
      <dsp:txXfrm>
        <a:off x="9796" y="534011"/>
        <a:ext cx="373620" cy="17722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sz="quarter" idx="1"/>
          </p:nvPr>
        </p:nvSpPr>
        <p:spPr>
          <a:xfrm>
            <a:off x="3927776" y="0"/>
            <a:ext cx="3004820" cy="461010"/>
          </a:xfrm>
          <a:prstGeom prst="rect">
            <a:avLst/>
          </a:prstGeom>
        </p:spPr>
        <p:txBody>
          <a:bodyPr vert="horz" lIns="92307" tIns="46153" rIns="92307" bIns="46153" rtlCol="0"/>
          <a:lstStyle>
            <a:lvl1pPr algn="r">
              <a:defRPr sz="1200"/>
            </a:lvl1pPr>
          </a:lstStyle>
          <a:p>
            <a:fld id="{A7D3BB42-E80E-4F7C-86C3-417CE380AA31}" type="datetimeFigureOut">
              <a:rPr lang="en-US" smtClean="0"/>
              <a:t>6/20/17</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7" tIns="46153" rIns="92307" bIns="46153" rtlCol="0" anchor="b"/>
          <a:lstStyle>
            <a:lvl1pPr algn="l">
              <a:defRPr sz="1200"/>
            </a:lvl1pPr>
          </a:lstStyle>
          <a:p>
            <a:endParaRPr lang="en-US"/>
          </a:p>
        </p:txBody>
      </p:sp>
      <p:sp>
        <p:nvSpPr>
          <p:cNvPr id="5" name="Slide Number Placeholder 4"/>
          <p:cNvSpPr>
            <a:spLocks noGrp="1"/>
          </p:cNvSpPr>
          <p:nvPr>
            <p:ph type="sldNum" sz="quarter" idx="3"/>
          </p:nvPr>
        </p:nvSpPr>
        <p:spPr>
          <a:xfrm>
            <a:off x="3927776" y="8757590"/>
            <a:ext cx="3004820" cy="461010"/>
          </a:xfrm>
          <a:prstGeom prst="rect">
            <a:avLst/>
          </a:prstGeom>
        </p:spPr>
        <p:txBody>
          <a:bodyPr vert="horz" lIns="92307" tIns="46153" rIns="92307" bIns="46153" rtlCol="0" anchor="b"/>
          <a:lstStyle>
            <a:lvl1pPr algn="r">
              <a:defRPr sz="1200"/>
            </a:lvl1pPr>
          </a:lstStyle>
          <a:p>
            <a:fld id="{51A36C04-002A-4A7D-B3C7-1724AAA8F5F2}" type="slidenum">
              <a:rPr lang="en-US" smtClean="0"/>
              <a:t>‹#›</a:t>
            </a:fld>
            <a:endParaRPr lang="en-US"/>
          </a:p>
        </p:txBody>
      </p:sp>
    </p:spTree>
    <p:extLst>
      <p:ext uri="{BB962C8B-B14F-4D97-AF65-F5344CB8AC3E}">
        <p14:creationId xmlns:p14="http://schemas.microsoft.com/office/powerpoint/2010/main" val="2769420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idx="1"/>
          </p:nvPr>
        </p:nvSpPr>
        <p:spPr>
          <a:xfrm>
            <a:off x="3927776" y="0"/>
            <a:ext cx="3004820" cy="461010"/>
          </a:xfrm>
          <a:prstGeom prst="rect">
            <a:avLst/>
          </a:prstGeom>
        </p:spPr>
        <p:txBody>
          <a:bodyPr vert="horz" lIns="92307" tIns="46153" rIns="92307" bIns="46153" rtlCol="0"/>
          <a:lstStyle>
            <a:lvl1pPr algn="r">
              <a:defRPr sz="1200"/>
            </a:lvl1pPr>
          </a:lstStyle>
          <a:p>
            <a:fld id="{45D72A7C-2BA5-4393-88A9-53468AF7F1FD}" type="datetimeFigureOut">
              <a:rPr lang="en-US" smtClean="0"/>
              <a:t>6/20/17</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7" tIns="46153" rIns="92307" bIns="46153" rtlCol="0" anchor="ctr"/>
          <a:lstStyle/>
          <a:p>
            <a:endParaRPr lang="en-US"/>
          </a:p>
        </p:txBody>
      </p:sp>
      <p:sp>
        <p:nvSpPr>
          <p:cNvPr id="5" name="Notes Placeholder 4"/>
          <p:cNvSpPr>
            <a:spLocks noGrp="1"/>
          </p:cNvSpPr>
          <p:nvPr>
            <p:ph type="body" sz="quarter" idx="3"/>
          </p:nvPr>
        </p:nvSpPr>
        <p:spPr>
          <a:xfrm>
            <a:off x="693420" y="4379596"/>
            <a:ext cx="5547360" cy="4149090"/>
          </a:xfrm>
          <a:prstGeom prst="rect">
            <a:avLst/>
          </a:prstGeom>
        </p:spPr>
        <p:txBody>
          <a:bodyPr vert="horz" lIns="92307" tIns="46153" rIns="92307" bIns="461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7" tIns="46153" rIns="92307"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307" tIns="46153" rIns="92307" bIns="46153" rtlCol="0" anchor="b"/>
          <a:lstStyle>
            <a:lvl1pPr algn="r">
              <a:defRPr sz="1200"/>
            </a:lvl1pPr>
          </a:lstStyle>
          <a:p>
            <a:fld id="{06BD23D6-698D-4038-AFA9-08E69DE144FD}" type="slidenum">
              <a:rPr lang="en-US" smtClean="0"/>
              <a:t>‹#›</a:t>
            </a:fld>
            <a:endParaRPr lang="en-US"/>
          </a:p>
        </p:txBody>
      </p:sp>
    </p:spTree>
    <p:extLst>
      <p:ext uri="{BB962C8B-B14F-4D97-AF65-F5344CB8AC3E}">
        <p14:creationId xmlns:p14="http://schemas.microsoft.com/office/powerpoint/2010/main" val="276595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1241425" y="396875"/>
            <a:ext cx="4610100" cy="3457575"/>
          </a:xfrm>
        </p:spPr>
      </p:sp>
      <p:sp>
        <p:nvSpPr>
          <p:cNvPr id="23" name="Notes Placeholder 22"/>
          <p:cNvSpPr>
            <a:spLocks noGrp="1"/>
          </p:cNvSpPr>
          <p:nvPr>
            <p:ph type="body" idx="1"/>
          </p:nvPr>
        </p:nvSpPr>
        <p:spPr/>
        <p:txBody>
          <a:bodyPr>
            <a:normAutofit/>
          </a:bodyPr>
          <a:lstStyle/>
          <a:p>
            <a:endParaRPr lang="en-US" dirty="0"/>
          </a:p>
        </p:txBody>
      </p:sp>
      <p:sp>
        <p:nvSpPr>
          <p:cNvPr id="2" name="Slide Number Placeholder 1"/>
          <p:cNvSpPr>
            <a:spLocks noGrp="1"/>
          </p:cNvSpPr>
          <p:nvPr>
            <p:ph type="sldNum" sz="quarter" idx="10"/>
          </p:nvPr>
        </p:nvSpPr>
        <p:spPr/>
        <p:txBody>
          <a:bodyPr/>
          <a:lstStyle/>
          <a:p>
            <a:fld id="{111E5896-917A-4035-A860-408E1EC3CD51}" type="slidenum">
              <a:rPr lang="en-US" smtClean="0">
                <a:solidFill>
                  <a:prstClr val="black"/>
                </a:solidFill>
                <a:latin typeface="Arial" pitchFamily="34" charset="0"/>
                <a:cs typeface="Arial" pitchFamily="34" charset="0"/>
              </a:rPr>
              <a:pPr/>
              <a:t>1</a:t>
            </a:fld>
            <a:endParaRPr lang="en-US" dirty="0">
              <a:solidFill>
                <a:prstClr val="black"/>
              </a:solidFill>
              <a:latin typeface="Arial" pitchFamily="34" charset="0"/>
              <a:cs typeface="Arial" pitchFamily="34" charset="0"/>
            </a:endParaRPr>
          </a:p>
        </p:txBody>
      </p:sp>
      <p:sp>
        <p:nvSpPr>
          <p:cNvPr id="3" name="Header Placeholder 2"/>
          <p:cNvSpPr>
            <a:spLocks noGrp="1"/>
          </p:cNvSpPr>
          <p:nvPr>
            <p:ph type="hdr" sz="quarter" idx="11"/>
          </p:nvPr>
        </p:nvSpPr>
        <p:spPr/>
        <p:txBody>
          <a:bodyPr/>
          <a:lstStyle/>
          <a:p>
            <a:pPr>
              <a:lnSpc>
                <a:spcPct val="95000"/>
              </a:lnSpc>
            </a:pPr>
            <a:r>
              <a:rPr lang="en-US" smtClean="0">
                <a:solidFill>
                  <a:prstClr val="black"/>
                </a:solidFill>
                <a:latin typeface="Arial" pitchFamily="34" charset="0"/>
                <a:cs typeface="Arial" pitchFamily="34" charset="0"/>
              </a:rPr>
              <a:t>Open Plan Workspace Change Management</a:t>
            </a: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4044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err="1" smtClean="0"/>
              <a:t>Ctty</a:t>
            </a:r>
            <a:r>
              <a:rPr lang="en-US" sz="2000" dirty="0" smtClean="0"/>
              <a:t> Building:  Open House at new building prior to move in, showcasing how to print, how to use focus rooms, kitchens </a:t>
            </a:r>
            <a:r>
              <a:rPr lang="en-US" sz="2000" dirty="0" err="1" smtClean="0"/>
              <a:t>etc</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06BD23D6-698D-4038-AFA9-08E69DE144FD}" type="slidenum">
              <a:rPr lang="en-US" smtClean="0"/>
              <a:t>10</a:t>
            </a:fld>
            <a:endParaRPr lang="en-US"/>
          </a:p>
        </p:txBody>
      </p:sp>
    </p:spTree>
    <p:extLst>
      <p:ext uri="{BB962C8B-B14F-4D97-AF65-F5344CB8AC3E}">
        <p14:creationId xmlns:p14="http://schemas.microsoft.com/office/powerpoint/2010/main" val="2258203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D23D6-698D-4038-AFA9-08E69DE144FD}" type="slidenum">
              <a:rPr lang="en-US" smtClean="0"/>
              <a:t>11</a:t>
            </a:fld>
            <a:endParaRPr lang="en-US"/>
          </a:p>
        </p:txBody>
      </p:sp>
    </p:spTree>
    <p:extLst>
      <p:ext uri="{BB962C8B-B14F-4D97-AF65-F5344CB8AC3E}">
        <p14:creationId xmlns:p14="http://schemas.microsoft.com/office/powerpoint/2010/main" val="3266524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D23D6-698D-4038-AFA9-08E69DE144FD}" type="slidenum">
              <a:rPr lang="en-US" smtClean="0"/>
              <a:t>13</a:t>
            </a:fld>
            <a:endParaRPr lang="en-US"/>
          </a:p>
        </p:txBody>
      </p:sp>
    </p:spTree>
    <p:extLst>
      <p:ext uri="{BB962C8B-B14F-4D97-AF65-F5344CB8AC3E}">
        <p14:creationId xmlns:p14="http://schemas.microsoft.com/office/powerpoint/2010/main" val="1548489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Learned many lessons at Mission Hall and want to engage with building</a:t>
            </a:r>
            <a:r>
              <a:rPr lang="en-US" baseline="0" dirty="0" smtClean="0"/>
              <a:t> occupants early</a:t>
            </a:r>
            <a:endParaRPr lang="en-US" dirty="0"/>
          </a:p>
        </p:txBody>
      </p:sp>
      <p:sp>
        <p:nvSpPr>
          <p:cNvPr id="4" name="Slide Number Placeholder 3"/>
          <p:cNvSpPr>
            <a:spLocks noGrp="1"/>
          </p:cNvSpPr>
          <p:nvPr>
            <p:ph type="sldNum" sz="quarter" idx="10"/>
          </p:nvPr>
        </p:nvSpPr>
        <p:spPr/>
        <p:txBody>
          <a:bodyPr/>
          <a:lstStyle/>
          <a:p>
            <a:fld id="{2506188D-3CBB-4AA2-BEB4-ECD49ADF93B6}" type="slidenum">
              <a:rPr lang="en-US" smtClean="0"/>
              <a:t>14</a:t>
            </a:fld>
            <a:endParaRPr lang="en-US"/>
          </a:p>
        </p:txBody>
      </p:sp>
    </p:spTree>
    <p:extLst>
      <p:ext uri="{BB962C8B-B14F-4D97-AF65-F5344CB8AC3E}">
        <p14:creationId xmlns:p14="http://schemas.microsoft.com/office/powerpoint/2010/main" val="836766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Team comprised of current and future open plan occupants as well as service providers</a:t>
            </a:r>
          </a:p>
          <a:p>
            <a:r>
              <a:rPr lang="en-US" dirty="0"/>
              <a:t>Change Agents representing departments moving into CSB and Block 33</a:t>
            </a:r>
          </a:p>
          <a:p>
            <a:r>
              <a:rPr lang="en-US" dirty="0"/>
              <a:t>Conducted 4 full day design sessions with the Design Team</a:t>
            </a:r>
          </a:p>
          <a:p>
            <a:pPr lvl="1"/>
            <a:r>
              <a:rPr lang="en-US" dirty="0"/>
              <a:t>Focused first on who the customers of the change management plan are and what they value</a:t>
            </a:r>
          </a:p>
          <a:p>
            <a:pPr lvl="1"/>
            <a:r>
              <a:rPr lang="en-US" dirty="0"/>
              <a:t>Went to “</a:t>
            </a:r>
            <a:r>
              <a:rPr lang="en-US" dirty="0" err="1"/>
              <a:t>gemba</a:t>
            </a:r>
            <a:r>
              <a:rPr lang="en-US" dirty="0"/>
              <a:t>” by observing in Mission Hall</a:t>
            </a:r>
          </a:p>
          <a:p>
            <a:pPr lvl="1"/>
            <a:r>
              <a:rPr lang="en-US" dirty="0"/>
              <a:t>Developed a set of recommendations, along with an implementation plan</a:t>
            </a:r>
          </a:p>
          <a:p>
            <a:r>
              <a:rPr lang="en-US" dirty="0"/>
              <a:t>Conducted two Town Halls with Change Agents to review the recommendations and obtain feedback</a:t>
            </a:r>
          </a:p>
          <a:p>
            <a:r>
              <a:rPr lang="en-US" dirty="0"/>
              <a:t>Met with Service Providers (ETS, ITS, Campus Planning, Capital Programs and Facilities) to discuss the recommendations affecting their services.  </a:t>
            </a:r>
            <a:endParaRPr lang="en-US" sz="2000" dirty="0"/>
          </a:p>
          <a:p>
            <a:endParaRPr lang="en-US" dirty="0"/>
          </a:p>
        </p:txBody>
      </p:sp>
      <p:sp>
        <p:nvSpPr>
          <p:cNvPr id="4" name="Slide Number Placeholder 3"/>
          <p:cNvSpPr>
            <a:spLocks noGrp="1"/>
          </p:cNvSpPr>
          <p:nvPr>
            <p:ph type="sldNum" sz="quarter" idx="10"/>
          </p:nvPr>
        </p:nvSpPr>
        <p:spPr/>
        <p:txBody>
          <a:bodyPr/>
          <a:lstStyle/>
          <a:p>
            <a:fld id="{06BD23D6-698D-4038-AFA9-08E69DE144FD}" type="slidenum">
              <a:rPr lang="en-US" smtClean="0"/>
              <a:t>15</a:t>
            </a:fld>
            <a:endParaRPr lang="en-US"/>
          </a:p>
        </p:txBody>
      </p:sp>
    </p:spTree>
    <p:extLst>
      <p:ext uri="{BB962C8B-B14F-4D97-AF65-F5344CB8AC3E}">
        <p14:creationId xmlns:p14="http://schemas.microsoft.com/office/powerpoint/2010/main" val="28656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396875"/>
            <a:ext cx="4608512"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D7C5D3-DD2D-4CA7-A82D-F3588CD8C877}" type="slidenum">
              <a:rPr lang="en-US" smtClean="0"/>
              <a:pPr/>
              <a:t>16</a:t>
            </a:fld>
            <a:endParaRPr lang="en-US" dirty="0"/>
          </a:p>
        </p:txBody>
      </p:sp>
    </p:spTree>
    <p:extLst>
      <p:ext uri="{BB962C8B-B14F-4D97-AF65-F5344CB8AC3E}">
        <p14:creationId xmlns:p14="http://schemas.microsoft.com/office/powerpoint/2010/main" val="1739338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BD23D6-698D-4038-AFA9-08E69DE144FD}" type="slidenum">
              <a:rPr lang="en-US" smtClean="0"/>
              <a:t>17</a:t>
            </a:fld>
            <a:endParaRPr lang="en-US"/>
          </a:p>
        </p:txBody>
      </p:sp>
    </p:spTree>
    <p:extLst>
      <p:ext uri="{BB962C8B-B14F-4D97-AF65-F5344CB8AC3E}">
        <p14:creationId xmlns:p14="http://schemas.microsoft.com/office/powerpoint/2010/main" val="417346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Identified several customer groups</a:t>
            </a:r>
            <a:r>
              <a:rPr lang="en-US" baseline="0" dirty="0" smtClean="0"/>
              <a:t> and these are the values they share</a:t>
            </a:r>
            <a:endParaRPr lang="en-US" dirty="0"/>
          </a:p>
        </p:txBody>
      </p:sp>
      <p:sp>
        <p:nvSpPr>
          <p:cNvPr id="4" name="Slide Number Placeholder 3"/>
          <p:cNvSpPr>
            <a:spLocks noGrp="1"/>
          </p:cNvSpPr>
          <p:nvPr>
            <p:ph type="sldNum" sz="quarter" idx="10"/>
          </p:nvPr>
        </p:nvSpPr>
        <p:spPr/>
        <p:txBody>
          <a:bodyPr/>
          <a:lstStyle/>
          <a:p>
            <a:fld id="{2506188D-3CBB-4AA2-BEB4-ECD49ADF93B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78059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D23D6-698D-4038-AFA9-08E69DE144FD}" type="slidenum">
              <a:rPr lang="en-US" smtClean="0"/>
              <a:t>19</a:t>
            </a:fld>
            <a:endParaRPr lang="en-US"/>
          </a:p>
        </p:txBody>
      </p:sp>
    </p:spTree>
    <p:extLst>
      <p:ext uri="{BB962C8B-B14F-4D97-AF65-F5344CB8AC3E}">
        <p14:creationId xmlns:p14="http://schemas.microsoft.com/office/powerpoint/2010/main" val="411679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facilities operations and maintenance funding model was established for Mission Hall, UCSF had no experience in what would be expected to fund an open space work plan type of office building. Some of the impacts of this are:</a:t>
            </a:r>
          </a:p>
          <a:p>
            <a:pPr marL="631402" indent="-173075">
              <a:buFont typeface="Arial" panose="020B0604020202020204" pitchFamily="34" charset="0"/>
              <a:buChar char="•"/>
            </a:pPr>
            <a:r>
              <a:rPr lang="en-US" dirty="0" smtClean="0"/>
              <a:t>Facilities funding was allocated on the “old” cost per square foot model (using past costs for similarly sized buildings)</a:t>
            </a:r>
          </a:p>
          <a:p>
            <a:pPr marL="631402" indent="-173075">
              <a:buFont typeface="Arial" panose="020B0604020202020204" pitchFamily="34" charset="0"/>
              <a:buChar char="•"/>
            </a:pPr>
            <a:r>
              <a:rPr lang="en-US" dirty="0" smtClean="0"/>
              <a:t>Facilities anticipated offering the same services it was used to providing in traditional UCSF buildings</a:t>
            </a:r>
          </a:p>
          <a:p>
            <a:pPr marL="631402" indent="-173075">
              <a:buFont typeface="Arial" panose="020B0604020202020204" pitchFamily="34" charset="0"/>
              <a:buChar char="•"/>
            </a:pPr>
            <a:r>
              <a:rPr lang="en-US" dirty="0" smtClean="0"/>
              <a:t>After Mission Hall opened, it became obvious that the old funding model and the old services would need to be reexamined</a:t>
            </a:r>
          </a:p>
          <a:p>
            <a:pPr marL="631402" indent="-173075">
              <a:buFont typeface="Arial" panose="020B0604020202020204" pitchFamily="34" charset="0"/>
              <a:buChar char="•"/>
            </a:pPr>
            <a:r>
              <a:rPr lang="en-US" dirty="0" smtClean="0"/>
              <a:t>The high traffic and population density of open plan buildings requires increased customer services to be successful</a:t>
            </a:r>
          </a:p>
          <a:p>
            <a:pPr marL="631402" indent="-173075">
              <a:buFont typeface="Arial" panose="020B0604020202020204" pitchFamily="34" charset="0"/>
              <a:buChar char="•"/>
            </a:pPr>
            <a:r>
              <a:rPr lang="en-US" dirty="0" smtClean="0"/>
              <a:t>Customers have expressed dissatisfaction when they are asked to pay for these “new” costs for enhanced service levels</a:t>
            </a:r>
          </a:p>
          <a:p>
            <a:endParaRPr lang="en-US" dirty="0"/>
          </a:p>
        </p:txBody>
      </p:sp>
      <p:sp>
        <p:nvSpPr>
          <p:cNvPr id="4" name="Slide Number Placeholder 3"/>
          <p:cNvSpPr>
            <a:spLocks noGrp="1"/>
          </p:cNvSpPr>
          <p:nvPr>
            <p:ph type="sldNum" sz="quarter" idx="10"/>
          </p:nvPr>
        </p:nvSpPr>
        <p:spPr/>
        <p:txBody>
          <a:bodyPr/>
          <a:lstStyle/>
          <a:p>
            <a:fld id="{01E344C6-4DCD-4C7C-B996-A2D17C97F45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0828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D23D6-698D-4038-AFA9-08E69DE144FD}" type="slidenum">
              <a:rPr lang="en-US" smtClean="0"/>
              <a:t>2</a:t>
            </a:fld>
            <a:endParaRPr lang="en-US"/>
          </a:p>
        </p:txBody>
      </p:sp>
    </p:spTree>
    <p:extLst>
      <p:ext uri="{BB962C8B-B14F-4D97-AF65-F5344CB8AC3E}">
        <p14:creationId xmlns:p14="http://schemas.microsoft.com/office/powerpoint/2010/main" val="4159160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Mission Hall opened, it was unclear who managed the furnishings and technology in the huddle and conference rooms, resulting in a lot of back and forth when the technology did not work or maintenance was required.</a:t>
            </a:r>
          </a:p>
          <a:p>
            <a:endParaRPr lang="en-US" baseline="0" dirty="0" smtClean="0"/>
          </a:p>
        </p:txBody>
      </p:sp>
      <p:sp>
        <p:nvSpPr>
          <p:cNvPr id="4" name="Slide Number Placeholder 3"/>
          <p:cNvSpPr>
            <a:spLocks noGrp="1"/>
          </p:cNvSpPr>
          <p:nvPr>
            <p:ph type="sldNum" sz="quarter" idx="10"/>
          </p:nvPr>
        </p:nvSpPr>
        <p:spPr/>
        <p:txBody>
          <a:bodyPr/>
          <a:lstStyle/>
          <a:p>
            <a:fld id="{2506188D-3CBB-4AA2-BEB4-ECD49ADF93B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3513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Lining up coffee pots on kitchen counters is not</a:t>
            </a:r>
            <a:r>
              <a:rPr lang="en-US" baseline="0" dirty="0" smtClean="0"/>
              <a:t> a viable option  – can’t put locks on pots</a:t>
            </a:r>
          </a:p>
          <a:p>
            <a:r>
              <a:rPr lang="en-US" baseline="0" dirty="0" smtClean="0"/>
              <a:t>Providing coffee/tea is a way of showing respect for employees</a:t>
            </a:r>
            <a:endParaRPr lang="en-US" dirty="0"/>
          </a:p>
        </p:txBody>
      </p:sp>
      <p:sp>
        <p:nvSpPr>
          <p:cNvPr id="4" name="Slide Number Placeholder 3"/>
          <p:cNvSpPr>
            <a:spLocks noGrp="1"/>
          </p:cNvSpPr>
          <p:nvPr>
            <p:ph type="sldNum" sz="quarter" idx="10"/>
          </p:nvPr>
        </p:nvSpPr>
        <p:spPr/>
        <p:txBody>
          <a:bodyPr/>
          <a:lstStyle/>
          <a:p>
            <a:fld id="{01E344C6-4DCD-4C7C-B996-A2D17C97F45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51750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Project Management</a:t>
            </a:r>
          </a:p>
          <a:p>
            <a:pPr marL="628650" lvl="1" indent="-171450">
              <a:buFont typeface="Arial" panose="020B0604020202020204" pitchFamily="34" charset="0"/>
              <a:buChar char="•"/>
            </a:pPr>
            <a:r>
              <a:rPr lang="en-US" dirty="0" smtClean="0"/>
              <a:t>Governance structure set up and facilitation</a:t>
            </a:r>
          </a:p>
          <a:p>
            <a:pPr marL="628650" lvl="1" indent="-171450">
              <a:buFont typeface="Arial" panose="020B0604020202020204" pitchFamily="34" charset="0"/>
              <a:buChar char="•"/>
            </a:pPr>
            <a:r>
              <a:rPr lang="en-US" dirty="0" smtClean="0"/>
              <a:t>Manage engagement of change agents</a:t>
            </a:r>
          </a:p>
          <a:p>
            <a:pPr marL="628650" lvl="1" indent="-171450">
              <a:buFont typeface="Arial" panose="020B0604020202020204" pitchFamily="34" charset="0"/>
              <a:buChar char="•"/>
            </a:pPr>
            <a:r>
              <a:rPr lang="en-US" dirty="0" smtClean="0"/>
              <a:t>Liaison to Building Stakeholder </a:t>
            </a:r>
            <a:r>
              <a:rPr lang="en-US" dirty="0" err="1" smtClean="0"/>
              <a:t>Ctte</a:t>
            </a:r>
            <a:endParaRPr lang="en-US" dirty="0" smtClean="0"/>
          </a:p>
          <a:p>
            <a:pPr marL="628650" lvl="1" indent="-171450">
              <a:buFont typeface="Arial" panose="020B0604020202020204" pitchFamily="34" charset="0"/>
              <a:buChar char="•"/>
            </a:pPr>
            <a:r>
              <a:rPr lang="en-US" dirty="0" smtClean="0"/>
              <a:t>Update to Design Team on a periodic basis</a:t>
            </a:r>
          </a:p>
          <a:p>
            <a:pPr lvl="1"/>
            <a:r>
              <a:rPr lang="en-US" dirty="0" smtClean="0"/>
              <a:t>General</a:t>
            </a:r>
            <a:r>
              <a:rPr lang="en-US" baseline="0" dirty="0" smtClean="0"/>
              <a:t> Analysis</a:t>
            </a:r>
          </a:p>
          <a:p>
            <a:pPr marL="628650" lvl="1" indent="-171450">
              <a:buFont typeface="Arial" panose="020B0604020202020204" pitchFamily="34" charset="0"/>
              <a:buChar char="•"/>
            </a:pPr>
            <a:r>
              <a:rPr lang="en-US" dirty="0" smtClean="0"/>
              <a:t>Scheduling and tracking meetings</a:t>
            </a:r>
          </a:p>
          <a:p>
            <a:pPr marL="628650" lvl="1" indent="-171450">
              <a:buFont typeface="Arial" panose="020B0604020202020204" pitchFamily="34" charset="0"/>
              <a:buChar char="•"/>
            </a:pPr>
            <a:r>
              <a:rPr lang="en-US" dirty="0" smtClean="0"/>
              <a:t>Coordination with service providers (such as ETS, CLS and Facilities) to ensure readiness</a:t>
            </a:r>
          </a:p>
          <a:p>
            <a:endParaRPr lang="en-US" dirty="0"/>
          </a:p>
        </p:txBody>
      </p:sp>
      <p:sp>
        <p:nvSpPr>
          <p:cNvPr id="4" name="Slide Number Placeholder 3"/>
          <p:cNvSpPr>
            <a:spLocks noGrp="1"/>
          </p:cNvSpPr>
          <p:nvPr>
            <p:ph type="sldNum" sz="quarter" idx="10"/>
          </p:nvPr>
        </p:nvSpPr>
        <p:spPr/>
        <p:txBody>
          <a:bodyPr/>
          <a:lstStyle/>
          <a:p>
            <a:fld id="{0F5794E4-D47C-490D-9897-D418E1AB802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50274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Campus employees (not including UCSF Health) =</a:t>
            </a:r>
            <a:r>
              <a:rPr lang="en-US" baseline="0" dirty="0" err="1" smtClean="0"/>
              <a:t>approx</a:t>
            </a:r>
            <a:r>
              <a:rPr lang="en-US" baseline="0" dirty="0" smtClean="0"/>
              <a:t> 19,953</a:t>
            </a:r>
          </a:p>
          <a:p>
            <a:r>
              <a:rPr lang="en-US" baseline="0" smtClean="0"/>
              <a:t>20% </a:t>
            </a:r>
            <a:r>
              <a:rPr lang="en-US" baseline="0" dirty="0" smtClean="0"/>
              <a:t>of the campus workforce</a:t>
            </a:r>
            <a:endParaRPr lang="en-US" dirty="0"/>
          </a:p>
        </p:txBody>
      </p:sp>
      <p:sp>
        <p:nvSpPr>
          <p:cNvPr id="4" name="Slide Number Placeholder 3"/>
          <p:cNvSpPr>
            <a:spLocks noGrp="1"/>
          </p:cNvSpPr>
          <p:nvPr>
            <p:ph type="sldNum" sz="quarter" idx="10"/>
          </p:nvPr>
        </p:nvSpPr>
        <p:spPr/>
        <p:txBody>
          <a:bodyPr/>
          <a:lstStyle/>
          <a:p>
            <a:fld id="{06BD23D6-698D-4038-AFA9-08E69DE144FD}" type="slidenum">
              <a:rPr lang="en-US" smtClean="0"/>
              <a:t>3</a:t>
            </a:fld>
            <a:endParaRPr lang="en-US"/>
          </a:p>
        </p:txBody>
      </p:sp>
    </p:spTree>
    <p:extLst>
      <p:ext uri="{BB962C8B-B14F-4D97-AF65-F5344CB8AC3E}">
        <p14:creationId xmlns:p14="http://schemas.microsoft.com/office/powerpoint/2010/main" val="225269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6BD23D6-698D-4038-AFA9-08E69DE144FD}" type="slidenum">
              <a:rPr lang="en-US" smtClean="0"/>
              <a:t>4</a:t>
            </a:fld>
            <a:endParaRPr lang="en-US"/>
          </a:p>
        </p:txBody>
      </p:sp>
    </p:spTree>
    <p:extLst>
      <p:ext uri="{BB962C8B-B14F-4D97-AF65-F5344CB8AC3E}">
        <p14:creationId xmlns:p14="http://schemas.microsoft.com/office/powerpoint/2010/main" val="225269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D23D6-698D-4038-AFA9-08E69DE144FD}" type="slidenum">
              <a:rPr lang="en-US" smtClean="0"/>
              <a:t>5</a:t>
            </a:fld>
            <a:endParaRPr lang="en-US"/>
          </a:p>
        </p:txBody>
      </p:sp>
    </p:spTree>
    <p:extLst>
      <p:ext uri="{BB962C8B-B14F-4D97-AF65-F5344CB8AC3E}">
        <p14:creationId xmlns:p14="http://schemas.microsoft.com/office/powerpoint/2010/main" val="98565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This will be a talking point: UCSF should </a:t>
            </a:r>
            <a:r>
              <a:rPr lang="en-US" sz="1200" dirty="0" smtClean="0"/>
              <a:t>establish policies, practices and structures that minimize time spent on minor items that can cause a lot of grief, thereby enabling staff and faculty time to focus on their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Approach for slide is to speak to the findings here, thus</a:t>
            </a:r>
            <a:r>
              <a:rPr lang="en-US" sz="1200" baseline="0" dirty="0" smtClean="0"/>
              <a:t> introducing the components.  Then slides with the recommendations.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6BD23D6-698D-4038-AFA9-08E69DE144FD}" type="slidenum">
              <a:rPr lang="en-US" smtClean="0"/>
              <a:t>6</a:t>
            </a:fld>
            <a:endParaRPr lang="en-US"/>
          </a:p>
        </p:txBody>
      </p:sp>
    </p:spTree>
    <p:extLst>
      <p:ext uri="{BB962C8B-B14F-4D97-AF65-F5344CB8AC3E}">
        <p14:creationId xmlns:p14="http://schemas.microsoft.com/office/powerpoint/2010/main" val="42507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talking points</a:t>
            </a:r>
            <a:r>
              <a:rPr lang="en-US" baseline="0" dirty="0" smtClean="0"/>
              <a:t> can speak to selected details of what we designed etc.  </a:t>
            </a:r>
            <a:endParaRPr lang="en-US" dirty="0" smtClean="0"/>
          </a:p>
          <a:p>
            <a:endParaRPr lang="en-US" dirty="0" smtClean="0"/>
          </a:p>
          <a:p>
            <a:endParaRPr lang="en-US" dirty="0" smtClean="0"/>
          </a:p>
          <a:p>
            <a:r>
              <a:rPr lang="en-US" dirty="0" smtClean="0"/>
              <a:t>Recommend useful, consistent signage and wayfinding throughout the building.</a:t>
            </a:r>
          </a:p>
          <a:p>
            <a:r>
              <a:rPr lang="en-US" dirty="0" smtClean="0"/>
              <a:t>Recommend a reception/welcome area on each floor with a phone and electronic directory close to the elevator/reception area.</a:t>
            </a:r>
          </a:p>
          <a:p>
            <a:r>
              <a:rPr lang="en-US" dirty="0" smtClean="0"/>
              <a:t>Each occupant needs a laptop, monitor and keyboard to work effectively, with the ability to plug and play in meeting rooms. Department should provide these.</a:t>
            </a:r>
          </a:p>
          <a:p>
            <a:r>
              <a:rPr lang="en-US" dirty="0" smtClean="0"/>
              <a:t>An enterprise available document management software is needed to support Departments’ transition to electronic files.</a:t>
            </a:r>
          </a:p>
          <a:p>
            <a:r>
              <a:rPr lang="en-US" dirty="0" smtClean="0"/>
              <a:t>Huddle and conference rooms required adequate AV technology that is easy to use and follow common standards.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6BD23D6-698D-4038-AFA9-08E69DE144FD}" type="slidenum">
              <a:rPr lang="en-US" smtClean="0"/>
              <a:t>7</a:t>
            </a:fld>
            <a:endParaRPr lang="en-US"/>
          </a:p>
        </p:txBody>
      </p:sp>
    </p:spTree>
    <p:extLst>
      <p:ext uri="{BB962C8B-B14F-4D97-AF65-F5344CB8AC3E}">
        <p14:creationId xmlns:p14="http://schemas.microsoft.com/office/powerpoint/2010/main" val="367316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Mission Hall, we</a:t>
            </a:r>
            <a:r>
              <a:rPr lang="en-US" baseline="0" dirty="0" smtClean="0"/>
              <a:t> learned that Open Plan requires occupant driven governance.  We have the opportunity to set this up on the front end, instead of being reactive.</a:t>
            </a:r>
          </a:p>
          <a:p>
            <a:endParaRPr lang="en-US" baseline="0" dirty="0" smtClean="0"/>
          </a:p>
          <a:p>
            <a:r>
              <a:rPr lang="en-US" baseline="0" dirty="0" smtClean="0"/>
              <a:t>Building wide: </a:t>
            </a:r>
          </a:p>
          <a:p>
            <a:pPr lvl="1">
              <a:spcBef>
                <a:spcPts val="600"/>
              </a:spcBef>
              <a:buClr>
                <a:srgbClr val="052049"/>
              </a:buClr>
            </a:pPr>
            <a:r>
              <a:rPr lang="en-US" sz="1400" dirty="0" smtClean="0">
                <a:solidFill>
                  <a:srgbClr val="052049"/>
                </a:solidFill>
              </a:rPr>
              <a:t>Development of general principles</a:t>
            </a:r>
          </a:p>
          <a:p>
            <a:pPr lvl="1">
              <a:spcBef>
                <a:spcPts val="600"/>
              </a:spcBef>
              <a:buClr>
                <a:srgbClr val="052049"/>
              </a:buClr>
            </a:pPr>
            <a:r>
              <a:rPr lang="en-US" sz="1400" dirty="0" smtClean="0">
                <a:solidFill>
                  <a:srgbClr val="052049"/>
                </a:solidFill>
              </a:rPr>
              <a:t>Common use of building</a:t>
            </a:r>
          </a:p>
          <a:p>
            <a:pPr lvl="1">
              <a:spcBef>
                <a:spcPts val="600"/>
              </a:spcBef>
              <a:buClr>
                <a:srgbClr val="052049"/>
              </a:buClr>
            </a:pPr>
            <a:r>
              <a:rPr lang="en-US" sz="1400" dirty="0" smtClean="0">
                <a:solidFill>
                  <a:srgbClr val="052049"/>
                </a:solidFill>
              </a:rPr>
              <a:t>Single point of contact for service provider and approval of Service Level Agreements</a:t>
            </a:r>
          </a:p>
          <a:p>
            <a:pPr lvl="0">
              <a:spcBef>
                <a:spcPts val="600"/>
              </a:spcBef>
              <a:buClr>
                <a:srgbClr val="052049"/>
              </a:buClr>
            </a:pPr>
            <a:r>
              <a:rPr lang="en-US" sz="1400" dirty="0" smtClean="0">
                <a:solidFill>
                  <a:srgbClr val="052049"/>
                </a:solidFill>
              </a:rPr>
              <a:t>Block level:</a:t>
            </a:r>
          </a:p>
          <a:p>
            <a:pPr lvl="1">
              <a:buClr>
                <a:srgbClr val="052049"/>
              </a:buClr>
            </a:pPr>
            <a:r>
              <a:rPr lang="en-US" sz="1400" dirty="0" smtClean="0">
                <a:solidFill>
                  <a:srgbClr val="052049"/>
                </a:solidFill>
              </a:rPr>
              <a:t>Adaptation of building principles </a:t>
            </a:r>
          </a:p>
          <a:p>
            <a:pPr lvl="1">
              <a:buClr>
                <a:srgbClr val="052049"/>
              </a:buClr>
            </a:pPr>
            <a:r>
              <a:rPr lang="en-US" sz="1400" dirty="0" smtClean="0">
                <a:solidFill>
                  <a:srgbClr val="052049"/>
                </a:solidFill>
              </a:rPr>
              <a:t>A vehicle for decision-making across multiple units/orgs </a:t>
            </a:r>
          </a:p>
          <a:p>
            <a:pPr lvl="1">
              <a:buClr>
                <a:srgbClr val="052049"/>
              </a:buClr>
            </a:pPr>
            <a:r>
              <a:rPr lang="en-US" sz="1400" dirty="0" smtClean="0">
                <a:solidFill>
                  <a:srgbClr val="052049"/>
                </a:solidFill>
              </a:rPr>
              <a:t>Block leaders need to be engaged and empowered</a:t>
            </a:r>
          </a:p>
          <a:p>
            <a:pPr lvl="0">
              <a:spcBef>
                <a:spcPts val="600"/>
              </a:spcBef>
              <a:buClr>
                <a:srgbClr val="052049"/>
              </a:buClr>
            </a:pPr>
            <a:endParaRPr lang="en-US" sz="1400" dirty="0" smtClean="0">
              <a:solidFill>
                <a:srgbClr val="052049"/>
              </a:solidFill>
            </a:endParaRPr>
          </a:p>
          <a:p>
            <a:r>
              <a:rPr lang="en-US" dirty="0" smtClean="0"/>
              <a:t>Space and operations coordinator</a:t>
            </a:r>
          </a:p>
          <a:p>
            <a:endParaRPr lang="en-US" dirty="0" smtClean="0"/>
          </a:p>
          <a:p>
            <a:pPr marL="285750" lvl="0" indent="-285750">
              <a:buFont typeface="Arial" panose="020B0604020202020204" pitchFamily="34" charset="0"/>
              <a:buChar char="•"/>
            </a:pPr>
            <a:r>
              <a:rPr lang="en-US" sz="1800" dirty="0" smtClean="0">
                <a:solidFill>
                  <a:schemeClr val="tx2"/>
                </a:solidFill>
              </a:rPr>
              <a:t>Responsible for:</a:t>
            </a:r>
          </a:p>
          <a:p>
            <a:pPr marL="1200150" lvl="2" indent="-285750" fontAlgn="base">
              <a:buFont typeface="Arial" panose="020B0604020202020204" pitchFamily="34" charset="0"/>
              <a:buChar char="•"/>
            </a:pPr>
            <a:r>
              <a:rPr lang="en-US" sz="1800" dirty="0" smtClean="0"/>
              <a:t>Working with building occupants on how to work within an open plan workspace environment</a:t>
            </a:r>
          </a:p>
          <a:p>
            <a:pPr marL="1200150" lvl="2" indent="-285750" fontAlgn="base">
              <a:buFont typeface="Arial" panose="020B0604020202020204" pitchFamily="34" charset="0"/>
              <a:buChar char="•"/>
            </a:pPr>
            <a:r>
              <a:rPr lang="en-US" sz="1800" dirty="0" smtClean="0"/>
              <a:t>Assisting in verifying and documenting space assignments and analyzing space utilization</a:t>
            </a:r>
          </a:p>
          <a:p>
            <a:pPr marL="1200150" lvl="2" indent="-285750" fontAlgn="base">
              <a:buFont typeface="Arial" panose="020B0604020202020204" pitchFamily="34" charset="0"/>
              <a:buChar char="•"/>
            </a:pPr>
            <a:r>
              <a:rPr lang="en-US" sz="1800" dirty="0" smtClean="0"/>
              <a:t>Liaison to governance committees</a:t>
            </a:r>
          </a:p>
          <a:p>
            <a:pPr marL="285750" lvl="0" indent="-285750">
              <a:buFont typeface="Arial" panose="020B0604020202020204" pitchFamily="34" charset="0"/>
              <a:buChar char="•"/>
            </a:pPr>
            <a:r>
              <a:rPr lang="en-US" sz="1800" dirty="0" smtClean="0">
                <a:solidFill>
                  <a:schemeClr val="tx2"/>
                </a:solidFill>
              </a:rPr>
              <a:t>Funded for three years for one person for Block 33 and Mission  Hall</a:t>
            </a:r>
          </a:p>
          <a:p>
            <a:pPr marL="350838" lvl="1" indent="0">
              <a:buFont typeface="Wingdings" panose="05000000000000000000" pitchFamily="2" charset="2"/>
              <a:buChar char="§"/>
            </a:pPr>
            <a:r>
              <a:rPr lang="en-US" sz="1800" dirty="0" smtClean="0"/>
              <a:t>   Need funding for CSB and other future buildings </a:t>
            </a:r>
          </a:p>
          <a:p>
            <a:endParaRPr lang="en-US" dirty="0"/>
          </a:p>
        </p:txBody>
      </p:sp>
      <p:sp>
        <p:nvSpPr>
          <p:cNvPr id="4" name="Slide Number Placeholder 3"/>
          <p:cNvSpPr>
            <a:spLocks noGrp="1"/>
          </p:cNvSpPr>
          <p:nvPr>
            <p:ph type="sldNum" sz="quarter" idx="10"/>
          </p:nvPr>
        </p:nvSpPr>
        <p:spPr/>
        <p:txBody>
          <a:bodyPr/>
          <a:lstStyle/>
          <a:p>
            <a:fld id="{2506188D-3CBB-4AA2-BEB4-ECD49ADF93B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610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facilities</a:t>
            </a:r>
          </a:p>
          <a:p>
            <a:pPr marL="6254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Services that address </a:t>
            </a:r>
            <a:r>
              <a:rPr lang="en-US" b="1" u="sng" dirty="0" smtClean="0"/>
              <a:t>cleanliness and sanitation</a:t>
            </a:r>
            <a:r>
              <a:rPr lang="en-US" b="1" dirty="0" smtClean="0"/>
              <a:t> </a:t>
            </a:r>
            <a:r>
              <a:rPr lang="en-US" dirty="0" smtClean="0"/>
              <a:t>conditions: </a:t>
            </a:r>
            <a:r>
              <a:rPr lang="en-US" i="1" dirty="0" smtClean="0">
                <a:solidFill>
                  <a:schemeClr val="tx2">
                    <a:lumMod val="75000"/>
                    <a:lumOff val="25000"/>
                  </a:schemeClr>
                </a:solidFill>
              </a:rPr>
              <a:t>full-time day porter services to address restroom, kitchen, and common area cleanliness</a:t>
            </a:r>
          </a:p>
          <a:p>
            <a:pPr marL="6254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Services that prevent and address </a:t>
            </a:r>
            <a:r>
              <a:rPr lang="en-US" b="1" u="sng" dirty="0" smtClean="0"/>
              <a:t>pest/insect control</a:t>
            </a:r>
            <a:r>
              <a:rPr lang="en-US" dirty="0" smtClean="0"/>
              <a:t>: </a:t>
            </a:r>
            <a:r>
              <a:rPr lang="en-US" i="1" dirty="0" smtClean="0">
                <a:solidFill>
                  <a:schemeClr val="tx2">
                    <a:lumMod val="75000"/>
                    <a:lumOff val="25000"/>
                  </a:schemeClr>
                </a:solidFill>
              </a:rPr>
              <a:t>increased carpet cleaning; increased trash, recycling and compost services</a:t>
            </a:r>
            <a:endParaRPr lang="en-US" dirty="0" smtClean="0">
              <a:solidFill>
                <a:schemeClr val="tx2">
                  <a:lumMod val="75000"/>
                  <a:lumOff val="25000"/>
                </a:schemeClr>
              </a:solidFill>
            </a:endParaRPr>
          </a:p>
          <a:p>
            <a:pPr marL="625475" indent="-171450">
              <a:buFont typeface="Arial" panose="020B0604020202020204" pitchFamily="34" charset="0"/>
              <a:buChar char="•"/>
            </a:pPr>
            <a:r>
              <a:rPr lang="en-US" dirty="0" smtClean="0"/>
              <a:t>Services that provide </a:t>
            </a:r>
            <a:r>
              <a:rPr lang="en-US" b="1" u="sng" dirty="0" smtClean="0"/>
              <a:t>efficiency and convenience</a:t>
            </a:r>
            <a:r>
              <a:rPr lang="en-US" b="1" dirty="0" smtClean="0"/>
              <a:t> </a:t>
            </a:r>
            <a:r>
              <a:rPr lang="en-US" dirty="0" smtClean="0"/>
              <a:t>for the customers (reduces unnecessary recharge transactions with limited value): </a:t>
            </a:r>
            <a:r>
              <a:rPr lang="en-US" i="1" dirty="0" smtClean="0">
                <a:solidFill>
                  <a:schemeClr val="tx2">
                    <a:lumMod val="75000"/>
                    <a:lumOff val="25000"/>
                  </a:schemeClr>
                </a:solidFill>
              </a:rPr>
              <a:t>maintenance/replacement /disposal of commercial refrigerators, microwaves, and water purifiers</a:t>
            </a:r>
            <a:endParaRPr lang="en-US" dirty="0" smtClean="0">
              <a:solidFill>
                <a:schemeClr val="tx2">
                  <a:lumMod val="75000"/>
                  <a:lumOff val="25000"/>
                </a:schemeClr>
              </a:solidFill>
            </a:endParaRPr>
          </a:p>
          <a:p>
            <a:endParaRPr lang="en-US" dirty="0" smtClean="0"/>
          </a:p>
          <a:p>
            <a:pPr lvl="0"/>
            <a:r>
              <a:rPr lang="en-US" dirty="0" smtClean="0"/>
              <a:t>On conference</a:t>
            </a:r>
            <a:r>
              <a:rPr lang="en-US" baseline="0" dirty="0" smtClean="0"/>
              <a:t> rooms: </a:t>
            </a:r>
            <a:r>
              <a:rPr lang="en-US" dirty="0" smtClean="0"/>
              <a:t>Multiple campus groups are discussing how to best work together to provide a proposal that coordinates all huddle/conference room support into a one-stop shop for our staff and faculty. </a:t>
            </a:r>
          </a:p>
          <a:p>
            <a:endParaRPr lang="en-US" dirty="0" smtClean="0"/>
          </a:p>
          <a:p>
            <a:r>
              <a:rPr lang="en-US" dirty="0" smtClean="0"/>
              <a:t>Coffee:</a:t>
            </a:r>
          </a:p>
          <a:p>
            <a:r>
              <a:rPr lang="en-US" dirty="0" smtClean="0"/>
              <a:t>Lining up coffee pots on kitchen counters is not</a:t>
            </a:r>
            <a:r>
              <a:rPr lang="en-US" baseline="0" dirty="0" smtClean="0"/>
              <a:t> a viable option  – can’t put locks on pots</a:t>
            </a:r>
          </a:p>
          <a:p>
            <a:r>
              <a:rPr lang="en-US" baseline="0" dirty="0" smtClean="0"/>
              <a:t>Providing coffee/tea is a way of showing respect for employees</a:t>
            </a:r>
            <a:endParaRPr lang="en-US" dirty="0" smtClean="0"/>
          </a:p>
          <a:p>
            <a:pPr marL="0" indent="0">
              <a:buNone/>
            </a:pPr>
            <a:r>
              <a:rPr lang="en-US" dirty="0" smtClean="0">
                <a:solidFill>
                  <a:schemeClr val="tx2"/>
                </a:solidFill>
              </a:rPr>
              <a:t>The transparency of the Open Plan environment brings up the issue of providing coffee/tea to employees. </a:t>
            </a:r>
            <a:r>
              <a:rPr lang="en-US" dirty="0" smtClean="0"/>
              <a:t>Approximately 50% of departments moving into Block 33 and CSB currently provide coffee/tea free of charge to their employees. </a:t>
            </a:r>
            <a:endParaRPr lang="en-US" dirty="0" smtClean="0">
              <a:solidFill>
                <a:schemeClr val="tx2"/>
              </a:solidFill>
            </a:endParaRPr>
          </a:p>
          <a:p>
            <a:r>
              <a:rPr lang="en-US" sz="1800" dirty="0" smtClean="0">
                <a:solidFill>
                  <a:schemeClr val="tx2"/>
                </a:solidFill>
              </a:rPr>
              <a:t>Recommend that the Campus provide hot and cold filtered water and coffee machines for all Open Plan floors.</a:t>
            </a:r>
          </a:p>
          <a:p>
            <a:r>
              <a:rPr lang="en-US" sz="1800" dirty="0" smtClean="0">
                <a:solidFill>
                  <a:schemeClr val="tx2"/>
                </a:solidFill>
              </a:rPr>
              <a:t>In addition, recommend that the campus provide and pay for coffee/tea for all people in open plan building. </a:t>
            </a:r>
          </a:p>
          <a:p>
            <a:r>
              <a:rPr lang="en-US" sz="1800" dirty="0" smtClean="0">
                <a:solidFill>
                  <a:schemeClr val="tx2"/>
                </a:solidFill>
              </a:rPr>
              <a:t>Reasons to Provide Coffee/Tea Service</a:t>
            </a:r>
          </a:p>
          <a:p>
            <a:pPr marL="742950" lvl="1" indent="-285750">
              <a:buFont typeface="Arial" panose="020B0604020202020204" pitchFamily="34" charset="0"/>
              <a:buChar char="•"/>
            </a:pPr>
            <a:r>
              <a:rPr lang="en-US" sz="1600" dirty="0" smtClean="0"/>
              <a:t>Would help with employee engagement, recruitment and retention of employees, and contributes to the  “Great People – Great Place” initiative</a:t>
            </a:r>
          </a:p>
          <a:p>
            <a:pPr marL="742950" lvl="1" indent="-285750">
              <a:buFont typeface="Arial" panose="020B0604020202020204" pitchFamily="34" charset="0"/>
              <a:buChar char="•"/>
            </a:pPr>
            <a:r>
              <a:rPr lang="en-US" sz="1600" dirty="0" smtClean="0"/>
              <a:t>Would eliminate hazard of employees having individual coffee makers at their desks</a:t>
            </a:r>
          </a:p>
          <a:p>
            <a:pPr marL="742950" lvl="1" indent="-285750">
              <a:buFont typeface="Arial" panose="020B0604020202020204" pitchFamily="34" charset="0"/>
              <a:buChar char="•"/>
            </a:pPr>
            <a:r>
              <a:rPr lang="en-US" sz="1600" dirty="0" smtClean="0"/>
              <a:t>For staff and faculty who currently have coffee/tea provided, not having it would be an unwelcome change and could contribute to bad morale and/or feelings of loss</a:t>
            </a:r>
            <a:endParaRPr lang="en-US" sz="1600" dirty="0" smtClean="0">
              <a:solidFill>
                <a:srgbClr val="FF0000"/>
              </a:solidFill>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6BD23D6-698D-4038-AFA9-08E69DE144FD}" type="slidenum">
              <a:rPr lang="en-US" smtClean="0"/>
              <a:t>9</a:t>
            </a:fld>
            <a:endParaRPr lang="en-US"/>
          </a:p>
        </p:txBody>
      </p:sp>
    </p:spTree>
    <p:extLst>
      <p:ext uri="{BB962C8B-B14F-4D97-AF65-F5344CB8AC3E}">
        <p14:creationId xmlns:p14="http://schemas.microsoft.com/office/powerpoint/2010/main" val="14068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16.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5.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5.emf"/><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emf"/><Relationship Id="rId3" Type="http://schemas.openxmlformats.org/officeDocument/2006/relationships/image" Target="../media/image16.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AB935D14-FC17-4CAE-9918-B6AA6BD1543B}" type="datetime1">
              <a:rPr lang="en-US" smtClean="0">
                <a:solidFill>
                  <a:prstClr val="white"/>
                </a:solidFill>
              </a:rPr>
              <a:pPr/>
              <a:t>6/20/17</a:t>
            </a:fld>
            <a:endParaRPr lang="en-US" dirty="0">
              <a:solidFill>
                <a:prstClr val="white"/>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prstClr val="white"/>
                  </a:solidFill>
                  <a:latin typeface="Arial"/>
                </a:rPr>
                <a:t>Partner Logo</a:t>
              </a:r>
            </a:p>
          </p:txBody>
        </p:sp>
      </p:grpSp>
      <p:pic>
        <p:nvPicPr>
          <p:cNvPr id="13" name="Picture 12"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4102624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2A8DB559-BFB7-4115-BA50-EAF7FB0085F3}" type="datetime1">
              <a:rPr lang="en-US" smtClean="0">
                <a:solidFill>
                  <a:prstClr val="white"/>
                </a:solidFill>
              </a:rPr>
              <a:pPr/>
              <a:t>6/20/17</a:t>
            </a:fld>
            <a:endParaRPr lang="en-US" dirty="0">
              <a:solidFill>
                <a:prstClr val="white"/>
              </a:solidFill>
            </a:endParaRPr>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3888035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A32FF9E-950D-4E70-B6D0-86A2F75F0BD3}" type="datetime1">
              <a:rPr lang="en-US" smtClean="0">
                <a:solidFill>
                  <a:prstClr val="white"/>
                </a:solidFill>
              </a:rPr>
              <a:pPr/>
              <a:t>6/20/17</a:t>
            </a:fld>
            <a:endParaRPr lang="en-US" dirty="0">
              <a:solidFill>
                <a:prstClr val="white"/>
              </a:solidFill>
            </a:endParaRPr>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06217164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525AB35-C713-4852-B72E-7E0B13FB1FF4}" type="datetime1">
              <a:rPr lang="en-US" smtClean="0">
                <a:solidFill>
                  <a:srgbClr val="FFFFFF"/>
                </a:solidFill>
              </a:rPr>
              <a:pPr/>
              <a:t>6/20/17</a:t>
            </a:fld>
            <a:endParaRPr lang="en-US" dirty="0">
              <a:solidFill>
                <a:srgbClr val="FFFFFF"/>
              </a:solidFill>
            </a:endParaRPr>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solidFill>
                  <a:srgbClr val="FFFFFF"/>
                </a:solidFill>
              </a:rPr>
              <a:t>Open Plan Workspace Change Management</a:t>
            </a:r>
            <a:endParaRPr lang="en-US" dirty="0">
              <a:solidFill>
                <a:srgbClr val="FFFFFF"/>
              </a:solidFill>
            </a:endParaRPr>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solidFill>
                  <a:srgbClr val="FFFFFF"/>
                </a:solidFill>
              </a:rPr>
              <a:pPr/>
              <a:t>‹#›</a:t>
            </a:fld>
            <a:endParaRPr lang="en-US" dirty="0">
              <a:solidFill>
                <a:srgbClr val="FFFFFF"/>
              </a:solidFill>
            </a:endParaRPr>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18988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E4A77900-5351-408D-8905-98E244934A1F}" type="datetime1">
              <a:rPr lang="en-US" smtClean="0">
                <a:solidFill>
                  <a:srgbClr val="052049"/>
                </a:solidFill>
              </a:rPr>
              <a:pPr/>
              <a:t>6/20/17</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solidFill>
                  <a:srgbClr val="052049"/>
                </a:solidFill>
              </a:rPr>
              <a:t>Open Plan Workspace Change Management</a:t>
            </a:r>
            <a:endParaRPr lang="en-US" dirty="0">
              <a:solidFill>
                <a:srgbClr val="052049"/>
              </a:solidFill>
            </a:endParaRP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5891442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00AEA4EB-4B8B-486F-9A52-98A77ABA72B6}" type="datetime1">
              <a:rPr lang="en-US" smtClean="0">
                <a:solidFill>
                  <a:srgbClr val="052049"/>
                </a:solidFill>
              </a:rPr>
              <a:pPr/>
              <a:t>6/20/17</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solidFill>
                  <a:srgbClr val="052049"/>
                </a:solidFill>
              </a:rPr>
              <a:t>Open Plan Workspace Change Management</a:t>
            </a:r>
            <a:endParaRPr lang="en-US" dirty="0">
              <a:solidFill>
                <a:srgbClr val="052049"/>
              </a:solidFill>
            </a:endParaRP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143634133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403758353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5794406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6890819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24318689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16729477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6B646FF-BAA1-42AE-A4D7-F29D5C2EED6A}" type="datetime1">
              <a:rPr lang="en-US" smtClean="0">
                <a:solidFill>
                  <a:srgbClr val="052049"/>
                </a:solidFill>
              </a:rPr>
              <a:pPr/>
              <a:t>6/20/17</a:t>
            </a:fld>
            <a:endParaRPr lang="en-US" dirty="0">
              <a:solidFill>
                <a:srgbClr val="052049"/>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rgbClr val="052049"/>
                  </a:solidFill>
                  <a:latin typeface="Arial"/>
                </a:rPr>
                <a:t>Partner Logo</a:t>
              </a:r>
            </a:p>
          </p:txBody>
        </p:sp>
      </p:grpSp>
      <p:pic>
        <p:nvPicPr>
          <p:cNvPr id="13" name="Picture 12" descr="UCSF_sig_navy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321379134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587703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8815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24153113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60681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Slide with Image2">
    <p:bg>
      <p:bgPr>
        <a:pattFill prst="pct5">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prstClr val="white"/>
              </a:solidFill>
              <a:latin typeface="Aria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invGray">
          <a:xfrm>
            <a:off x="365125" y="366713"/>
            <a:ext cx="6859588" cy="5153025"/>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rgbClr val="052049"/>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rgbClr val="052049"/>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rgbClr val="052049"/>
                </a:solidFill>
                <a:latin typeface="Arial" pitchFamily="34" charset="0"/>
                <a:cs typeface="Arial" pitchFamily="34" charset="0"/>
              </a:defRPr>
            </a:lvl1pPr>
          </a:lstStyle>
          <a:p>
            <a:fld id="{9C840015-9CE8-4C30-9953-6E5B2BA3C831}" type="datetime1">
              <a:rPr lang="en-US" smtClean="0"/>
              <a:pPr/>
              <a:t>6/20/17</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rgbClr val="052049"/>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8054341" y="6315878"/>
            <a:ext cx="0" cy="4549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71" name="Picture 3" descr="\\som023.som.ucsf.edu\pmo$\Shared\UCSFLink\OnDemand\PMO Website Design\PMO Logo Sized.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2879" y="6338888"/>
            <a:ext cx="415652" cy="43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918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12797898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54065583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185390823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98330528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5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1964551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92C1F1D-5D84-4B34-906A-A47A1009BFEC}" type="datetime1">
              <a:rPr lang="en-US" smtClean="0">
                <a:solidFill>
                  <a:prstClr val="white"/>
                </a:solidFill>
              </a:rPr>
              <a:pPr/>
              <a:t>6/20/17</a:t>
            </a:fld>
            <a:endParaRPr lang="en-US" dirty="0">
              <a:solidFill>
                <a:prstClr val="white"/>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2733638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31132087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E55D5-C2E4-4A7E-81CF-623677D11AD3}" type="datetime1">
              <a:rPr lang="en-US" smtClean="0">
                <a:solidFill>
                  <a:srgbClr val="052049"/>
                </a:solidFill>
              </a:rPr>
              <a:pPr/>
              <a:t>6/20/17</a:t>
            </a:fld>
            <a:endParaRPr lang="en-US" dirty="0">
              <a:solidFill>
                <a:srgbClr val="052049"/>
              </a:solidFill>
            </a:endParaRPr>
          </a:p>
        </p:txBody>
      </p:sp>
      <p:sp>
        <p:nvSpPr>
          <p:cNvPr id="3" name="Footer Placeholder 2"/>
          <p:cNvSpPr>
            <a:spLocks noGrp="1"/>
          </p:cNvSpPr>
          <p:nvPr>
            <p:ph type="ftr" sz="quarter" idx="11"/>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4" name="Slide Number Placeholder 3"/>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420470973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solidFill>
                  <a:prstClr val="white"/>
                </a:solidFill>
              </a:rPr>
              <a:pPr/>
              <a:t>6/20/17</a:t>
            </a:fld>
            <a:endParaRPr lang="en-US" dirty="0">
              <a:solidFill>
                <a:prstClr val="white"/>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prstClr val="white"/>
                  </a:solidFill>
                  <a:latin typeface="Arial"/>
                </a:rPr>
                <a:t>Partner Logo</a:t>
              </a:r>
            </a:p>
          </p:txBody>
        </p:sp>
      </p:grpSp>
      <p:pic>
        <p:nvPicPr>
          <p:cNvPr id="13" name="Picture 12"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7985028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solidFill>
                  <a:srgbClr val="052049"/>
                </a:solidFill>
              </a:rPr>
              <a:pPr/>
              <a:t>6/20/17</a:t>
            </a:fld>
            <a:endParaRPr lang="en-US" dirty="0">
              <a:solidFill>
                <a:srgbClr val="052049"/>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rgbClr val="052049"/>
                  </a:solidFill>
                  <a:latin typeface="Arial"/>
                </a:rPr>
                <a:t>Partner Logo</a:t>
              </a:r>
            </a:p>
          </p:txBody>
        </p:sp>
      </p:grpSp>
      <p:pic>
        <p:nvPicPr>
          <p:cNvPr id="13" name="Picture 12" descr="UCSF_sig_navy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60189579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solidFill>
                  <a:prstClr val="white"/>
                </a:solidFill>
              </a:rPr>
              <a:pPr/>
              <a:t>6/20/17</a:t>
            </a:fld>
            <a:endParaRPr lang="en-US" dirty="0">
              <a:solidFill>
                <a:prstClr val="white"/>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87192033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solidFill>
                  <a:prstClr val="white"/>
                </a:solidFill>
              </a:rPr>
              <a:pPr/>
              <a:t>6/20/17</a:t>
            </a:fld>
            <a:endParaRPr lang="en-US" dirty="0">
              <a:solidFill>
                <a:prstClr val="white"/>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a:solidFill>
                  <a:prstClr val="white"/>
                </a:solidFill>
                <a:latin typeface="Arial"/>
              </a:rPr>
              <a:t>UCSF Helen Diller Family</a:t>
            </a:r>
          </a:p>
          <a:p>
            <a:r>
              <a:rPr lang="en-US" sz="1000" dirty="0">
                <a:solidFill>
                  <a:prstClr val="white"/>
                </a:solidFill>
                <a:latin typeface="Arial"/>
              </a:rPr>
              <a:t>Comprehensive </a:t>
            </a:r>
            <a:br>
              <a:rPr lang="en-US" sz="1000" dirty="0">
                <a:solidFill>
                  <a:prstClr val="white"/>
                </a:solidFill>
                <a:latin typeface="Arial"/>
              </a:rPr>
            </a:br>
            <a:r>
              <a:rPr lang="en-US" sz="1000" dirty="0">
                <a:solidFill>
                  <a:prstClr val="white"/>
                </a:solidFill>
                <a:latin typeface="Arial"/>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a:solidFill>
                  <a:prstClr val="white"/>
                </a:solidFill>
                <a:latin typeface="Arial"/>
              </a:rPr>
              <a:t>UCSF School</a:t>
            </a:r>
            <a:br>
              <a:rPr lang="en-US" sz="1000" dirty="0">
                <a:solidFill>
                  <a:prstClr val="white"/>
                </a:solidFill>
                <a:latin typeface="Arial"/>
              </a:rPr>
            </a:br>
            <a:r>
              <a:rPr lang="en-US" sz="1000" dirty="0">
                <a:solidFill>
                  <a:prstClr val="white"/>
                </a:solidFill>
                <a:latin typeface="Arial"/>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a:solidFill>
                  <a:prstClr val="white"/>
                </a:solidFill>
                <a:latin typeface="Arial"/>
              </a:rPr>
              <a:t>AIDS Research Institute at UCSF</a:t>
            </a:r>
          </a:p>
        </p:txBody>
      </p:sp>
      <p:pic>
        <p:nvPicPr>
          <p:cNvPr id="16" name="Picture 15"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357365541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solidFill>
                  <a:prstClr val="white"/>
                </a:solidFill>
              </a:rPr>
              <a:pPr/>
              <a:t>6/20/17</a:t>
            </a:fld>
            <a:endParaRPr lang="en-US" dirty="0">
              <a:solidFill>
                <a:prstClr val="white"/>
              </a:solidFill>
            </a:endParaRPr>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5" name="Picture 14"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09463928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solidFill>
                  <a:prstClr val="white"/>
                </a:solidFill>
              </a:rPr>
              <a:pPr/>
              <a:t>6/20/17</a:t>
            </a:fld>
            <a:endParaRPr lang="en-US" dirty="0">
              <a:solidFill>
                <a:prstClr val="white"/>
              </a:solidFill>
            </a:endParaRPr>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a:solidFill>
                  <a:prstClr val="white"/>
                </a:solidFill>
                <a:latin typeface="Arial"/>
              </a:rPr>
              <a:t>UCSF Helen Diller Family</a:t>
            </a:r>
          </a:p>
          <a:p>
            <a:r>
              <a:rPr lang="en-US" sz="900" dirty="0">
                <a:solidFill>
                  <a:prstClr val="white"/>
                </a:solidFill>
                <a:latin typeface="Arial"/>
              </a:rPr>
              <a:t>Comprehensive </a:t>
            </a:r>
            <a:br>
              <a:rPr lang="en-US" sz="900" dirty="0">
                <a:solidFill>
                  <a:prstClr val="white"/>
                </a:solidFill>
                <a:latin typeface="Arial"/>
              </a:rPr>
            </a:br>
            <a:r>
              <a:rPr lang="en-US" sz="900" dirty="0">
                <a:solidFill>
                  <a:prstClr val="white"/>
                </a:solidFill>
                <a:latin typeface="Arial"/>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a:solidFill>
                  <a:prstClr val="white"/>
                </a:solidFill>
                <a:latin typeface="Arial"/>
              </a:rPr>
              <a:t>UCSF School</a:t>
            </a:r>
            <a:br>
              <a:rPr lang="en-US" sz="900" dirty="0">
                <a:solidFill>
                  <a:prstClr val="white"/>
                </a:solidFill>
                <a:latin typeface="Arial"/>
              </a:rPr>
            </a:br>
            <a:r>
              <a:rPr lang="en-US" sz="900" dirty="0">
                <a:solidFill>
                  <a:prstClr val="white"/>
                </a:solidFill>
                <a:latin typeface="Arial"/>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a:solidFill>
                  <a:prstClr val="white"/>
                </a:solidFill>
                <a:latin typeface="Arial"/>
              </a:rPr>
              <a:t>AIDS Research Institute at UCSF</a:t>
            </a:r>
          </a:p>
        </p:txBody>
      </p:sp>
      <p:pic>
        <p:nvPicPr>
          <p:cNvPr id="19" name="Picture 18"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04474630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solidFill>
                  <a:prstClr val="white"/>
                </a:solidFill>
              </a:rPr>
              <a:pPr/>
              <a:t>6/20/17</a:t>
            </a:fld>
            <a:endParaRPr lang="en-US" dirty="0">
              <a:solidFill>
                <a:prstClr val="white"/>
              </a:solidFill>
            </a:endParaRPr>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20432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a:solidFill>
                  <a:prstClr val="white"/>
                </a:solidFill>
                <a:latin typeface="Arial"/>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prstClr val="white"/>
                  </a:solidFill>
                  <a:latin typeface="Arial"/>
                </a:rPr>
                <a:t>Partner </a:t>
              </a:r>
              <a:br>
                <a:rPr lang="en-US" sz="1400" dirty="0">
                  <a:solidFill>
                    <a:prstClr val="white"/>
                  </a:solidFill>
                  <a:latin typeface="Arial"/>
                </a:rPr>
              </a:br>
              <a:r>
                <a:rPr lang="en-US" sz="1400" dirty="0">
                  <a:solidFill>
                    <a:prstClr val="white"/>
                  </a:solidFill>
                  <a:latin typeface="Arial"/>
                </a:rPr>
                <a:t>Logo</a:t>
              </a:r>
            </a:p>
          </p:txBody>
        </p:sp>
      </p:grpSp>
      <p:pic>
        <p:nvPicPr>
          <p:cNvPr id="17" name="Picture 16"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29411459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solidFill>
                  <a:prstClr val="white"/>
                </a:solidFill>
              </a:rPr>
              <a:pPr/>
              <a:t>6/20/17</a:t>
            </a:fld>
            <a:endParaRPr lang="en-US" dirty="0">
              <a:solidFill>
                <a:prstClr val="white"/>
              </a:solidFill>
            </a:endParaRPr>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89310824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4FE91883-75BA-412C-858D-FE37FCBB3CE2}" type="datetime1">
              <a:rPr lang="en-US" smtClean="0">
                <a:solidFill>
                  <a:prstClr val="white"/>
                </a:solidFill>
              </a:rPr>
              <a:pPr/>
              <a:t>6/20/17</a:t>
            </a:fld>
            <a:endParaRPr lang="en-US" dirty="0">
              <a:solidFill>
                <a:prstClr val="white"/>
              </a:solidFill>
            </a:endParaRPr>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a:solidFill>
                  <a:prstClr val="white"/>
                </a:solidFill>
                <a:latin typeface="Arial"/>
              </a:rPr>
              <a:t>UCSF Helen Diller Family</a:t>
            </a:r>
          </a:p>
          <a:p>
            <a:r>
              <a:rPr lang="en-US" sz="1000" dirty="0">
                <a:solidFill>
                  <a:prstClr val="white"/>
                </a:solidFill>
                <a:latin typeface="Arial"/>
              </a:rPr>
              <a:t>Comprehensive </a:t>
            </a:r>
            <a:br>
              <a:rPr lang="en-US" sz="1000" dirty="0">
                <a:solidFill>
                  <a:prstClr val="white"/>
                </a:solidFill>
                <a:latin typeface="Arial"/>
              </a:rPr>
            </a:br>
            <a:r>
              <a:rPr lang="en-US" sz="1000" dirty="0">
                <a:solidFill>
                  <a:prstClr val="white"/>
                </a:solidFill>
                <a:latin typeface="Arial"/>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a:solidFill>
                  <a:prstClr val="white"/>
                </a:solidFill>
                <a:latin typeface="Arial"/>
              </a:rPr>
              <a:t>UCSF School</a:t>
            </a:r>
            <a:br>
              <a:rPr lang="en-US" sz="1000" dirty="0">
                <a:solidFill>
                  <a:prstClr val="white"/>
                </a:solidFill>
                <a:latin typeface="Arial"/>
              </a:rPr>
            </a:br>
            <a:r>
              <a:rPr lang="en-US" sz="1000" dirty="0">
                <a:solidFill>
                  <a:prstClr val="white"/>
                </a:solidFill>
                <a:latin typeface="Arial"/>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a:solidFill>
                  <a:prstClr val="white"/>
                </a:solidFill>
                <a:latin typeface="Arial"/>
              </a:rPr>
              <a:t>AIDS Research Institute at UCSF</a:t>
            </a:r>
          </a:p>
        </p:txBody>
      </p:sp>
      <p:pic>
        <p:nvPicPr>
          <p:cNvPr id="16" name="Picture 15"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519850805"/>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solidFill>
                  <a:prstClr val="white"/>
                </a:solidFill>
              </a:rPr>
              <a:pPr/>
              <a:t>6/20/17</a:t>
            </a:fld>
            <a:endParaRPr lang="en-US" dirty="0">
              <a:solidFill>
                <a:prstClr val="white"/>
              </a:solidFill>
            </a:endParaRPr>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51697577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solidFill>
                  <a:prstClr val="white"/>
                </a:solidFill>
              </a:rPr>
              <a:pPr/>
              <a:t>6/20/17</a:t>
            </a:fld>
            <a:endParaRPr lang="en-US" dirty="0">
              <a:solidFill>
                <a:prstClr val="white"/>
              </a:solidFill>
            </a:endParaRPr>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27845879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solidFill>
                  <a:prstClr val="white"/>
                </a:solidFill>
              </a:rPr>
              <a:pPr/>
              <a:t>6/20/17</a:t>
            </a:fld>
            <a:endParaRPr lang="en-US" dirty="0">
              <a:solidFill>
                <a:prstClr val="white"/>
              </a:solidFill>
            </a:endParaRPr>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38171279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solidFill>
                  <a:srgbClr val="FFFFFF"/>
                </a:solidFill>
              </a:rPr>
              <a:pPr/>
              <a:t>6/20/17</a:t>
            </a:fld>
            <a:endParaRPr lang="en-US" dirty="0">
              <a:solidFill>
                <a:srgbClr val="FFFFFF"/>
              </a:solidFill>
            </a:endParaRPr>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solidFill>
                  <a:srgbClr val="FFFFFF"/>
                </a:solidFill>
              </a:rPr>
              <a:t>Presentation Title and/or Sub Brand Name Here</a:t>
            </a:r>
            <a:endParaRPr lang="en-US" dirty="0">
              <a:solidFill>
                <a:srgbClr val="FFFFFF"/>
              </a:solidFill>
            </a:endParaRPr>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solidFill>
                  <a:srgbClr val="FFFFFF"/>
                </a:solidFill>
              </a:rPr>
              <a:pPr/>
              <a:t>‹#›</a:t>
            </a:fld>
            <a:endParaRPr lang="en-US" dirty="0">
              <a:solidFill>
                <a:srgbClr val="FFFFFF"/>
              </a:solidFill>
            </a:endParaRPr>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31701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solidFill>
                  <a:srgbClr val="052049"/>
                </a:solidFill>
              </a:rPr>
              <a:pPr/>
              <a:t>6/20/17</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solidFill>
                  <a:srgbClr val="052049"/>
                </a:solidFill>
              </a:rPr>
              <a:t>Presentation Title and/or Sub Brand Name Here</a:t>
            </a:r>
            <a:endParaRPr lang="en-US" dirty="0">
              <a:solidFill>
                <a:srgbClr val="052049"/>
              </a:solidFill>
            </a:endParaRP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193318428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solidFill>
                  <a:srgbClr val="052049"/>
                </a:solidFill>
              </a:rPr>
              <a:pPr/>
              <a:t>6/20/17</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solidFill>
                  <a:srgbClr val="052049"/>
                </a:solidFill>
              </a:rPr>
              <a:t>Presentation Title and/or Sub Brand Name Here</a:t>
            </a:r>
            <a:endParaRPr lang="en-US" dirty="0">
              <a:solidFill>
                <a:srgbClr val="052049"/>
              </a:solidFill>
            </a:endParaRP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59614391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266850939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59384034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41295165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7173148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527E8D5-C33F-4A70-A8C5-B84D45524C30}" type="datetime1">
              <a:rPr lang="en-US" smtClean="0">
                <a:solidFill>
                  <a:prstClr val="white"/>
                </a:solidFill>
              </a:rPr>
              <a:pPr/>
              <a:t>6/20/17</a:t>
            </a:fld>
            <a:endParaRPr lang="en-US" dirty="0">
              <a:solidFill>
                <a:prstClr val="white"/>
              </a:solidFill>
            </a:endParaRPr>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5" name="Picture 14"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519038"/>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54045655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361233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63190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92800506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10735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7" name="Slide Number Placeholder 6"/>
          <p:cNvSpPr>
            <a:spLocks noGrp="1"/>
          </p:cNvSpPr>
          <p:nvPr>
            <p:ph type="sldNum" sz="quarter" idx="11"/>
          </p:nvPr>
        </p:nvSpPr>
        <p:spPr/>
        <p:txBody>
          <a:bodyPr rtlCol="0"/>
          <a:lstStyle/>
          <a:p>
            <a:fld id="{12EDD7DC-FB13-436F-BBC7-A777F5DFFE1C}"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176045979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Title Slide with Image2">
    <p:bg>
      <p:bgPr>
        <a:pattFill prst="pct5">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prstClr val="white"/>
              </a:solidFill>
              <a:latin typeface="Aria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invGray">
          <a:xfrm>
            <a:off x="365125" y="366713"/>
            <a:ext cx="6859588" cy="5153025"/>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rgbClr val="052049"/>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rgbClr val="052049"/>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rgbClr val="052049"/>
                </a:solidFill>
                <a:latin typeface="Arial" pitchFamily="34" charset="0"/>
                <a:cs typeface="Arial" pitchFamily="34" charset="0"/>
              </a:defRPr>
            </a:lvl1pPr>
          </a:lstStyle>
          <a:p>
            <a:fld id="{6E8F28A4-050C-49F9-8FB5-0B01FA19FC43}" type="datetime1">
              <a:rPr lang="en-US" smtClean="0"/>
              <a:pPr/>
              <a:t>6/20/17</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rgbClr val="052049"/>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8054341" y="6315878"/>
            <a:ext cx="0" cy="4549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71" name="Picture 3" descr="\\som023.som.ucsf.edu\pmo$\Shared\UCSFLink\OnDemand\PMO Website Design\PMO Logo Sized.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2879" y="6338888"/>
            <a:ext cx="415652" cy="43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9816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929C4E7-7B79-4668-9DAB-114CBCE15D99}" type="slidenum">
              <a:rPr lang="en-US" smtClean="0">
                <a:solidFill>
                  <a:srgbClr val="052049"/>
                </a:solidFill>
              </a:rPr>
              <a:pPr/>
              <a:t>‹#›</a:t>
            </a:fld>
            <a:endParaRPr lang="en-US">
              <a:solidFill>
                <a:srgbClr val="052049"/>
              </a:solidFill>
            </a:endParaRPr>
          </a:p>
        </p:txBody>
      </p:sp>
    </p:spTree>
    <p:extLst>
      <p:ext uri="{BB962C8B-B14F-4D97-AF65-F5344CB8AC3E}">
        <p14:creationId xmlns:p14="http://schemas.microsoft.com/office/powerpoint/2010/main" val="7519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60917314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28546100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ACCF0AA3-3062-4F15-A655-96C02DC797B8}" type="datetime1">
              <a:rPr lang="en-US" smtClean="0">
                <a:solidFill>
                  <a:prstClr val="white"/>
                </a:solidFill>
              </a:rPr>
              <a:pPr/>
              <a:t>6/20/17</a:t>
            </a:fld>
            <a:endParaRPr lang="en-US" dirty="0">
              <a:solidFill>
                <a:prstClr val="white"/>
              </a:solidFill>
            </a:endParaRPr>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a:solidFill>
                  <a:prstClr val="white"/>
                </a:solidFill>
                <a:latin typeface="Arial"/>
              </a:rPr>
              <a:t>UCSF Helen Diller Family</a:t>
            </a:r>
          </a:p>
          <a:p>
            <a:r>
              <a:rPr lang="en-US" sz="900" dirty="0">
                <a:solidFill>
                  <a:prstClr val="white"/>
                </a:solidFill>
                <a:latin typeface="Arial"/>
              </a:rPr>
              <a:t>Comprehensive </a:t>
            </a:r>
            <a:br>
              <a:rPr lang="en-US" sz="900" dirty="0">
                <a:solidFill>
                  <a:prstClr val="white"/>
                </a:solidFill>
                <a:latin typeface="Arial"/>
              </a:rPr>
            </a:br>
            <a:r>
              <a:rPr lang="en-US" sz="900" dirty="0">
                <a:solidFill>
                  <a:prstClr val="white"/>
                </a:solidFill>
                <a:latin typeface="Arial"/>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a:solidFill>
                  <a:prstClr val="white"/>
                </a:solidFill>
                <a:latin typeface="Arial"/>
              </a:rPr>
              <a:t>UCSF School</a:t>
            </a:r>
            <a:br>
              <a:rPr lang="en-US" sz="900" dirty="0">
                <a:solidFill>
                  <a:prstClr val="white"/>
                </a:solidFill>
                <a:latin typeface="Arial"/>
              </a:rPr>
            </a:br>
            <a:r>
              <a:rPr lang="en-US" sz="900" dirty="0">
                <a:solidFill>
                  <a:prstClr val="white"/>
                </a:solidFill>
                <a:latin typeface="Arial"/>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a:solidFill>
                  <a:prstClr val="white"/>
                </a:solidFill>
                <a:latin typeface="Arial"/>
              </a:rPr>
              <a:t>AIDS Research Institute at UCSF</a:t>
            </a:r>
          </a:p>
        </p:txBody>
      </p:sp>
      <p:pic>
        <p:nvPicPr>
          <p:cNvPr id="19" name="Picture 18"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505413188"/>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28150684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5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76205046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7359667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A573053-3DA6-420B-93B9-A92C57CFECDC}" type="datetime1">
              <a:rPr lang="en-US" smtClean="0">
                <a:solidFill>
                  <a:prstClr val="white"/>
                </a:solidFill>
              </a:rPr>
              <a:pPr/>
              <a:t>6/20/17</a:t>
            </a:fld>
            <a:endParaRPr lang="en-US" dirty="0">
              <a:solidFill>
                <a:prstClr val="white"/>
              </a:solidFill>
            </a:endParaRPr>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20432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a:solidFill>
                  <a:prstClr val="white"/>
                </a:solidFill>
                <a:latin typeface="Arial"/>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prstClr val="white"/>
                  </a:solidFill>
                  <a:latin typeface="Arial"/>
                </a:rPr>
                <a:t>Partner </a:t>
              </a:r>
              <a:br>
                <a:rPr lang="en-US" sz="1400" dirty="0">
                  <a:solidFill>
                    <a:prstClr val="white"/>
                  </a:solidFill>
                  <a:latin typeface="Arial"/>
                </a:rPr>
              </a:br>
              <a:r>
                <a:rPr lang="en-US" sz="1400" dirty="0">
                  <a:solidFill>
                    <a:prstClr val="white"/>
                  </a:solidFill>
                  <a:latin typeface="Arial"/>
                </a:rPr>
                <a:t>Logo</a:t>
              </a:r>
            </a:p>
          </p:txBody>
        </p:sp>
      </p:grpSp>
      <p:pic>
        <p:nvPicPr>
          <p:cNvPr id="17" name="Picture 16"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82527346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AEB8F899-7C58-4C65-8A1B-6532269B8345}" type="datetime1">
              <a:rPr lang="en-US" smtClean="0">
                <a:solidFill>
                  <a:prstClr val="white"/>
                </a:solidFill>
              </a:rPr>
              <a:pPr/>
              <a:t>6/20/17</a:t>
            </a:fld>
            <a:endParaRPr lang="en-US" dirty="0">
              <a:solidFill>
                <a:prstClr val="white"/>
              </a:solidFill>
            </a:endParaRPr>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02208545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a:solidFill>
                <a:prstClr val="white"/>
              </a:solidFill>
              <a:latin typeface="Arial"/>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50C0F117-2937-4327-8597-2A4D47959D33}" type="datetime1">
              <a:rPr lang="en-US" smtClean="0">
                <a:solidFill>
                  <a:prstClr val="white"/>
                </a:solidFill>
              </a:rPr>
              <a:pPr/>
              <a:t>6/20/17</a:t>
            </a:fld>
            <a:endParaRPr lang="en-US" dirty="0">
              <a:solidFill>
                <a:prstClr val="white"/>
              </a:solidFill>
            </a:endParaRPr>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26769765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0.xml"/><Relationship Id="rId20" Type="http://schemas.openxmlformats.org/officeDocument/2006/relationships/slideLayout" Target="../slideLayouts/slideLayout51.xml"/><Relationship Id="rId21" Type="http://schemas.openxmlformats.org/officeDocument/2006/relationships/slideLayout" Target="../slideLayouts/slideLayout52.xml"/><Relationship Id="rId22" Type="http://schemas.openxmlformats.org/officeDocument/2006/relationships/slideLayout" Target="../slideLayouts/slideLayout53.xml"/><Relationship Id="rId23" Type="http://schemas.openxmlformats.org/officeDocument/2006/relationships/slideLayout" Target="../slideLayouts/slideLayout54.xml"/><Relationship Id="rId24" Type="http://schemas.openxmlformats.org/officeDocument/2006/relationships/slideLayout" Target="../slideLayouts/slideLayout55.xml"/><Relationship Id="rId25" Type="http://schemas.openxmlformats.org/officeDocument/2006/relationships/slideLayout" Target="../slideLayouts/slideLayout56.xml"/><Relationship Id="rId26" Type="http://schemas.openxmlformats.org/officeDocument/2006/relationships/slideLayout" Target="../slideLayouts/slideLayout57.xml"/><Relationship Id="rId27" Type="http://schemas.openxmlformats.org/officeDocument/2006/relationships/slideLayout" Target="../slideLayouts/slideLayout58.xml"/><Relationship Id="rId28" Type="http://schemas.openxmlformats.org/officeDocument/2006/relationships/slideLayout" Target="../slideLayouts/slideLayout59.xml"/><Relationship Id="rId29" Type="http://schemas.openxmlformats.org/officeDocument/2006/relationships/slideLayout" Target="../slideLayouts/slideLayout60.xml"/><Relationship Id="rId30" Type="http://schemas.openxmlformats.org/officeDocument/2006/relationships/slideLayout" Target="../slideLayouts/slideLayout61.xml"/><Relationship Id="rId31" Type="http://schemas.openxmlformats.org/officeDocument/2006/relationships/slideLayout" Target="../slideLayouts/slideLayout62.xml"/><Relationship Id="rId32" Type="http://schemas.openxmlformats.org/officeDocument/2006/relationships/theme" Target="../theme/theme2.xml"/><Relationship Id="rId10" Type="http://schemas.openxmlformats.org/officeDocument/2006/relationships/slideLayout" Target="../slideLayouts/slideLayout41.xml"/><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slideLayout" Target="../slideLayouts/slideLayout44.xml"/><Relationship Id="rId14" Type="http://schemas.openxmlformats.org/officeDocument/2006/relationships/slideLayout" Target="../slideLayouts/slideLayout45.xml"/><Relationship Id="rId15" Type="http://schemas.openxmlformats.org/officeDocument/2006/relationships/slideLayout" Target="../slideLayouts/slideLayout46.xml"/><Relationship Id="rId16" Type="http://schemas.openxmlformats.org/officeDocument/2006/relationships/slideLayout" Target="../slideLayouts/slideLayout47.xml"/><Relationship Id="rId17" Type="http://schemas.openxmlformats.org/officeDocument/2006/relationships/slideLayout" Target="../slideLayouts/slideLayout48.xml"/><Relationship Id="rId18" Type="http://schemas.openxmlformats.org/officeDocument/2006/relationships/slideLayout" Target="../slideLayouts/slideLayout49.xml"/><Relationship Id="rId19" Type="http://schemas.openxmlformats.org/officeDocument/2006/relationships/slideLayout" Target="../slideLayouts/slideLayout50.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11E281B0-F3A5-4B29-BA0F-E2E9EC7BE8A6}" type="datetime1">
              <a:rPr lang="en-US" smtClean="0">
                <a:solidFill>
                  <a:srgbClr val="052049"/>
                </a:solidFill>
              </a:rPr>
              <a:pPr/>
              <a:t>6/20/17</a:t>
            </a:fld>
            <a:endParaRPr lang="en-US" dirty="0">
              <a:solidFill>
                <a:srgbClr val="052049"/>
              </a:solidFill>
            </a:endParaRPr>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solidFill>
                  <a:srgbClr val="052049"/>
                </a:solidFill>
              </a:rPr>
              <a:t>Open Plan Workspace Change Management</a:t>
            </a:r>
            <a:endParaRPr lang="en-US" dirty="0">
              <a:solidFill>
                <a:srgbClr val="052049"/>
              </a:solidFill>
            </a:endParaRP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052049"/>
              </a:solidFill>
            </a:endParaRPr>
          </a:p>
        </p:txBody>
      </p:sp>
    </p:spTree>
    <p:extLst>
      <p:ext uri="{BB962C8B-B14F-4D97-AF65-F5344CB8AC3E}">
        <p14:creationId xmlns:p14="http://schemas.microsoft.com/office/powerpoint/2010/main" val="1926642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5" r:id="rId24"/>
    <p:sldLayoutId id="2147483687" r:id="rId25"/>
    <p:sldLayoutId id="2147483688" r:id="rId26"/>
    <p:sldLayoutId id="2147483689" r:id="rId27"/>
    <p:sldLayoutId id="2147483690" r:id="rId28"/>
    <p:sldLayoutId id="2147483691" r:id="rId29"/>
    <p:sldLayoutId id="2147483692" r:id="rId30"/>
    <p:sldLayoutId id="2147483693" r:id="rId31"/>
  </p:sldLayoutIdLst>
  <p:transition>
    <p:fade/>
  </p:transition>
  <p:timing>
    <p:tnLst>
      <p:par>
        <p:cTn id="1" dur="indefinite" restart="never" nodeType="tmRoot"/>
      </p:par>
    </p:tnLst>
  </p:timing>
  <p:hf hdr="0" dt="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solidFill>
                  <a:srgbClr val="052049"/>
                </a:solidFill>
              </a:rPr>
              <a:pPr/>
              <a:t>6/20/17</a:t>
            </a:fld>
            <a:endParaRPr lang="en-US" dirty="0">
              <a:solidFill>
                <a:srgbClr val="052049"/>
              </a:solidFill>
            </a:endParaRPr>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solidFill>
                  <a:srgbClr val="052049"/>
                </a:solidFill>
              </a:rPr>
              <a:t>Presentation Title and/or Sub Brand Name Here</a:t>
            </a:r>
            <a:endParaRPr lang="en-US" dirty="0">
              <a:solidFill>
                <a:srgbClr val="052049"/>
              </a:solidFill>
            </a:endParaRPr>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052049"/>
              </a:solidFill>
            </a:endParaRPr>
          </a:p>
        </p:txBody>
      </p:sp>
    </p:spTree>
    <p:extLst>
      <p:ext uri="{BB962C8B-B14F-4D97-AF65-F5344CB8AC3E}">
        <p14:creationId xmlns:p14="http://schemas.microsoft.com/office/powerpoint/2010/main" val="275816504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6" r:id="rId30"/>
    <p:sldLayoutId id="2147483727" r:id="rId31"/>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5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package" Target="../embeddings/Microsoft_Excel_Worksheet1.xlsx"/><Relationship Id="rId6"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bin"/><Relationship Id="rId5" Type="http://schemas.openxmlformats.org/officeDocument/2006/relationships/package" Target="../embeddings/Microsoft_Excel_Worksheet2.xlsx"/><Relationship Id="rId6"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45.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45.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5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5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6576108" cy="1378839"/>
          </a:xfrm>
        </p:spPr>
        <p:txBody>
          <a:bodyPr/>
          <a:lstStyle/>
          <a:p>
            <a:r>
              <a:rPr lang="en-US" sz="4400" b="1" dirty="0" smtClean="0"/>
              <a:t>Open Plan Workspace Change Management</a:t>
            </a:r>
            <a:endParaRPr lang="en-US" sz="4400" b="1" dirty="0"/>
          </a:p>
        </p:txBody>
      </p:sp>
      <p:sp>
        <p:nvSpPr>
          <p:cNvPr id="3" name="Text Placeholder 2"/>
          <p:cNvSpPr>
            <a:spLocks noGrp="1"/>
          </p:cNvSpPr>
          <p:nvPr>
            <p:ph type="body" idx="1"/>
          </p:nvPr>
        </p:nvSpPr>
        <p:spPr>
          <a:xfrm>
            <a:off x="838200" y="5638800"/>
            <a:ext cx="6550480" cy="507831"/>
          </a:xfrm>
        </p:spPr>
        <p:txBody>
          <a:bodyPr/>
          <a:lstStyle/>
          <a:p>
            <a:r>
              <a:rPr lang="en-US" sz="2000" dirty="0" smtClean="0"/>
              <a:t>June 20, 2017</a:t>
            </a:r>
            <a:endParaRPr lang="en-US" sz="2000" dirty="0"/>
          </a:p>
        </p:txBody>
      </p:sp>
      <p:sp>
        <p:nvSpPr>
          <p:cNvPr id="4" name="Text Placeholder 2"/>
          <p:cNvSpPr>
            <a:spLocks noGrp="1"/>
          </p:cNvSpPr>
          <p:nvPr>
            <p:ph type="body" sz="quarter" idx="10"/>
          </p:nvPr>
        </p:nvSpPr>
        <p:spPr>
          <a:xfrm>
            <a:off x="821787" y="3427633"/>
            <a:ext cx="6451600" cy="325755"/>
          </a:xfrm>
        </p:spPr>
        <p:txBody>
          <a:bodyPr/>
          <a:lstStyle/>
          <a:p>
            <a:r>
              <a:rPr lang="en-US" sz="2400" dirty="0" smtClean="0"/>
              <a:t>Design Team Recommendations </a:t>
            </a:r>
          </a:p>
          <a:p>
            <a:endParaRPr lang="en-US" sz="2400" dirty="0" smtClean="0"/>
          </a:p>
          <a:p>
            <a:r>
              <a:rPr lang="en-US" sz="2400" dirty="0" smtClean="0"/>
              <a:t>Presentation to Academic Planning &amp; Budget Committee</a:t>
            </a:r>
          </a:p>
          <a:p>
            <a:endParaRPr lang="en-US" sz="2400" dirty="0" smtClean="0"/>
          </a:p>
          <a:p>
            <a:r>
              <a:rPr lang="en-US" sz="2400" i="1" dirty="0" smtClean="0"/>
              <a:t>Cristina Morrison &amp; Kevin H. Souza </a:t>
            </a:r>
            <a:endParaRPr lang="en-US" sz="2400" i="1" dirty="0"/>
          </a:p>
        </p:txBody>
      </p:sp>
    </p:spTree>
    <p:extLst>
      <p:ext uri="{BB962C8B-B14F-4D97-AF65-F5344CB8AC3E}">
        <p14:creationId xmlns:p14="http://schemas.microsoft.com/office/powerpoint/2010/main" val="355157266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089900" cy="1045992"/>
          </a:xfrm>
        </p:spPr>
        <p:txBody>
          <a:bodyPr/>
          <a:lstStyle/>
          <a:p>
            <a:pPr algn="ctr"/>
            <a:r>
              <a:rPr lang="en-US" dirty="0" smtClean="0"/>
              <a:t>Transition and Community Building</a:t>
            </a:r>
            <a:br>
              <a:rPr lang="en-US" dirty="0" smtClean="0"/>
            </a:br>
            <a:r>
              <a:rPr lang="en-US" dirty="0" smtClean="0"/>
              <a:t>Recommendations</a:t>
            </a:r>
            <a:endParaRPr lang="en-US" dirty="0"/>
          </a:p>
        </p:txBody>
      </p:sp>
      <p:sp>
        <p:nvSpPr>
          <p:cNvPr id="3" name="Content Placeholder 2"/>
          <p:cNvSpPr>
            <a:spLocks noGrp="1"/>
          </p:cNvSpPr>
          <p:nvPr>
            <p:ph idx="1"/>
          </p:nvPr>
        </p:nvSpPr>
        <p:spPr>
          <a:xfrm>
            <a:off x="609600" y="1371600"/>
            <a:ext cx="8089901" cy="5029200"/>
          </a:xfrm>
        </p:spPr>
        <p:txBody>
          <a:bodyPr/>
          <a:lstStyle/>
          <a:p>
            <a:pPr marL="0" indent="0">
              <a:buNone/>
            </a:pPr>
            <a:endParaRPr lang="en-US" dirty="0" smtClean="0"/>
          </a:p>
          <a:p>
            <a:r>
              <a:rPr lang="en-US" dirty="0" smtClean="0"/>
              <a:t>Consistently engage </a:t>
            </a:r>
            <a:r>
              <a:rPr lang="en-US" dirty="0" smtClean="0">
                <a:solidFill>
                  <a:schemeClr val="tx2"/>
                </a:solidFill>
              </a:rPr>
              <a:t>with over 60 </a:t>
            </a:r>
            <a:r>
              <a:rPr lang="en-US" dirty="0" smtClean="0"/>
              <a:t>Change Agents and prepare them for moving and transition to Open Plan environment. Change agent list will be available on Open Plan Design web page in Fall 2017. </a:t>
            </a:r>
          </a:p>
          <a:p>
            <a:r>
              <a:rPr lang="en-US" dirty="0" smtClean="0"/>
              <a:t>Establish governance structures </a:t>
            </a:r>
            <a:r>
              <a:rPr lang="en-US" b="1" dirty="0" smtClean="0"/>
              <a:t>before</a:t>
            </a:r>
            <a:r>
              <a:rPr lang="en-US" dirty="0" smtClean="0"/>
              <a:t> moving into the building in order to work through building protocols and processes</a:t>
            </a:r>
          </a:p>
          <a:p>
            <a:r>
              <a:rPr lang="en-US" dirty="0" smtClean="0"/>
              <a:t>Provide transition tools and events</a:t>
            </a:r>
          </a:p>
          <a:p>
            <a:pPr lvl="1">
              <a:spcBef>
                <a:spcPts val="600"/>
              </a:spcBef>
            </a:pPr>
            <a:r>
              <a:rPr lang="en-US" dirty="0" smtClean="0"/>
              <a:t>File Shredding parties</a:t>
            </a:r>
          </a:p>
          <a:p>
            <a:pPr lvl="1">
              <a:spcBef>
                <a:spcPts val="600"/>
              </a:spcBef>
            </a:pPr>
            <a:r>
              <a:rPr lang="en-US" dirty="0" smtClean="0"/>
              <a:t>Welcome packets </a:t>
            </a:r>
          </a:p>
          <a:p>
            <a:pPr lvl="1">
              <a:spcBef>
                <a:spcPts val="600"/>
              </a:spcBef>
            </a:pPr>
            <a:r>
              <a:rPr lang="en-US" dirty="0" smtClean="0"/>
              <a:t>On-line user guides</a:t>
            </a:r>
          </a:p>
          <a:p>
            <a:pPr lvl="1">
              <a:spcBef>
                <a:spcPts val="600"/>
              </a:spcBef>
            </a:pPr>
            <a:r>
              <a:rPr lang="en-US" dirty="0" smtClean="0"/>
              <a:t>Website with all relevant information</a:t>
            </a:r>
          </a:p>
          <a:p>
            <a:r>
              <a:rPr lang="en-US" dirty="0" smtClean="0"/>
              <a:t>Hold Community Building events before and after move-in.</a:t>
            </a:r>
          </a:p>
          <a:p>
            <a:pPr lvl="1"/>
            <a:endParaRPr lang="en-US" dirty="0"/>
          </a:p>
        </p:txBody>
      </p:sp>
      <p:sp>
        <p:nvSpPr>
          <p:cNvPr id="4" name="Slide Number Placeholder 3"/>
          <p:cNvSpPr>
            <a:spLocks noGrp="1"/>
          </p:cNvSpPr>
          <p:nvPr>
            <p:ph type="sldNum" sz="quarter" idx="12"/>
          </p:nvPr>
        </p:nvSpPr>
        <p:spPr/>
        <p:txBody>
          <a:bodyPr/>
          <a:lstStyle/>
          <a:p>
            <a:fld id="{2929C4E7-7B79-4668-9DAB-114CBCE15D99}" type="slidenum">
              <a:rPr lang="en-US" smtClean="0">
                <a:solidFill>
                  <a:srgbClr val="052049"/>
                </a:solidFill>
              </a:rPr>
              <a:pPr/>
              <a:t>10</a:t>
            </a:fld>
            <a:endParaRPr lang="en-US">
              <a:solidFill>
                <a:srgbClr val="052049"/>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2796405469"/>
              </p:ext>
            </p:extLst>
          </p:nvPr>
        </p:nvGraphicFramePr>
        <p:xfrm>
          <a:off x="7543800" y="-76200"/>
          <a:ext cx="12954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271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993"/>
            <a:ext cx="8089900" cy="575094"/>
          </a:xfrm>
        </p:spPr>
        <p:txBody>
          <a:bodyPr/>
          <a:lstStyle/>
          <a:p>
            <a:r>
              <a:rPr lang="en-US" dirty="0" smtClean="0"/>
              <a:t>Implementation </a:t>
            </a:r>
            <a:r>
              <a:rPr lang="en-US" dirty="0"/>
              <a:t>T</a:t>
            </a:r>
            <a:r>
              <a:rPr lang="en-US" dirty="0" smtClean="0"/>
              <a:t>imeline</a:t>
            </a:r>
            <a:endParaRPr lang="en-US" dirty="0"/>
          </a:p>
        </p:txBody>
      </p:sp>
      <p:sp>
        <p:nvSpPr>
          <p:cNvPr id="4" name="Slide Number Placeholder 3"/>
          <p:cNvSpPr>
            <a:spLocks noGrp="1"/>
          </p:cNvSpPr>
          <p:nvPr>
            <p:ph type="sldNum" sz="quarter" idx="12"/>
          </p:nvPr>
        </p:nvSpPr>
        <p:spPr/>
        <p:txBody>
          <a:bodyPr/>
          <a:lstStyle/>
          <a:p>
            <a:fld id="{2929C4E7-7B79-4668-9DAB-114CBCE15D99}" type="slidenum">
              <a:rPr lang="en-US" smtClean="0">
                <a:solidFill>
                  <a:srgbClr val="052049"/>
                </a:solidFill>
              </a:rPr>
              <a:pPr/>
              <a:t>11</a:t>
            </a:fld>
            <a:endParaRPr lang="en-US">
              <a:solidFill>
                <a:srgbClr val="052049"/>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628002909"/>
              </p:ext>
            </p:extLst>
          </p:nvPr>
        </p:nvGraphicFramePr>
        <p:xfrm>
          <a:off x="31276" y="1295400"/>
          <a:ext cx="9105900" cy="3352800"/>
        </p:xfrm>
        <a:graphic>
          <a:graphicData uri="http://schemas.openxmlformats.org/presentationml/2006/ole">
            <mc:AlternateContent xmlns:mc="http://schemas.openxmlformats.org/markup-compatibility/2006">
              <mc:Choice xmlns:v="urn:schemas-microsoft-com:vml" Requires="v">
                <p:oleObj spid="_x0000_s2138" name="Worksheet" r:id="rId5" imgW="9105857" imgH="2613600" progId="Excel.Sheet.12">
                  <p:embed/>
                </p:oleObj>
              </mc:Choice>
              <mc:Fallback>
                <p:oleObj name="Worksheet" r:id="rId5" imgW="9105857" imgH="2613600" progId="Excel.Sheet.12">
                  <p:embed/>
                  <p:pic>
                    <p:nvPicPr>
                      <p:cNvPr id="0" name=""/>
                      <p:cNvPicPr/>
                      <p:nvPr/>
                    </p:nvPicPr>
                    <p:blipFill>
                      <a:blip r:embed="rId6"/>
                      <a:stretch>
                        <a:fillRect/>
                      </a:stretch>
                    </p:blipFill>
                    <p:spPr>
                      <a:xfrm>
                        <a:off x="31276" y="1295400"/>
                        <a:ext cx="9105900" cy="3352800"/>
                      </a:xfrm>
                      <a:prstGeom prst="rect">
                        <a:avLst/>
                      </a:prstGeom>
                    </p:spPr>
                  </p:pic>
                </p:oleObj>
              </mc:Fallback>
            </mc:AlternateContent>
          </a:graphicData>
        </a:graphic>
      </p:graphicFrame>
      <p:sp>
        <p:nvSpPr>
          <p:cNvPr id="5" name="Footer Placeholder 3"/>
          <p:cNvSpPr txBox="1">
            <a:spLocks/>
          </p:cNvSpPr>
          <p:nvPr/>
        </p:nvSpPr>
        <p:spPr>
          <a:xfrm>
            <a:off x="729161" y="6470128"/>
            <a:ext cx="4310907" cy="1379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mtClean="0">
                <a:solidFill>
                  <a:srgbClr val="052049"/>
                </a:solidFill>
                <a:latin typeface="+mj-lt"/>
              </a:rPr>
              <a:t>Open Plan Workspace Change Management</a:t>
            </a:r>
            <a:endParaRPr lang="en-US" sz="900" dirty="0">
              <a:solidFill>
                <a:srgbClr val="052049"/>
              </a:solidFill>
              <a:latin typeface="+mj-lt"/>
            </a:endParaRPr>
          </a:p>
        </p:txBody>
      </p:sp>
      <p:sp>
        <p:nvSpPr>
          <p:cNvPr id="6" name="TextBox 5"/>
          <p:cNvSpPr txBox="1"/>
          <p:nvPr/>
        </p:nvSpPr>
        <p:spPr bwMode="auto">
          <a:xfrm>
            <a:off x="457201" y="4724400"/>
            <a:ext cx="8382000" cy="1538883"/>
          </a:xfrm>
          <a:prstGeom prst="rect">
            <a:avLst/>
          </a:prstGeom>
          <a:noFill/>
          <a:ln w="19050" algn="ctr">
            <a:noFill/>
            <a:miter lim="800000"/>
            <a:headEnd/>
            <a:tailEnd/>
          </a:ln>
        </p:spPr>
        <p:txBody>
          <a:bodyPr wrap="square" lIns="0" tIns="0" rIns="0" bIns="0" rtlCol="0">
            <a:spAutoFit/>
          </a:bodyPr>
          <a:lstStyle/>
          <a:p>
            <a:pPr marL="342900" indent="-342900">
              <a:buFont typeface="Arial" panose="020B0604020202020204" pitchFamily="34" charset="0"/>
              <a:buChar char="•"/>
            </a:pPr>
            <a:r>
              <a:rPr lang="en-US" sz="2000" dirty="0" smtClean="0"/>
              <a:t>Work needs to begin now on standard open plan change items including technology,  shared services requirement details and funding model.</a:t>
            </a:r>
          </a:p>
          <a:p>
            <a:pPr marL="342900" indent="-342900">
              <a:buFont typeface="Arial" panose="020B0604020202020204" pitchFamily="34" charset="0"/>
              <a:buChar char="•"/>
            </a:pPr>
            <a:r>
              <a:rPr lang="en-US" sz="2000" dirty="0" smtClean="0"/>
              <a:t>New open plan building governance should be in place at least 6 months before move in and support provided to address the building specific change  management tasks included in the detailed implementation plan.</a:t>
            </a:r>
          </a:p>
        </p:txBody>
      </p:sp>
    </p:spTree>
    <p:extLst>
      <p:ext uri="{BB962C8B-B14F-4D97-AF65-F5344CB8AC3E}">
        <p14:creationId xmlns:p14="http://schemas.microsoft.com/office/powerpoint/2010/main" val="4089373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993"/>
            <a:ext cx="8089900" cy="575094"/>
          </a:xfrm>
        </p:spPr>
        <p:txBody>
          <a:bodyPr/>
          <a:lstStyle/>
          <a:p>
            <a:r>
              <a:rPr lang="en-US" dirty="0" smtClean="0"/>
              <a:t>Discussion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929C4E7-7B79-4668-9DAB-114CBCE15D99}" type="slidenum">
              <a:rPr lang="en-US" smtClean="0">
                <a:solidFill>
                  <a:srgbClr val="052049"/>
                </a:solidFill>
              </a:rPr>
              <a:pPr/>
              <a:t>12</a:t>
            </a:fld>
            <a:endParaRPr lang="en-US">
              <a:solidFill>
                <a:srgbClr val="052049"/>
              </a:solidFill>
            </a:endParaRPr>
          </a:p>
        </p:txBody>
      </p:sp>
    </p:spTree>
    <p:extLst>
      <p:ext uri="{BB962C8B-B14F-4D97-AF65-F5344CB8AC3E}">
        <p14:creationId xmlns:p14="http://schemas.microsoft.com/office/powerpoint/2010/main" val="31675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993"/>
            <a:ext cx="8089900" cy="575094"/>
          </a:xfrm>
        </p:spPr>
        <p:txBody>
          <a:bodyPr/>
          <a:lstStyle/>
          <a:p>
            <a:r>
              <a:rPr lang="en-US" b="1" dirty="0" smtClean="0"/>
              <a:t>Appendix: Detailed Report</a:t>
            </a:r>
            <a:endParaRPr lang="en-US" b="1" dirty="0"/>
          </a:p>
        </p:txBody>
      </p:sp>
      <p:sp>
        <p:nvSpPr>
          <p:cNvPr id="3" name="Content Placeholder 2"/>
          <p:cNvSpPr>
            <a:spLocks noGrp="1"/>
          </p:cNvSpPr>
          <p:nvPr>
            <p:ph idx="1"/>
          </p:nvPr>
        </p:nvSpPr>
        <p:spPr/>
        <p:txBody>
          <a:bodyPr/>
          <a:lstStyle/>
          <a:p>
            <a:r>
              <a:rPr lang="en-US" dirty="0" smtClean="0"/>
              <a:t>Project Goals</a:t>
            </a:r>
          </a:p>
          <a:p>
            <a:r>
              <a:rPr lang="en-US" dirty="0" smtClean="0"/>
              <a:t>Approach to Design the Change Plan</a:t>
            </a:r>
          </a:p>
          <a:p>
            <a:r>
              <a:rPr lang="en-US" dirty="0" smtClean="0"/>
              <a:t>Issues in Open Plan today</a:t>
            </a:r>
          </a:p>
          <a:p>
            <a:r>
              <a:rPr lang="en-US" dirty="0" smtClean="0"/>
              <a:t>Change Management Design Project Structure</a:t>
            </a:r>
          </a:p>
          <a:p>
            <a:r>
              <a:rPr lang="en-US" dirty="0" smtClean="0"/>
              <a:t>Shared Services Necessitated by Open Plan </a:t>
            </a:r>
          </a:p>
          <a:p>
            <a:r>
              <a:rPr lang="en-US" dirty="0" smtClean="0"/>
              <a:t>Implementation Timeline</a:t>
            </a:r>
          </a:p>
          <a:p>
            <a:r>
              <a:rPr lang="en-US" dirty="0" smtClean="0"/>
              <a:t>Staffing Functions needed for Implementation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929C4E7-7B79-4668-9DAB-114CBCE15D99}" type="slidenum">
              <a:rPr lang="en-US" smtClean="0">
                <a:solidFill>
                  <a:srgbClr val="052049"/>
                </a:solidFill>
              </a:rPr>
              <a:pPr/>
              <a:t>13</a:t>
            </a:fld>
            <a:endParaRPr lang="en-US">
              <a:solidFill>
                <a:srgbClr val="052049"/>
              </a:solidFill>
            </a:endParaRPr>
          </a:p>
        </p:txBody>
      </p:sp>
      <p:sp>
        <p:nvSpPr>
          <p:cNvPr id="5" name="Footer Placeholder 3"/>
          <p:cNvSpPr txBox="1">
            <a:spLocks/>
          </p:cNvSpPr>
          <p:nvPr/>
        </p:nvSpPr>
        <p:spPr>
          <a:xfrm>
            <a:off x="729161" y="6324600"/>
            <a:ext cx="4310907" cy="283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srgbClr val="052049"/>
                </a:solidFill>
                <a:latin typeface="+mj-lt"/>
              </a:rPr>
              <a:t>Open Plan Workspace Change Management</a:t>
            </a:r>
            <a:endParaRPr lang="en-US" sz="900" dirty="0">
              <a:solidFill>
                <a:srgbClr val="052049"/>
              </a:solidFill>
              <a:latin typeface="+mj-lt"/>
            </a:endParaRPr>
          </a:p>
        </p:txBody>
      </p:sp>
    </p:spTree>
    <p:extLst>
      <p:ext uri="{BB962C8B-B14F-4D97-AF65-F5344CB8AC3E}">
        <p14:creationId xmlns:p14="http://schemas.microsoft.com/office/powerpoint/2010/main" val="2007568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Project Goals</a:t>
            </a:r>
            <a:endParaRPr lang="en-US" dirty="0"/>
          </a:p>
        </p:txBody>
      </p:sp>
      <p:sp>
        <p:nvSpPr>
          <p:cNvPr id="3" name="Content Placeholder 2"/>
          <p:cNvSpPr>
            <a:spLocks noGrp="1"/>
          </p:cNvSpPr>
          <p:nvPr>
            <p:ph idx="1"/>
          </p:nvPr>
        </p:nvSpPr>
        <p:spPr>
          <a:xfrm>
            <a:off x="609600" y="1066800"/>
            <a:ext cx="8325548" cy="4011502"/>
          </a:xfrm>
        </p:spPr>
        <p:txBody>
          <a:bodyPr/>
          <a:lstStyle/>
          <a:p>
            <a:pPr marL="457200" indent="-457200">
              <a:buFont typeface="+mj-lt"/>
              <a:buAutoNum type="arabicPeriod"/>
            </a:pPr>
            <a:r>
              <a:rPr lang="en-US" dirty="0" smtClean="0"/>
              <a:t>Develop a change management plan for Open Plan Workspaces</a:t>
            </a:r>
            <a:r>
              <a:rPr lang="en-US" dirty="0"/>
              <a:t> </a:t>
            </a:r>
            <a:r>
              <a:rPr lang="en-US" dirty="0" smtClean="0"/>
              <a:t>that will enable a smooth transition into new Open Plan Workspace buildings</a:t>
            </a:r>
            <a:endParaRPr lang="en-US" strike="sngStrike" dirty="0" smtClean="0"/>
          </a:p>
          <a:p>
            <a:pPr lvl="1">
              <a:buFont typeface="Wingdings" panose="05000000000000000000" pitchFamily="2" charset="2"/>
              <a:buChar char="§"/>
            </a:pPr>
            <a:r>
              <a:rPr lang="en-US" dirty="0" smtClean="0"/>
              <a:t>Change Management Plan includes these components:</a:t>
            </a:r>
          </a:p>
          <a:p>
            <a:pPr lvl="2">
              <a:spcBef>
                <a:spcPts val="600"/>
              </a:spcBef>
              <a:buFont typeface="Arial" panose="020B0604020202020204" pitchFamily="34" charset="0"/>
              <a:buChar char="•"/>
            </a:pPr>
            <a:r>
              <a:rPr lang="en-US" sz="2000" dirty="0" smtClean="0"/>
              <a:t>Building Governance and Management</a:t>
            </a:r>
          </a:p>
          <a:p>
            <a:pPr lvl="2">
              <a:spcBef>
                <a:spcPts val="600"/>
              </a:spcBef>
              <a:buFont typeface="Arial" panose="020B0604020202020204" pitchFamily="34" charset="0"/>
              <a:buChar char="•"/>
            </a:pPr>
            <a:r>
              <a:rPr lang="en-US" sz="2000" dirty="0" smtClean="0"/>
              <a:t>Space Assignment Strategies</a:t>
            </a:r>
          </a:p>
          <a:p>
            <a:pPr lvl="2">
              <a:spcBef>
                <a:spcPts val="600"/>
              </a:spcBef>
              <a:buFont typeface="Arial" panose="020B0604020202020204" pitchFamily="34" charset="0"/>
              <a:buChar char="•"/>
            </a:pPr>
            <a:r>
              <a:rPr lang="en-US" sz="2000" dirty="0" smtClean="0"/>
              <a:t>Equipment and Tools</a:t>
            </a:r>
          </a:p>
          <a:p>
            <a:pPr lvl="2">
              <a:spcBef>
                <a:spcPts val="600"/>
              </a:spcBef>
              <a:buFont typeface="Arial" panose="020B0604020202020204" pitchFamily="34" charset="0"/>
              <a:buChar char="•"/>
            </a:pPr>
            <a:r>
              <a:rPr lang="en-US" sz="2000" dirty="0" smtClean="0"/>
              <a:t>Behaviors and Norms</a:t>
            </a:r>
          </a:p>
          <a:p>
            <a:pPr lvl="2">
              <a:spcBef>
                <a:spcPts val="600"/>
              </a:spcBef>
              <a:buFont typeface="Arial" panose="020B0604020202020204" pitchFamily="34" charset="0"/>
              <a:buChar char="•"/>
            </a:pPr>
            <a:r>
              <a:rPr lang="en-US" sz="2000" dirty="0" smtClean="0"/>
              <a:t>Department Identity</a:t>
            </a:r>
          </a:p>
          <a:p>
            <a:pPr lvl="2">
              <a:spcBef>
                <a:spcPts val="600"/>
              </a:spcBef>
              <a:buFont typeface="Arial" panose="020B0604020202020204" pitchFamily="34" charset="0"/>
              <a:buChar char="•"/>
            </a:pPr>
            <a:r>
              <a:rPr lang="en-US" sz="2000" dirty="0" smtClean="0"/>
              <a:t>Community Building</a:t>
            </a:r>
            <a:endParaRPr lang="en-US" dirty="0" smtClean="0"/>
          </a:p>
          <a:p>
            <a:pPr lvl="2">
              <a:spcBef>
                <a:spcPts val="600"/>
              </a:spcBef>
              <a:buFont typeface="Arial" panose="020B0604020202020204" pitchFamily="34" charset="0"/>
              <a:buChar char="•"/>
            </a:pPr>
            <a:r>
              <a:rPr lang="en-US" sz="2000" dirty="0" smtClean="0"/>
              <a:t>Implementation plan</a:t>
            </a:r>
          </a:p>
          <a:p>
            <a:pPr marL="457200" indent="-457200">
              <a:buFont typeface="+mj-lt"/>
              <a:buAutoNum type="arabicPeriod"/>
            </a:pPr>
            <a:r>
              <a:rPr lang="en-US" dirty="0" smtClean="0"/>
              <a:t>Engage with building occupants </a:t>
            </a:r>
            <a:r>
              <a:rPr lang="en-US" dirty="0" smtClean="0">
                <a:solidFill>
                  <a:schemeClr val="tx2"/>
                </a:solidFill>
              </a:rPr>
              <a:t>early and use CSB and Block 33 to road test the recommendations</a:t>
            </a:r>
            <a:endParaRPr lang="en-US" dirty="0" smtClean="0"/>
          </a:p>
        </p:txBody>
      </p:sp>
      <p:sp>
        <p:nvSpPr>
          <p:cNvPr id="7" name="Slide Number Placeholder 6"/>
          <p:cNvSpPr>
            <a:spLocks noGrp="1"/>
          </p:cNvSpPr>
          <p:nvPr>
            <p:ph type="sldNum" sz="quarter" idx="4"/>
          </p:nvPr>
        </p:nvSpPr>
        <p:spPr/>
        <p:txBody>
          <a:bodyPr/>
          <a:lstStyle/>
          <a:p>
            <a:fld id="{7BCC8D0D-EAEC-449D-9161-023DFF90F2E2}" type="slidenum">
              <a:rPr lang="en-US" smtClean="0"/>
              <a:pPr/>
              <a:t>14</a:t>
            </a:fld>
            <a:endParaRPr lang="en-US" dirty="0"/>
          </a:p>
        </p:txBody>
      </p:sp>
      <p:sp>
        <p:nvSpPr>
          <p:cNvPr id="5" name="Footer Placeholder 3"/>
          <p:cNvSpPr txBox="1">
            <a:spLocks/>
          </p:cNvSpPr>
          <p:nvPr/>
        </p:nvSpPr>
        <p:spPr>
          <a:xfrm>
            <a:off x="729161" y="6470128"/>
            <a:ext cx="4310907" cy="1379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srgbClr val="052049"/>
                </a:solidFill>
                <a:latin typeface="+mj-lt"/>
              </a:rPr>
              <a:t>Open Plan Workspace Change Management</a:t>
            </a:r>
            <a:endParaRPr lang="en-US" sz="900" dirty="0">
              <a:solidFill>
                <a:srgbClr val="052049"/>
              </a:solidFill>
              <a:latin typeface="+mj-lt"/>
            </a:endParaRPr>
          </a:p>
        </p:txBody>
      </p:sp>
    </p:spTree>
    <p:extLst>
      <p:ext uri="{BB962C8B-B14F-4D97-AF65-F5344CB8AC3E}">
        <p14:creationId xmlns:p14="http://schemas.microsoft.com/office/powerpoint/2010/main" val="172482630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Approach </a:t>
            </a:r>
            <a:r>
              <a:rPr lang="en-US" dirty="0" smtClean="0">
                <a:solidFill>
                  <a:schemeClr val="tx2"/>
                </a:solidFill>
              </a:rPr>
              <a:t>Used to Design the Change Plan</a:t>
            </a:r>
            <a:endParaRPr lang="en-US" dirty="0">
              <a:solidFill>
                <a:schemeClr val="tx2"/>
              </a:solidFill>
            </a:endParaRPr>
          </a:p>
        </p:txBody>
      </p:sp>
      <p:sp>
        <p:nvSpPr>
          <p:cNvPr id="3" name="Content Placeholder 2"/>
          <p:cNvSpPr>
            <a:spLocks noGrp="1"/>
          </p:cNvSpPr>
          <p:nvPr>
            <p:ph idx="1"/>
          </p:nvPr>
        </p:nvSpPr>
        <p:spPr>
          <a:xfrm>
            <a:off x="533400" y="1474898"/>
            <a:ext cx="8325548" cy="4011502"/>
          </a:xfrm>
        </p:spPr>
        <p:txBody>
          <a:bodyPr/>
          <a:lstStyle/>
          <a:p>
            <a:r>
              <a:rPr lang="en-US" sz="2000" dirty="0" smtClean="0"/>
              <a:t>Established a Design Team comprised of current and future open plan occupants and service providers</a:t>
            </a:r>
          </a:p>
          <a:p>
            <a:r>
              <a:rPr lang="en-US" sz="2000" dirty="0" smtClean="0"/>
              <a:t>Established a Change Agent group of prospective new open plan building occupants to begin early engagement</a:t>
            </a:r>
          </a:p>
          <a:p>
            <a:r>
              <a:rPr lang="en-US" sz="2000" dirty="0" smtClean="0"/>
              <a:t>Held design team workshops and conducted </a:t>
            </a:r>
            <a:r>
              <a:rPr lang="en-US" sz="2000" dirty="0" err="1" smtClean="0"/>
              <a:t>gemba</a:t>
            </a:r>
            <a:r>
              <a:rPr lang="en-US" sz="2000" dirty="0" smtClean="0"/>
              <a:t> to formulate recommendations</a:t>
            </a:r>
          </a:p>
          <a:p>
            <a:r>
              <a:rPr lang="en-US" sz="2000" dirty="0" smtClean="0"/>
              <a:t>Identified customer values and based recommendations on those values</a:t>
            </a:r>
          </a:p>
          <a:p>
            <a:r>
              <a:rPr lang="en-US" sz="2000" dirty="0" smtClean="0"/>
              <a:t>Validated </a:t>
            </a:r>
            <a:r>
              <a:rPr lang="en-US" sz="2000" dirty="0"/>
              <a:t>recommendations with Change Agents and service providers </a:t>
            </a:r>
          </a:p>
          <a:p>
            <a:endParaRPr lang="en-US" sz="2000" dirty="0"/>
          </a:p>
        </p:txBody>
      </p:sp>
      <p:sp>
        <p:nvSpPr>
          <p:cNvPr id="4" name="Footer Placeholder 3"/>
          <p:cNvSpPr>
            <a:spLocks noGrp="1"/>
          </p:cNvSpPr>
          <p:nvPr>
            <p:ph type="ftr" sz="quarter" idx="3"/>
          </p:nvPr>
        </p:nvSpPr>
        <p:spPr/>
        <p:txBody>
          <a:bodyPr/>
          <a:lstStyle/>
          <a:p>
            <a:r>
              <a:rPr lang="en-US" dirty="0" smtClean="0">
                <a:solidFill>
                  <a:srgbClr val="052049"/>
                </a:solidFill>
              </a:rPr>
              <a:t>Open Plan Workspace Change Management</a:t>
            </a:r>
            <a:endParaRPr lang="en-US" dirty="0">
              <a:solidFill>
                <a:srgbClr val="052049"/>
              </a:solidFill>
            </a:endParaRPr>
          </a:p>
        </p:txBody>
      </p:sp>
      <p:sp>
        <p:nvSpPr>
          <p:cNvPr id="5" name="Slide Number Placeholder 4"/>
          <p:cNvSpPr>
            <a:spLocks noGrp="1"/>
          </p:cNvSpPr>
          <p:nvPr>
            <p:ph type="sldNum" sz="quarter" idx="4"/>
          </p:nvPr>
        </p:nvSpPr>
        <p:spPr/>
        <p:txBody>
          <a:bodyPr/>
          <a:lstStyle/>
          <a:p>
            <a:fld id="{7BCC8D0D-EAEC-449D-9161-023DFF90F2E2}" type="slidenum">
              <a:rPr lang="en-US" smtClean="0">
                <a:solidFill>
                  <a:srgbClr val="052049"/>
                </a:solidFill>
              </a:rPr>
              <a:pPr/>
              <a:t>15</a:t>
            </a:fld>
            <a:endParaRPr lang="en-US" dirty="0">
              <a:solidFill>
                <a:srgbClr val="052049"/>
              </a:solidFill>
            </a:endParaRPr>
          </a:p>
        </p:txBody>
      </p:sp>
    </p:spTree>
    <p:extLst>
      <p:ext uri="{BB962C8B-B14F-4D97-AF65-F5344CB8AC3E}">
        <p14:creationId xmlns:p14="http://schemas.microsoft.com/office/powerpoint/2010/main" val="1669146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2740096" y="3755104"/>
            <a:ext cx="0" cy="127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305093" y="2359981"/>
            <a:ext cx="1732483" cy="13951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endParaRPr>
          </a:p>
          <a:p>
            <a:pPr algn="ctr"/>
            <a:endParaRPr lang="en-US" sz="1600" b="1" dirty="0">
              <a:solidFill>
                <a:schemeClr val="tx1"/>
              </a:solidFill>
            </a:endParaRPr>
          </a:p>
          <a:p>
            <a:pPr algn="ctr"/>
            <a:endParaRPr lang="en-US" sz="1600" b="1" dirty="0" smtClean="0">
              <a:solidFill>
                <a:schemeClr val="tx1"/>
              </a:solidFill>
            </a:endParaRPr>
          </a:p>
          <a:p>
            <a:pPr algn="ctr"/>
            <a:r>
              <a:rPr lang="en-US" sz="1600" b="1" dirty="0" smtClean="0">
                <a:solidFill>
                  <a:schemeClr val="tx1"/>
                </a:solidFill>
              </a:rPr>
              <a:t>Design Team</a:t>
            </a:r>
          </a:p>
          <a:p>
            <a:endParaRPr lang="en-US" sz="1600" dirty="0" smtClean="0">
              <a:solidFill>
                <a:schemeClr val="tx1"/>
              </a:solidFill>
            </a:endParaRPr>
          </a:p>
          <a:p>
            <a:endParaRPr lang="en-US" sz="1600" dirty="0">
              <a:solidFill>
                <a:schemeClr val="tx1"/>
              </a:solidFill>
            </a:endParaRPr>
          </a:p>
          <a:p>
            <a:endParaRPr lang="en-US" sz="1600" dirty="0" smtClean="0">
              <a:solidFill>
                <a:schemeClr val="tx1"/>
              </a:solidFill>
            </a:endParaRPr>
          </a:p>
        </p:txBody>
      </p:sp>
      <p:sp>
        <p:nvSpPr>
          <p:cNvPr id="6" name="Rectangle 5"/>
          <p:cNvSpPr/>
          <p:nvPr/>
        </p:nvSpPr>
        <p:spPr>
          <a:xfrm>
            <a:off x="5743851" y="2391082"/>
            <a:ext cx="2794843" cy="1366241"/>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Change Agents</a:t>
            </a:r>
          </a:p>
          <a:p>
            <a:pPr algn="ctr"/>
            <a:endParaRPr lang="en-US" sz="1600" dirty="0" smtClean="0">
              <a:solidFill>
                <a:schemeClr val="tx1"/>
              </a:solidFill>
            </a:endParaRPr>
          </a:p>
        </p:txBody>
      </p:sp>
      <p:sp>
        <p:nvSpPr>
          <p:cNvPr id="12" name="Rectangle 11"/>
          <p:cNvSpPr/>
          <p:nvPr/>
        </p:nvSpPr>
        <p:spPr>
          <a:xfrm>
            <a:off x="2485748" y="5029200"/>
            <a:ext cx="6044954" cy="9260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Project Management Team</a:t>
            </a:r>
            <a:endParaRPr lang="en-US" sz="1600" b="1" dirty="0">
              <a:solidFill>
                <a:schemeClr val="tx1"/>
              </a:solidFill>
            </a:endParaRPr>
          </a:p>
          <a:p>
            <a:pPr algn="ctr"/>
            <a:r>
              <a:rPr lang="en-US" sz="1400" dirty="0" smtClean="0">
                <a:solidFill>
                  <a:schemeClr val="tx1"/>
                </a:solidFill>
              </a:rPr>
              <a:t>Cristina Morrison, Cara Fladd, Karin Wong, Jill Goldsmith and Mara Fellouris</a:t>
            </a:r>
            <a:endParaRPr lang="en-US" sz="1100" dirty="0" smtClean="0">
              <a:solidFill>
                <a:schemeClr val="tx1"/>
              </a:solidFill>
            </a:endParaRPr>
          </a:p>
        </p:txBody>
      </p:sp>
      <p:sp>
        <p:nvSpPr>
          <p:cNvPr id="24" name="Rectangle 23"/>
          <p:cNvSpPr/>
          <p:nvPr/>
        </p:nvSpPr>
        <p:spPr>
          <a:xfrm>
            <a:off x="1963373" y="870012"/>
            <a:ext cx="2667000" cy="914400"/>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Executive Sponsors</a:t>
            </a:r>
          </a:p>
          <a:p>
            <a:pPr algn="ctr"/>
            <a:r>
              <a:rPr lang="en-US" sz="1600" dirty="0" smtClean="0">
                <a:solidFill>
                  <a:schemeClr val="tx1"/>
                </a:solidFill>
              </a:rPr>
              <a:t>Dan Lowenstein, Paul Jenny</a:t>
            </a:r>
          </a:p>
        </p:txBody>
      </p:sp>
      <p:cxnSp>
        <p:nvCxnSpPr>
          <p:cNvPr id="3" name="Straight Connector 2"/>
          <p:cNvCxnSpPr/>
          <p:nvPr/>
        </p:nvCxnSpPr>
        <p:spPr>
          <a:xfrm flipV="1">
            <a:off x="2728114" y="1784412"/>
            <a:ext cx="0" cy="5755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7595" y="115529"/>
            <a:ext cx="8153400" cy="639762"/>
          </a:xfrm>
        </p:spPr>
        <p:txBody>
          <a:bodyPr anchor="ctr">
            <a:noAutofit/>
          </a:bodyPr>
          <a:lstStyle/>
          <a:p>
            <a:r>
              <a:rPr lang="en-US" dirty="0" smtClean="0"/>
              <a:t>Project Structure</a:t>
            </a:r>
            <a:endParaRPr lang="en-US" dirty="0"/>
          </a:p>
        </p:txBody>
      </p:sp>
      <p:sp>
        <p:nvSpPr>
          <p:cNvPr id="5" name="Slide Number Placeholder 4"/>
          <p:cNvSpPr>
            <a:spLocks noGrp="1"/>
          </p:cNvSpPr>
          <p:nvPr>
            <p:ph type="sldNum" sz="quarter" idx="11"/>
          </p:nvPr>
        </p:nvSpPr>
        <p:spPr/>
        <p:txBody>
          <a:bodyPr/>
          <a:lstStyle/>
          <a:p>
            <a:fld id="{12EDD7DC-FB13-436F-BBC7-A777F5DFFE1C}" type="slidenum">
              <a:rPr lang="en-US" smtClean="0"/>
              <a:t>16</a:t>
            </a:fld>
            <a:endParaRPr lang="en-US" dirty="0"/>
          </a:p>
        </p:txBody>
      </p:sp>
      <p:grpSp>
        <p:nvGrpSpPr>
          <p:cNvPr id="20" name="Group 19"/>
          <p:cNvGrpSpPr/>
          <p:nvPr/>
        </p:nvGrpSpPr>
        <p:grpSpPr>
          <a:xfrm>
            <a:off x="4067308" y="2717290"/>
            <a:ext cx="1614399" cy="1037814"/>
            <a:chOff x="3854246" y="2719509"/>
            <a:chExt cx="1614399" cy="1037814"/>
          </a:xfrm>
        </p:grpSpPr>
        <p:cxnSp>
          <p:nvCxnSpPr>
            <p:cNvPr id="8" name="Straight Arrow Connector 7"/>
            <p:cNvCxnSpPr/>
            <p:nvPr/>
          </p:nvCxnSpPr>
          <p:spPr>
            <a:xfrm flipV="1">
              <a:off x="3932808" y="3120501"/>
              <a:ext cx="1535837" cy="1"/>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54246" y="3391270"/>
              <a:ext cx="1552255"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3932808" y="2719509"/>
              <a:ext cx="1354025" cy="246221"/>
            </a:xfrm>
            <a:prstGeom prst="rect">
              <a:avLst/>
            </a:prstGeom>
            <a:noFill/>
            <a:ln w="19050" algn="ctr">
              <a:noFill/>
              <a:miter lim="800000"/>
              <a:headEnd/>
              <a:tailEnd/>
            </a:ln>
          </p:spPr>
          <p:txBody>
            <a:bodyPr wrap="none" lIns="0" tIns="0" rIns="0" bIns="0" rtlCol="0">
              <a:spAutoFit/>
            </a:bodyPr>
            <a:lstStyle/>
            <a:p>
              <a:r>
                <a:rPr lang="en-US" sz="1600" dirty="0" smtClean="0"/>
                <a:t>Obtain Feedback</a:t>
              </a:r>
            </a:p>
          </p:txBody>
        </p:sp>
        <p:sp>
          <p:nvSpPr>
            <p:cNvPr id="19" name="TextBox 18"/>
            <p:cNvSpPr txBox="1"/>
            <p:nvPr/>
          </p:nvSpPr>
          <p:spPr bwMode="auto">
            <a:xfrm>
              <a:off x="3994603" y="3511102"/>
              <a:ext cx="1412246" cy="246221"/>
            </a:xfrm>
            <a:prstGeom prst="rect">
              <a:avLst/>
            </a:prstGeom>
            <a:noFill/>
            <a:ln w="19050" algn="ctr">
              <a:noFill/>
              <a:miter lim="800000"/>
              <a:headEnd/>
              <a:tailEnd/>
            </a:ln>
          </p:spPr>
          <p:txBody>
            <a:bodyPr wrap="none" lIns="0" tIns="0" rIns="0" bIns="0" rtlCol="0">
              <a:spAutoFit/>
            </a:bodyPr>
            <a:lstStyle/>
            <a:p>
              <a:r>
                <a:rPr lang="en-US" sz="1600" dirty="0" smtClean="0"/>
                <a:t>Provide Feedback</a:t>
              </a:r>
            </a:p>
          </p:txBody>
        </p:sp>
      </p:grpSp>
      <p:sp>
        <p:nvSpPr>
          <p:cNvPr id="17" name="Rectangle 16"/>
          <p:cNvSpPr/>
          <p:nvPr/>
        </p:nvSpPr>
        <p:spPr>
          <a:xfrm>
            <a:off x="0" y="2287404"/>
            <a:ext cx="2286000" cy="1600438"/>
          </a:xfrm>
          <a:prstGeom prst="rect">
            <a:avLst/>
          </a:prstGeom>
        </p:spPr>
        <p:txBody>
          <a:bodyPr>
            <a:spAutoFit/>
          </a:bodyPr>
          <a:lstStyle/>
          <a:p>
            <a:pPr marL="285750" lvl="0" indent="-285750">
              <a:buFont typeface="Arial" panose="020B0604020202020204" pitchFamily="34" charset="0"/>
              <a:buChar char="•"/>
            </a:pPr>
            <a:r>
              <a:rPr lang="en-US" sz="1400" dirty="0">
                <a:solidFill>
                  <a:srgbClr val="052049"/>
                </a:solidFill>
              </a:rPr>
              <a:t>Wear a “campus hat” </a:t>
            </a:r>
            <a:r>
              <a:rPr lang="en-US" sz="1400" dirty="0" smtClean="0">
                <a:solidFill>
                  <a:srgbClr val="052049"/>
                </a:solidFill>
              </a:rPr>
              <a:t>to </a:t>
            </a:r>
            <a:r>
              <a:rPr lang="en-US" sz="1400" dirty="0">
                <a:solidFill>
                  <a:srgbClr val="052049"/>
                </a:solidFill>
              </a:rPr>
              <a:t>develop </a:t>
            </a:r>
            <a:r>
              <a:rPr lang="en-US" sz="1400" dirty="0" smtClean="0">
                <a:solidFill>
                  <a:srgbClr val="052049"/>
                </a:solidFill>
              </a:rPr>
              <a:t>strategies </a:t>
            </a:r>
            <a:r>
              <a:rPr lang="en-US" sz="1400" dirty="0">
                <a:solidFill>
                  <a:srgbClr val="052049"/>
                </a:solidFill>
              </a:rPr>
              <a:t>and </a:t>
            </a:r>
            <a:r>
              <a:rPr lang="en-US" sz="1400" dirty="0" smtClean="0">
                <a:solidFill>
                  <a:srgbClr val="052049"/>
                </a:solidFill>
              </a:rPr>
              <a:t>recommendations </a:t>
            </a:r>
            <a:r>
              <a:rPr lang="en-US" sz="1400" dirty="0">
                <a:solidFill>
                  <a:srgbClr val="052049"/>
                </a:solidFill>
              </a:rPr>
              <a:t>to facilitate the occupant and department transition to flexible open plan </a:t>
            </a:r>
            <a:r>
              <a:rPr lang="en-US" sz="1400" dirty="0" smtClean="0">
                <a:solidFill>
                  <a:srgbClr val="052049"/>
                </a:solidFill>
              </a:rPr>
              <a:t>environments.</a:t>
            </a:r>
            <a:endParaRPr lang="en-US" sz="1200" dirty="0">
              <a:solidFill>
                <a:srgbClr val="052049"/>
              </a:solidFill>
            </a:endParaRPr>
          </a:p>
        </p:txBody>
      </p:sp>
      <p:sp>
        <p:nvSpPr>
          <p:cNvPr id="23" name="Rectangle 22"/>
          <p:cNvSpPr/>
          <p:nvPr/>
        </p:nvSpPr>
        <p:spPr>
          <a:xfrm>
            <a:off x="116747" y="5029200"/>
            <a:ext cx="2286000" cy="1169551"/>
          </a:xfrm>
          <a:prstGeom prst="rect">
            <a:avLst/>
          </a:prstGeom>
        </p:spPr>
        <p:txBody>
          <a:bodyPr>
            <a:spAutoFit/>
          </a:bodyPr>
          <a:lstStyle/>
          <a:p>
            <a:pPr marL="285750" lvl="0" indent="-285750">
              <a:buFont typeface="Arial" panose="020B0604020202020204" pitchFamily="34" charset="0"/>
              <a:buChar char="•"/>
            </a:pPr>
            <a:r>
              <a:rPr lang="en-US" sz="1400" dirty="0" smtClean="0">
                <a:solidFill>
                  <a:srgbClr val="052049"/>
                </a:solidFill>
              </a:rPr>
              <a:t>Guide the execution of the work</a:t>
            </a:r>
          </a:p>
          <a:p>
            <a:pPr marL="285750" lvl="0" indent="-285750">
              <a:buFont typeface="Arial" panose="020B0604020202020204" pitchFamily="34" charset="0"/>
              <a:buChar char="•"/>
            </a:pPr>
            <a:r>
              <a:rPr lang="en-US" sz="1400" dirty="0" smtClean="0">
                <a:solidFill>
                  <a:srgbClr val="052049"/>
                </a:solidFill>
              </a:rPr>
              <a:t>Coordinate efforts and ensure quality deliverables.</a:t>
            </a:r>
            <a:endParaRPr lang="en-US" sz="1200" dirty="0">
              <a:solidFill>
                <a:srgbClr val="052049"/>
              </a:solidFill>
            </a:endParaRPr>
          </a:p>
        </p:txBody>
      </p:sp>
      <p:sp>
        <p:nvSpPr>
          <p:cNvPr id="22" name="Rectangle 21"/>
          <p:cNvSpPr/>
          <p:nvPr/>
        </p:nvSpPr>
        <p:spPr>
          <a:xfrm>
            <a:off x="5857998" y="3807839"/>
            <a:ext cx="2850996" cy="584775"/>
          </a:xfrm>
          <a:prstGeom prst="rect">
            <a:avLst/>
          </a:prstGeom>
        </p:spPr>
        <p:txBody>
          <a:bodyPr wrap="square">
            <a:spAutoFit/>
          </a:bodyPr>
          <a:lstStyle/>
          <a:p>
            <a:pPr lvl="0" algn="ctr"/>
            <a:r>
              <a:rPr lang="en-US" sz="1600" dirty="0">
                <a:solidFill>
                  <a:srgbClr val="052049"/>
                </a:solidFill>
              </a:rPr>
              <a:t>Serve as Champions of Change for </a:t>
            </a:r>
            <a:r>
              <a:rPr lang="en-US" sz="1600" dirty="0" smtClean="0">
                <a:solidFill>
                  <a:srgbClr val="052049"/>
                </a:solidFill>
              </a:rPr>
              <a:t>Department</a:t>
            </a:r>
            <a:endParaRPr lang="en-US" sz="1100" dirty="0">
              <a:solidFill>
                <a:srgbClr val="052049"/>
              </a:solidFill>
            </a:endParaRPr>
          </a:p>
        </p:txBody>
      </p:sp>
      <p:sp>
        <p:nvSpPr>
          <p:cNvPr id="18" name="Rectangle 17"/>
          <p:cNvSpPr/>
          <p:nvPr/>
        </p:nvSpPr>
        <p:spPr>
          <a:xfrm>
            <a:off x="4855272" y="1065602"/>
            <a:ext cx="2286000" cy="523220"/>
          </a:xfrm>
          <a:prstGeom prst="rect">
            <a:avLst/>
          </a:prstGeom>
        </p:spPr>
        <p:txBody>
          <a:bodyPr>
            <a:spAutoFit/>
          </a:bodyPr>
          <a:lstStyle/>
          <a:p>
            <a:pPr marL="285750" lvl="0" indent="-285750">
              <a:buFont typeface="Arial" panose="020B0604020202020204" pitchFamily="34" charset="0"/>
              <a:buChar char="•"/>
            </a:pPr>
            <a:r>
              <a:rPr lang="en-US" sz="1400" dirty="0" smtClean="0"/>
              <a:t>Provide funding and advocacy</a:t>
            </a:r>
            <a:endParaRPr lang="en-US" sz="1200" dirty="0"/>
          </a:p>
        </p:txBody>
      </p:sp>
      <p:sp>
        <p:nvSpPr>
          <p:cNvPr id="21" name="Footer Placeholder 3"/>
          <p:cNvSpPr txBox="1">
            <a:spLocks/>
          </p:cNvSpPr>
          <p:nvPr/>
        </p:nvSpPr>
        <p:spPr>
          <a:xfrm>
            <a:off x="729161" y="6324600"/>
            <a:ext cx="4310907" cy="283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srgbClr val="052049"/>
                </a:solidFill>
                <a:latin typeface="+mj-lt"/>
              </a:rPr>
              <a:t>Open Plan Workspace Change Management</a:t>
            </a:r>
            <a:endParaRPr lang="en-US" sz="900" dirty="0">
              <a:solidFill>
                <a:srgbClr val="052049"/>
              </a:solidFill>
              <a:latin typeface="+mj-lt"/>
            </a:endParaRPr>
          </a:p>
        </p:txBody>
      </p:sp>
    </p:spTree>
    <p:extLst>
      <p:ext uri="{BB962C8B-B14F-4D97-AF65-F5344CB8AC3E}">
        <p14:creationId xmlns:p14="http://schemas.microsoft.com/office/powerpoint/2010/main" val="234481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644106"/>
            <a:ext cx="8089900" cy="575094"/>
          </a:xfrm>
        </p:spPr>
        <p:txBody>
          <a:bodyPr/>
          <a:lstStyle/>
          <a:p>
            <a:r>
              <a:rPr lang="en-US" dirty="0" smtClean="0"/>
              <a:t>Issues in Open Plan Today</a:t>
            </a:r>
            <a:endParaRPr lang="en-US" dirty="0"/>
          </a:p>
        </p:txBody>
      </p:sp>
      <p:sp>
        <p:nvSpPr>
          <p:cNvPr id="3" name="Content Placeholder 2"/>
          <p:cNvSpPr>
            <a:spLocks noGrp="1"/>
          </p:cNvSpPr>
          <p:nvPr>
            <p:ph idx="1"/>
          </p:nvPr>
        </p:nvSpPr>
        <p:spPr>
          <a:xfrm>
            <a:off x="609600" y="1371600"/>
            <a:ext cx="8089901" cy="4648200"/>
          </a:xfrm>
        </p:spPr>
        <p:txBody>
          <a:bodyPr/>
          <a:lstStyle/>
          <a:p>
            <a:r>
              <a:rPr lang="en-US" dirty="0" smtClean="0"/>
              <a:t>The “openness” of Open Plan requires units on the same floor to share items they have not previously shared in traditional office environments, such as </a:t>
            </a:r>
            <a:r>
              <a:rPr lang="en-US" dirty="0" smtClean="0">
                <a:solidFill>
                  <a:schemeClr val="tx2"/>
                </a:solidFill>
              </a:rPr>
              <a:t>office equipment, kitchen equipment,  conference  and huddle rooms, and common areas such as walkways, storage, mail and reception areas.</a:t>
            </a:r>
          </a:p>
          <a:p>
            <a:r>
              <a:rPr lang="en-US" dirty="0" smtClean="0">
                <a:solidFill>
                  <a:schemeClr val="tx2"/>
                </a:solidFill>
              </a:rPr>
              <a:t>Accountability, responsibility and processes for managing </a:t>
            </a:r>
            <a:r>
              <a:rPr lang="en-US" dirty="0" smtClean="0"/>
              <a:t>and paying for these common tools and services is unclear, and thus where many of the problems in Open Plan arise.</a:t>
            </a:r>
          </a:p>
          <a:p>
            <a:r>
              <a:rPr lang="en-US" dirty="0" smtClean="0"/>
              <a:t>Difficulties in locating individuals and meeting rooms, the lack of privacy and noise carrying farther in Open Plan environments can affect staff and faculty productivity.</a:t>
            </a:r>
          </a:p>
          <a:p>
            <a:r>
              <a:rPr lang="en-US" dirty="0" smtClean="0"/>
              <a:t>Occupants feel that </a:t>
            </a:r>
            <a:r>
              <a:rPr lang="en-US" dirty="0" smtClean="0">
                <a:solidFill>
                  <a:schemeClr val="tx2"/>
                </a:solidFill>
              </a:rPr>
              <a:t>personal and department </a:t>
            </a:r>
            <a:r>
              <a:rPr lang="en-US" dirty="0" smtClean="0"/>
              <a:t>identity can get muddled and it can be hard to locate people. </a:t>
            </a:r>
          </a:p>
          <a:p>
            <a:pPr marL="0" indent="0">
              <a:buNone/>
            </a:pPr>
            <a:endParaRPr lang="en-US" dirty="0" smtClean="0"/>
          </a:p>
        </p:txBody>
      </p:sp>
      <p:sp>
        <p:nvSpPr>
          <p:cNvPr id="4" name="Slide Number Placeholder 3"/>
          <p:cNvSpPr>
            <a:spLocks noGrp="1"/>
          </p:cNvSpPr>
          <p:nvPr>
            <p:ph type="sldNum" sz="quarter" idx="12"/>
          </p:nvPr>
        </p:nvSpPr>
        <p:spPr/>
        <p:txBody>
          <a:bodyPr/>
          <a:lstStyle/>
          <a:p>
            <a:fld id="{2929C4E7-7B79-4668-9DAB-114CBCE15D99}" type="slidenum">
              <a:rPr lang="en-US" smtClean="0">
                <a:solidFill>
                  <a:srgbClr val="052049"/>
                </a:solidFill>
              </a:rPr>
              <a:pPr/>
              <a:t>17</a:t>
            </a:fld>
            <a:endParaRPr lang="en-US">
              <a:solidFill>
                <a:srgbClr val="052049"/>
              </a:solidFill>
            </a:endParaRPr>
          </a:p>
        </p:txBody>
      </p:sp>
    </p:spTree>
    <p:extLst>
      <p:ext uri="{BB962C8B-B14F-4D97-AF65-F5344CB8AC3E}">
        <p14:creationId xmlns:p14="http://schemas.microsoft.com/office/powerpoint/2010/main" val="2420627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76200"/>
            <a:ext cx="8089901" cy="563231"/>
          </a:xfrm>
        </p:spPr>
        <p:txBody>
          <a:bodyPr/>
          <a:lstStyle/>
          <a:p>
            <a:r>
              <a:rPr lang="en-US" dirty="0" smtClean="0">
                <a:solidFill>
                  <a:schemeClr val="tx2"/>
                </a:solidFill>
              </a:rPr>
              <a:t>What Open Plan Occupants Value</a:t>
            </a:r>
            <a:endParaRPr lang="en-US" strike="sngStrike" dirty="0"/>
          </a:p>
        </p:txBody>
      </p:sp>
      <p:sp>
        <p:nvSpPr>
          <p:cNvPr id="3" name="Slide Number Placeholder 2"/>
          <p:cNvSpPr>
            <a:spLocks noGrp="1"/>
          </p:cNvSpPr>
          <p:nvPr>
            <p:ph type="sldNum" sz="quarter" idx="4"/>
          </p:nvPr>
        </p:nvSpPr>
        <p:spPr/>
        <p:txBody>
          <a:bodyPr/>
          <a:lstStyle/>
          <a:p>
            <a:fld id="{12EDD7DC-FB13-436F-BBC7-A777F5DFFE1C}" type="slidenum">
              <a:rPr lang="en-US" smtClean="0">
                <a:solidFill>
                  <a:srgbClr val="052049"/>
                </a:solidFill>
              </a:rPr>
              <a:pPr/>
              <a:t>18</a:t>
            </a:fld>
            <a:endParaRPr lang="en-US" dirty="0">
              <a:solidFill>
                <a:srgbClr val="052049"/>
              </a:solidFill>
            </a:endParaRPr>
          </a:p>
        </p:txBody>
      </p:sp>
      <p:sp>
        <p:nvSpPr>
          <p:cNvPr id="4" name="Footer Placeholder 3"/>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pic>
        <p:nvPicPr>
          <p:cNvPr id="3074" name="Picture 2" descr="C:\Users\jgoldsmith\AppData\Local\Microsoft\Windows\Temporary Internet Files\Content.Outlook\6SW04J5U\word cloud 02.07.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7607264"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5214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
            <a:ext cx="8089900" cy="575094"/>
          </a:xfrm>
        </p:spPr>
        <p:txBody>
          <a:bodyPr/>
          <a:lstStyle/>
          <a:p>
            <a:r>
              <a:rPr lang="en-US" dirty="0" smtClean="0"/>
              <a:t>Shared Services Necessitated by Open Plan</a:t>
            </a:r>
            <a:endParaRPr lang="en-US" dirty="0"/>
          </a:p>
        </p:txBody>
      </p:sp>
      <p:sp>
        <p:nvSpPr>
          <p:cNvPr id="3" name="Slide Number Placeholder 2"/>
          <p:cNvSpPr>
            <a:spLocks noGrp="1"/>
          </p:cNvSpPr>
          <p:nvPr>
            <p:ph type="sldNum" sz="quarter" idx="11"/>
          </p:nvPr>
        </p:nvSpPr>
        <p:spPr/>
        <p:txBody>
          <a:bodyPr/>
          <a:lstStyle/>
          <a:p>
            <a:fld id="{12EDD7DC-FB13-436F-BBC7-A777F5DFFE1C}" type="slidenum">
              <a:rPr lang="en-US" smtClean="0">
                <a:solidFill>
                  <a:srgbClr val="052049"/>
                </a:solidFill>
              </a:rPr>
              <a:pPr/>
              <a:t>19</a:t>
            </a:fld>
            <a:endParaRPr lang="en-US" dirty="0">
              <a:solidFill>
                <a:srgbClr val="052049"/>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432465164"/>
              </p:ext>
            </p:extLst>
          </p:nvPr>
        </p:nvGraphicFramePr>
        <p:xfrm>
          <a:off x="304800" y="762000"/>
          <a:ext cx="8274050" cy="5303838"/>
        </p:xfrm>
        <a:graphic>
          <a:graphicData uri="http://schemas.openxmlformats.org/presentationml/2006/ole">
            <mc:AlternateContent xmlns:mc="http://schemas.openxmlformats.org/markup-compatibility/2006">
              <mc:Choice xmlns:v="urn:schemas-microsoft-com:vml" Requires="v">
                <p:oleObj spid="_x0000_s1122" name="Worksheet" r:id="rId5" imgW="7620000" imgH="4886257" progId="Excel.Sheet.12">
                  <p:embed/>
                </p:oleObj>
              </mc:Choice>
              <mc:Fallback>
                <p:oleObj name="Worksheet" r:id="rId5" imgW="7620000" imgH="4886257" progId="Excel.Sheet.12">
                  <p:embed/>
                  <p:pic>
                    <p:nvPicPr>
                      <p:cNvPr id="0" name=""/>
                      <p:cNvPicPr/>
                      <p:nvPr/>
                    </p:nvPicPr>
                    <p:blipFill>
                      <a:blip r:embed="rId6"/>
                      <a:stretch>
                        <a:fillRect/>
                      </a:stretch>
                    </p:blipFill>
                    <p:spPr>
                      <a:xfrm>
                        <a:off x="304800" y="762000"/>
                        <a:ext cx="8274050" cy="5303838"/>
                      </a:xfrm>
                      <a:prstGeom prst="rect">
                        <a:avLst/>
                      </a:prstGeom>
                    </p:spPr>
                  </p:pic>
                </p:oleObj>
              </mc:Fallback>
            </mc:AlternateContent>
          </a:graphicData>
        </a:graphic>
      </p:graphicFrame>
      <p:sp>
        <p:nvSpPr>
          <p:cNvPr id="6" name="Footer Placeholder 3"/>
          <p:cNvSpPr txBox="1">
            <a:spLocks/>
          </p:cNvSpPr>
          <p:nvPr/>
        </p:nvSpPr>
        <p:spPr>
          <a:xfrm>
            <a:off x="729161" y="6324600"/>
            <a:ext cx="4310907" cy="283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srgbClr val="052049"/>
                </a:solidFill>
                <a:latin typeface="+mj-lt"/>
              </a:rPr>
              <a:t>Open Plan Workspace Change Management</a:t>
            </a:r>
            <a:endParaRPr lang="en-US" sz="900" dirty="0">
              <a:solidFill>
                <a:srgbClr val="052049"/>
              </a:solidFill>
              <a:latin typeface="+mj-lt"/>
            </a:endParaRPr>
          </a:p>
        </p:txBody>
      </p:sp>
    </p:spTree>
    <p:extLst>
      <p:ext uri="{BB962C8B-B14F-4D97-AF65-F5344CB8AC3E}">
        <p14:creationId xmlns:p14="http://schemas.microsoft.com/office/powerpoint/2010/main" val="3301360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3732" y="438912"/>
            <a:ext cx="8089901" cy="575094"/>
          </a:xfrm>
        </p:spPr>
        <p:txBody>
          <a:bodyPr/>
          <a:lstStyle/>
          <a:p>
            <a:r>
              <a:rPr lang="en-US" dirty="0" smtClean="0"/>
              <a:t>Topics</a:t>
            </a:r>
            <a:endParaRPr lang="en-US" dirty="0"/>
          </a:p>
        </p:txBody>
      </p:sp>
      <p:sp>
        <p:nvSpPr>
          <p:cNvPr id="6" name="Content Placeholder 5"/>
          <p:cNvSpPr>
            <a:spLocks noGrp="1"/>
          </p:cNvSpPr>
          <p:nvPr>
            <p:ph idx="1"/>
          </p:nvPr>
        </p:nvSpPr>
        <p:spPr/>
        <p:txBody>
          <a:bodyPr/>
          <a:lstStyle/>
          <a:p>
            <a:r>
              <a:rPr lang="en-US" dirty="0"/>
              <a:t>Context</a:t>
            </a:r>
          </a:p>
          <a:p>
            <a:r>
              <a:rPr lang="en-US" dirty="0" smtClean="0"/>
              <a:t>Design Team Formation</a:t>
            </a:r>
          </a:p>
          <a:p>
            <a:r>
              <a:rPr lang="en-US" dirty="0" smtClean="0"/>
              <a:t>Open Plan Adoption Framework</a:t>
            </a:r>
          </a:p>
          <a:p>
            <a:r>
              <a:rPr lang="en-US" dirty="0" smtClean="0"/>
              <a:t>Specific Recommendations</a:t>
            </a:r>
          </a:p>
          <a:p>
            <a:endParaRPr lang="en-US" dirty="0" smtClean="0">
              <a:solidFill>
                <a:schemeClr val="tx2"/>
              </a:solidFill>
            </a:endParaRPr>
          </a:p>
          <a:p>
            <a:endParaRPr lang="en-US" dirty="0">
              <a:solidFill>
                <a:schemeClr val="tx2"/>
              </a:solidFill>
            </a:endParaRPr>
          </a:p>
          <a:p>
            <a:endParaRPr lang="en-US" dirty="0" smtClean="0">
              <a:solidFill>
                <a:schemeClr val="tx2"/>
              </a:solidFill>
            </a:endParaRPr>
          </a:p>
          <a:p>
            <a:endParaRPr lang="en-US" dirty="0">
              <a:solidFill>
                <a:schemeClr val="tx2"/>
              </a:solidFill>
            </a:endParaRPr>
          </a:p>
          <a:p>
            <a:pPr marL="0" indent="0">
              <a:buNone/>
            </a:pPr>
            <a:r>
              <a:rPr lang="en-US" dirty="0" smtClean="0">
                <a:solidFill>
                  <a:schemeClr val="tx2"/>
                </a:solidFill>
              </a:rPr>
              <a:t>Appendix: Detailed Report</a:t>
            </a:r>
          </a:p>
          <a:p>
            <a:pPr marL="0" indent="0">
              <a:buNone/>
            </a:pPr>
            <a:endParaRPr lang="en-US" strike="sngStrike" dirty="0" smtClean="0"/>
          </a:p>
          <a:p>
            <a:endParaRPr lang="en-US" dirty="0" smtClean="0"/>
          </a:p>
        </p:txBody>
      </p:sp>
      <p:sp>
        <p:nvSpPr>
          <p:cNvPr id="4" name="Footer Placeholder 3"/>
          <p:cNvSpPr>
            <a:spLocks noGrp="1"/>
          </p:cNvSpPr>
          <p:nvPr>
            <p:ph type="ftr" sz="quarter" idx="3"/>
          </p:nvPr>
        </p:nvSpPr>
        <p:spPr>
          <a:xfrm>
            <a:off x="729161" y="6470128"/>
            <a:ext cx="4310907" cy="137980"/>
          </a:xfrm>
        </p:spPr>
        <p:txBody>
          <a:bodyPr/>
          <a:lstStyle/>
          <a:p>
            <a:r>
              <a:rPr lang="en-US" dirty="0" smtClean="0">
                <a:solidFill>
                  <a:srgbClr val="052049"/>
                </a:solidFill>
              </a:rPr>
              <a:t>Open Plan Workspace Change Management</a:t>
            </a:r>
            <a:endParaRPr lang="en-US" dirty="0">
              <a:solidFill>
                <a:srgbClr val="052049"/>
              </a:solidFill>
            </a:endParaRPr>
          </a:p>
        </p:txBody>
      </p:sp>
      <p:sp>
        <p:nvSpPr>
          <p:cNvPr id="7" name="Slide Number Placeholder 4"/>
          <p:cNvSpPr>
            <a:spLocks noGrp="1"/>
          </p:cNvSpPr>
          <p:nvPr>
            <p:ph type="sldNum" sz="quarter" idx="4"/>
          </p:nvPr>
        </p:nvSpPr>
        <p:spPr>
          <a:xfrm>
            <a:off x="358009" y="6453503"/>
            <a:ext cx="246061" cy="155233"/>
          </a:xfrm>
        </p:spPr>
        <p:txBody>
          <a:bodyPr/>
          <a:lstStyle/>
          <a:p>
            <a:fld id="{7BCC8D0D-EAEC-449D-9161-023DFF90F2E2}" type="slidenum">
              <a:rPr lang="en-US" smtClean="0">
                <a:solidFill>
                  <a:srgbClr val="052049"/>
                </a:solidFill>
              </a:rPr>
              <a:pPr/>
              <a:t>2</a:t>
            </a:fld>
            <a:endParaRPr lang="en-US" dirty="0">
              <a:solidFill>
                <a:srgbClr val="052049"/>
              </a:solidFill>
            </a:endParaRPr>
          </a:p>
        </p:txBody>
      </p:sp>
    </p:spTree>
    <p:extLst>
      <p:ext uri="{BB962C8B-B14F-4D97-AF65-F5344CB8AC3E}">
        <p14:creationId xmlns:p14="http://schemas.microsoft.com/office/powerpoint/2010/main" val="253762073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86433" cy="1045992"/>
          </a:xfrm>
        </p:spPr>
        <p:txBody>
          <a:bodyPr/>
          <a:lstStyle/>
          <a:p>
            <a:r>
              <a:rPr lang="en-US" dirty="0" smtClean="0"/>
              <a:t>Open Plan Requires Enhanced Facilities Services</a:t>
            </a:r>
            <a:endParaRPr lang="en-US" dirty="0"/>
          </a:p>
        </p:txBody>
      </p:sp>
      <p:sp>
        <p:nvSpPr>
          <p:cNvPr id="3" name="Content Placeholder 2"/>
          <p:cNvSpPr>
            <a:spLocks noGrp="1"/>
          </p:cNvSpPr>
          <p:nvPr>
            <p:ph idx="1"/>
          </p:nvPr>
        </p:nvSpPr>
        <p:spPr>
          <a:xfrm>
            <a:off x="533400" y="1143000"/>
            <a:ext cx="8325548" cy="5029200"/>
          </a:xfrm>
        </p:spPr>
        <p:txBody>
          <a:bodyPr/>
          <a:lstStyle/>
          <a:p>
            <a:pPr marL="0" indent="0">
              <a:buNone/>
            </a:pPr>
            <a:r>
              <a:rPr lang="en-US" dirty="0" smtClean="0"/>
              <a:t>We now know that open plan work space buildings by their very nature require increased levels of facilities services. These services can be grouped into three buckets, which represent new costs above what has traditionally been provided by Facilities Services.</a:t>
            </a:r>
          </a:p>
          <a:p>
            <a:pPr marL="454025"/>
            <a:r>
              <a:rPr lang="en-US" dirty="0" smtClean="0"/>
              <a:t>Services that prevent and address </a:t>
            </a:r>
            <a:r>
              <a:rPr lang="en-US" b="1" u="sng" dirty="0" smtClean="0"/>
              <a:t>pest/insect control</a:t>
            </a:r>
            <a:r>
              <a:rPr lang="en-US" dirty="0" smtClean="0"/>
              <a:t>: </a:t>
            </a:r>
            <a:r>
              <a:rPr lang="en-US" i="1" dirty="0" smtClean="0">
                <a:solidFill>
                  <a:schemeClr val="tx2">
                    <a:lumMod val="75000"/>
                    <a:lumOff val="25000"/>
                  </a:schemeClr>
                </a:solidFill>
              </a:rPr>
              <a:t>increased carpet cleaning; increased trash, recycling and compost services</a:t>
            </a:r>
          </a:p>
          <a:p>
            <a:pPr marL="454025"/>
            <a:r>
              <a:rPr lang="en-US" dirty="0" smtClean="0"/>
              <a:t>Services that address </a:t>
            </a:r>
            <a:r>
              <a:rPr lang="en-US" b="1" u="sng" dirty="0" smtClean="0"/>
              <a:t>cleanliness and sanitation</a:t>
            </a:r>
            <a:r>
              <a:rPr lang="en-US" b="1" dirty="0" smtClean="0"/>
              <a:t> </a:t>
            </a:r>
            <a:r>
              <a:rPr lang="en-US" dirty="0" smtClean="0"/>
              <a:t>conditions: </a:t>
            </a:r>
            <a:r>
              <a:rPr lang="en-US" i="1" dirty="0" smtClean="0">
                <a:solidFill>
                  <a:schemeClr val="tx2">
                    <a:lumMod val="75000"/>
                    <a:lumOff val="25000"/>
                  </a:schemeClr>
                </a:solidFill>
              </a:rPr>
              <a:t>full-time day porter services to address restroom, kitchen, and common area cleanliness</a:t>
            </a:r>
            <a:endParaRPr lang="en-US" dirty="0" smtClean="0">
              <a:solidFill>
                <a:schemeClr val="tx2">
                  <a:lumMod val="75000"/>
                  <a:lumOff val="25000"/>
                </a:schemeClr>
              </a:solidFill>
            </a:endParaRPr>
          </a:p>
          <a:p>
            <a:pPr marL="454025"/>
            <a:r>
              <a:rPr lang="en-US" dirty="0" smtClean="0"/>
              <a:t>Services that provide </a:t>
            </a:r>
            <a:r>
              <a:rPr lang="en-US" b="1" u="sng" dirty="0" smtClean="0"/>
              <a:t>efficiency and convenience</a:t>
            </a:r>
            <a:r>
              <a:rPr lang="en-US" b="1" dirty="0" smtClean="0"/>
              <a:t> </a:t>
            </a:r>
            <a:r>
              <a:rPr lang="en-US" dirty="0" smtClean="0"/>
              <a:t>for the customers (reduces unnecessary recharge transactions with limited value): </a:t>
            </a:r>
            <a:r>
              <a:rPr lang="en-US" i="1" dirty="0" smtClean="0">
                <a:solidFill>
                  <a:schemeClr val="tx2">
                    <a:lumMod val="75000"/>
                    <a:lumOff val="25000"/>
                  </a:schemeClr>
                </a:solidFill>
              </a:rPr>
              <a:t>maintenance/replacement /disposal of commercial refrigerators, microwaves, and water purifiers</a:t>
            </a:r>
            <a:endParaRPr lang="en-US" dirty="0" smtClean="0">
              <a:solidFill>
                <a:schemeClr val="tx2">
                  <a:lumMod val="75000"/>
                  <a:lumOff val="25000"/>
                </a:schemeClr>
              </a:solidFill>
            </a:endParaRPr>
          </a:p>
          <a:p>
            <a:endParaRPr lang="en-US" dirty="0" smtClean="0"/>
          </a:p>
          <a:p>
            <a:endParaRPr lang="en-US" dirty="0" smtClean="0"/>
          </a:p>
          <a:p>
            <a:endParaRPr lang="en-US" dirty="0" smtClean="0"/>
          </a:p>
          <a:p>
            <a:endParaRPr lang="en-US" dirty="0" smtClean="0"/>
          </a:p>
          <a:p>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4"/>
          </p:nvPr>
        </p:nvSpPr>
        <p:spPr/>
        <p:txBody>
          <a:bodyPr/>
          <a:lstStyle/>
          <a:p>
            <a:fld id="{2929C4E7-7B79-4668-9DAB-114CBCE15D99}" type="slidenum">
              <a:rPr lang="en-US" smtClean="0">
                <a:solidFill>
                  <a:srgbClr val="052049"/>
                </a:solidFill>
              </a:rPr>
              <a:pPr/>
              <a:t>20</a:t>
            </a:fld>
            <a:endParaRPr lang="en-US">
              <a:solidFill>
                <a:srgbClr val="052049"/>
              </a:solidFill>
            </a:endParaRPr>
          </a:p>
        </p:txBody>
      </p:sp>
      <p:sp>
        <p:nvSpPr>
          <p:cNvPr id="5" name="Footer Placeholder 4"/>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val="2198547258"/>
              </p:ext>
            </p:extLst>
          </p:nvPr>
        </p:nvGraphicFramePr>
        <p:xfrm>
          <a:off x="7696200" y="-76200"/>
          <a:ext cx="12954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927250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99" y="438912"/>
            <a:ext cx="8089901" cy="575094"/>
          </a:xfrm>
        </p:spPr>
        <p:txBody>
          <a:bodyPr/>
          <a:lstStyle/>
          <a:p>
            <a:r>
              <a:rPr lang="en-US" dirty="0" smtClean="0"/>
              <a:t>Huddle/Conference Room Support</a:t>
            </a:r>
            <a:endParaRPr lang="en-US" dirty="0"/>
          </a:p>
        </p:txBody>
      </p:sp>
      <p:sp>
        <p:nvSpPr>
          <p:cNvPr id="3" name="Content Placeholder 2"/>
          <p:cNvSpPr>
            <a:spLocks noGrp="1"/>
          </p:cNvSpPr>
          <p:nvPr>
            <p:ph idx="1"/>
          </p:nvPr>
        </p:nvSpPr>
        <p:spPr>
          <a:xfrm>
            <a:off x="457200" y="1600200"/>
            <a:ext cx="8325548" cy="4267200"/>
          </a:xfrm>
        </p:spPr>
        <p:txBody>
          <a:bodyPr/>
          <a:lstStyle/>
          <a:p>
            <a:pPr lvl="0"/>
            <a:r>
              <a:rPr lang="en-US" dirty="0" smtClean="0"/>
              <a:t>Recommend that one group provide support and maintenance of huddle and conference rooms to ensure consistency and reduce confusion.</a:t>
            </a:r>
          </a:p>
          <a:p>
            <a:pPr lvl="0"/>
            <a:r>
              <a:rPr lang="en-US" dirty="0" smtClean="0"/>
              <a:t>Multiple </a:t>
            </a:r>
            <a:r>
              <a:rPr lang="en-US" dirty="0"/>
              <a:t>campus groups </a:t>
            </a:r>
            <a:r>
              <a:rPr lang="en-US" dirty="0" smtClean="0"/>
              <a:t>are discussing </a:t>
            </a:r>
            <a:r>
              <a:rPr lang="en-US" dirty="0"/>
              <a:t>how to best work together to provide a proposal that coordinates all </a:t>
            </a:r>
            <a:r>
              <a:rPr lang="en-US" dirty="0" smtClean="0"/>
              <a:t>huddle/conference </a:t>
            </a:r>
            <a:r>
              <a:rPr lang="en-US" dirty="0"/>
              <a:t>r</a:t>
            </a:r>
            <a:r>
              <a:rPr lang="en-US" dirty="0" smtClean="0"/>
              <a:t>oom </a:t>
            </a:r>
            <a:r>
              <a:rPr lang="en-US" dirty="0"/>
              <a:t>support into a one-stop shop for our staff and faculty. </a:t>
            </a:r>
          </a:p>
          <a:p>
            <a:r>
              <a:rPr lang="en-US" dirty="0" smtClean="0"/>
              <a:t>Any solution requires funding.</a:t>
            </a:r>
          </a:p>
          <a:p>
            <a:endParaRPr lang="en-US" dirty="0" smtClean="0"/>
          </a:p>
        </p:txBody>
      </p:sp>
      <p:sp>
        <p:nvSpPr>
          <p:cNvPr id="5" name="Footer Placeholder 4"/>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6" name="Slide Number Placeholder 5"/>
          <p:cNvSpPr>
            <a:spLocks noGrp="1"/>
          </p:cNvSpPr>
          <p:nvPr>
            <p:ph type="sldNum" sz="quarter" idx="4"/>
          </p:nvPr>
        </p:nvSpPr>
        <p:spPr/>
        <p:txBody>
          <a:bodyPr/>
          <a:lstStyle/>
          <a:p>
            <a:fld id="{7BCC8D0D-EAEC-449D-9161-023DFF90F2E2}" type="slidenum">
              <a:rPr lang="en-US" smtClean="0">
                <a:solidFill>
                  <a:srgbClr val="052049"/>
                </a:solidFill>
              </a:rPr>
              <a:pPr/>
              <a:t>21</a:t>
            </a:fld>
            <a:endParaRPr lang="en-US" dirty="0">
              <a:solidFill>
                <a:srgbClr val="052049"/>
              </a:solidFill>
            </a:endParaRPr>
          </a:p>
        </p:txBody>
      </p:sp>
      <p:graphicFrame>
        <p:nvGraphicFramePr>
          <p:cNvPr id="7" name="Content Placeholder 5"/>
          <p:cNvGraphicFramePr>
            <a:graphicFrameLocks/>
          </p:cNvGraphicFramePr>
          <p:nvPr>
            <p:extLst>
              <p:ext uri="{D42A27DB-BD31-4B8C-83A1-F6EECF244321}">
                <p14:modId xmlns:p14="http://schemas.microsoft.com/office/powerpoint/2010/main" val="73812226"/>
              </p:ext>
            </p:extLst>
          </p:nvPr>
        </p:nvGraphicFramePr>
        <p:xfrm>
          <a:off x="7696200" y="76200"/>
          <a:ext cx="12954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658741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89900" cy="575094"/>
          </a:xfrm>
        </p:spPr>
        <p:txBody>
          <a:bodyPr/>
          <a:lstStyle/>
          <a:p>
            <a:r>
              <a:rPr lang="en-US" dirty="0" smtClean="0"/>
              <a:t>Coffee/Tea Service</a:t>
            </a:r>
            <a:endParaRPr lang="en-US" dirty="0"/>
          </a:p>
        </p:txBody>
      </p:sp>
      <p:sp>
        <p:nvSpPr>
          <p:cNvPr id="3" name="Content Placeholder 2"/>
          <p:cNvSpPr>
            <a:spLocks noGrp="1"/>
          </p:cNvSpPr>
          <p:nvPr>
            <p:ph idx="1"/>
          </p:nvPr>
        </p:nvSpPr>
        <p:spPr>
          <a:xfrm>
            <a:off x="533400" y="1219200"/>
            <a:ext cx="8001000" cy="5029200"/>
          </a:xfrm>
        </p:spPr>
        <p:txBody>
          <a:bodyPr/>
          <a:lstStyle/>
          <a:p>
            <a:pPr marL="0" indent="0">
              <a:buNone/>
            </a:pPr>
            <a:r>
              <a:rPr lang="en-US" dirty="0" smtClean="0">
                <a:solidFill>
                  <a:schemeClr val="tx2"/>
                </a:solidFill>
              </a:rPr>
              <a:t>The transparency of the Open Plan environment brings up the issue of providing coffee/tea to employees. </a:t>
            </a:r>
            <a:r>
              <a:rPr lang="en-US" dirty="0" smtClean="0"/>
              <a:t>Approximately 50</a:t>
            </a:r>
            <a:r>
              <a:rPr lang="en-US" dirty="0"/>
              <a:t>% of departments moving </a:t>
            </a:r>
            <a:r>
              <a:rPr lang="en-US" dirty="0" smtClean="0"/>
              <a:t>into </a:t>
            </a:r>
            <a:r>
              <a:rPr lang="en-US" dirty="0"/>
              <a:t>Block 33 and CSB currently provide </a:t>
            </a:r>
            <a:r>
              <a:rPr lang="en-US" dirty="0" smtClean="0"/>
              <a:t>coffee/tea free of charge to their employees. </a:t>
            </a:r>
            <a:endParaRPr lang="en-US" dirty="0" smtClean="0">
              <a:solidFill>
                <a:schemeClr val="tx2"/>
              </a:solidFill>
            </a:endParaRPr>
          </a:p>
          <a:p>
            <a:r>
              <a:rPr lang="en-US" sz="1800" dirty="0" smtClean="0">
                <a:solidFill>
                  <a:schemeClr val="tx2"/>
                </a:solidFill>
              </a:rPr>
              <a:t>Recommend that the Campus provide hot and cold filtered water and coffee machines for all Open Plan floors.</a:t>
            </a:r>
          </a:p>
          <a:p>
            <a:r>
              <a:rPr lang="en-US" sz="1800" dirty="0" smtClean="0">
                <a:solidFill>
                  <a:schemeClr val="tx2"/>
                </a:solidFill>
              </a:rPr>
              <a:t>In addition, recommend that the campus provide and pay for coffee/tea for all people in open plan building. </a:t>
            </a:r>
          </a:p>
          <a:p>
            <a:r>
              <a:rPr lang="en-US" sz="1800" dirty="0">
                <a:solidFill>
                  <a:schemeClr val="tx2"/>
                </a:solidFill>
              </a:rPr>
              <a:t>Reasons to Provide Coffee/Tea Service</a:t>
            </a:r>
          </a:p>
          <a:p>
            <a:pPr lvl="1"/>
            <a:r>
              <a:rPr lang="en-US" sz="1600" dirty="0" smtClean="0"/>
              <a:t>Would help with employee engagement, recruitment and retention of employees, and contributes to the  “Great People – Great Place” initiative</a:t>
            </a:r>
          </a:p>
          <a:p>
            <a:pPr lvl="1"/>
            <a:r>
              <a:rPr lang="en-US" sz="1600" dirty="0" smtClean="0"/>
              <a:t>Would </a:t>
            </a:r>
            <a:r>
              <a:rPr lang="en-US" sz="1600" dirty="0"/>
              <a:t>eliminate </a:t>
            </a:r>
            <a:r>
              <a:rPr lang="en-US" sz="1600" dirty="0" smtClean="0"/>
              <a:t>hazard </a:t>
            </a:r>
            <a:r>
              <a:rPr lang="en-US" sz="1600" dirty="0"/>
              <a:t>of employees having individual coffee makers </a:t>
            </a:r>
            <a:r>
              <a:rPr lang="en-US" sz="1600" dirty="0" smtClean="0"/>
              <a:t>at their desks</a:t>
            </a:r>
          </a:p>
          <a:p>
            <a:pPr lvl="1"/>
            <a:r>
              <a:rPr lang="en-US" sz="1600" dirty="0" smtClean="0"/>
              <a:t>For staff and faculty who currently have coffee/tea provided, not having it would be an </a:t>
            </a:r>
            <a:r>
              <a:rPr lang="en-US" sz="1600" dirty="0"/>
              <a:t>unwelcome change </a:t>
            </a:r>
            <a:r>
              <a:rPr lang="en-US" sz="1600" dirty="0" smtClean="0"/>
              <a:t>and could contribute to bad morale and/or feelings of loss</a:t>
            </a:r>
            <a:endParaRPr lang="en-US" sz="1600" dirty="0">
              <a:solidFill>
                <a:srgbClr val="FF0000"/>
              </a:solidFill>
            </a:endParaRPr>
          </a:p>
          <a:p>
            <a:pPr marL="0" indent="0">
              <a:buNone/>
            </a:pPr>
            <a:endParaRPr lang="en-US" sz="1400" b="1" dirty="0" smtClean="0"/>
          </a:p>
          <a:p>
            <a:pPr marL="0" indent="0">
              <a:buNone/>
            </a:pPr>
            <a:r>
              <a:rPr lang="en-US" sz="1400" dirty="0" smtClean="0"/>
              <a:t>  </a:t>
            </a:r>
            <a:endParaRPr lang="en-US" sz="1400" b="1" dirty="0" smtClean="0"/>
          </a:p>
          <a:p>
            <a:endParaRPr lang="en-US" sz="1800" b="1" dirty="0" smtClean="0"/>
          </a:p>
          <a:p>
            <a:endParaRPr lang="en-US" sz="1800" b="1" dirty="0"/>
          </a:p>
        </p:txBody>
      </p:sp>
      <p:sp>
        <p:nvSpPr>
          <p:cNvPr id="4" name="Slide Number Placeholder 3"/>
          <p:cNvSpPr>
            <a:spLocks noGrp="1"/>
          </p:cNvSpPr>
          <p:nvPr>
            <p:ph type="sldNum" sz="quarter" idx="12"/>
          </p:nvPr>
        </p:nvSpPr>
        <p:spPr/>
        <p:txBody>
          <a:bodyPr/>
          <a:lstStyle/>
          <a:p>
            <a:fld id="{2929C4E7-7B79-4668-9DAB-114CBCE15D99}" type="slidenum">
              <a:rPr lang="en-US" smtClean="0">
                <a:solidFill>
                  <a:srgbClr val="052049"/>
                </a:solidFill>
              </a:rPr>
              <a:pPr/>
              <a:t>22</a:t>
            </a:fld>
            <a:endParaRPr lang="en-US">
              <a:solidFill>
                <a:srgbClr val="052049"/>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3616021941"/>
              </p:ext>
            </p:extLst>
          </p:nvPr>
        </p:nvGraphicFramePr>
        <p:xfrm>
          <a:off x="7620000" y="-76200"/>
          <a:ext cx="12954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p:cNvSpPr txBox="1">
            <a:spLocks/>
          </p:cNvSpPr>
          <p:nvPr/>
        </p:nvSpPr>
        <p:spPr>
          <a:xfrm>
            <a:off x="729161" y="6470128"/>
            <a:ext cx="4310907" cy="1379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mtClean="0">
                <a:solidFill>
                  <a:srgbClr val="052049"/>
                </a:solidFill>
                <a:latin typeface="+mj-lt"/>
              </a:rPr>
              <a:t>Open Plan Workspace Change Management</a:t>
            </a:r>
            <a:endParaRPr lang="en-US" sz="900" dirty="0">
              <a:solidFill>
                <a:srgbClr val="052049"/>
              </a:solidFill>
              <a:latin typeface="+mj-lt"/>
            </a:endParaRPr>
          </a:p>
        </p:txBody>
      </p:sp>
    </p:spTree>
    <p:extLst>
      <p:ext uri="{BB962C8B-B14F-4D97-AF65-F5344CB8AC3E}">
        <p14:creationId xmlns:p14="http://schemas.microsoft.com/office/powerpoint/2010/main" val="908706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0" y="434993"/>
            <a:ext cx="8089900" cy="2917722"/>
          </a:xfrm>
        </p:spPr>
        <p:txBody>
          <a:bodyPr/>
          <a:lstStyle/>
          <a:p>
            <a:r>
              <a:rPr lang="en-US" dirty="0" smtClean="0"/>
              <a:t>Staffing Functions Needed to Implement Change Management Plan</a:t>
            </a:r>
            <a:br>
              <a:rPr lang="en-US" dirty="0" smtClean="0"/>
            </a:br>
            <a:r>
              <a:rPr lang="en-US" dirty="0" smtClean="0"/>
              <a:t/>
            </a:r>
            <a:br>
              <a:rPr lang="en-US" dirty="0" smtClean="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533400" y="1981200"/>
            <a:ext cx="8089901" cy="1661993"/>
          </a:xfrm>
        </p:spPr>
        <p:txBody>
          <a:bodyPr/>
          <a:lstStyle/>
          <a:p>
            <a:r>
              <a:rPr lang="en-US" dirty="0" smtClean="0"/>
              <a:t>Project Management</a:t>
            </a:r>
          </a:p>
          <a:p>
            <a:r>
              <a:rPr lang="en-US" dirty="0" smtClean="0"/>
              <a:t>Communications </a:t>
            </a:r>
          </a:p>
          <a:p>
            <a:r>
              <a:rPr lang="en-US" dirty="0" smtClean="0"/>
              <a:t>Finance Analysis</a:t>
            </a:r>
          </a:p>
          <a:p>
            <a:r>
              <a:rPr lang="en-US" dirty="0" smtClean="0"/>
              <a:t>General Analysis/Administration</a:t>
            </a:r>
          </a:p>
        </p:txBody>
      </p:sp>
      <p:sp>
        <p:nvSpPr>
          <p:cNvPr id="4" name="Slide Number Placeholder 3"/>
          <p:cNvSpPr>
            <a:spLocks noGrp="1"/>
          </p:cNvSpPr>
          <p:nvPr>
            <p:ph type="sldNum" sz="quarter" idx="12"/>
          </p:nvPr>
        </p:nvSpPr>
        <p:spPr/>
        <p:txBody>
          <a:bodyPr/>
          <a:lstStyle/>
          <a:p>
            <a:fld id="{2929C4E7-7B79-4668-9DAB-114CBCE15D99}" type="slidenum">
              <a:rPr lang="en-US" smtClean="0">
                <a:solidFill>
                  <a:srgbClr val="052049"/>
                </a:solidFill>
              </a:rPr>
              <a:pPr/>
              <a:t>23</a:t>
            </a:fld>
            <a:endParaRPr lang="en-US">
              <a:solidFill>
                <a:srgbClr val="052049"/>
              </a:solidFill>
            </a:endParaRPr>
          </a:p>
        </p:txBody>
      </p:sp>
      <p:sp>
        <p:nvSpPr>
          <p:cNvPr id="5" name="Footer Placeholder 3"/>
          <p:cNvSpPr txBox="1">
            <a:spLocks/>
          </p:cNvSpPr>
          <p:nvPr/>
        </p:nvSpPr>
        <p:spPr>
          <a:xfrm>
            <a:off x="729161" y="6324600"/>
            <a:ext cx="4310907" cy="283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srgbClr val="052049"/>
                </a:solidFill>
                <a:latin typeface="+mj-lt"/>
              </a:rPr>
              <a:t>Open Plan Workspace Change Management</a:t>
            </a:r>
            <a:endParaRPr lang="en-US" sz="900" dirty="0">
              <a:solidFill>
                <a:srgbClr val="052049"/>
              </a:solidFill>
              <a:latin typeface="+mj-lt"/>
            </a:endParaRPr>
          </a:p>
        </p:txBody>
      </p:sp>
    </p:spTree>
    <p:extLst>
      <p:ext uri="{BB962C8B-B14F-4D97-AF65-F5344CB8AC3E}">
        <p14:creationId xmlns:p14="http://schemas.microsoft.com/office/powerpoint/2010/main" val="2910147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Context</a:t>
            </a:r>
            <a:endParaRPr lang="en-US" dirty="0"/>
          </a:p>
        </p:txBody>
      </p:sp>
      <p:sp>
        <p:nvSpPr>
          <p:cNvPr id="3" name="Content Placeholder 2"/>
          <p:cNvSpPr>
            <a:spLocks noGrp="1"/>
          </p:cNvSpPr>
          <p:nvPr>
            <p:ph idx="1"/>
          </p:nvPr>
        </p:nvSpPr>
        <p:spPr/>
        <p:txBody>
          <a:bodyPr/>
          <a:lstStyle/>
          <a:p>
            <a:r>
              <a:rPr lang="en-US" dirty="0" smtClean="0"/>
              <a:t>Approximately 1,700 people are currently working in Open Plan Workspaces</a:t>
            </a:r>
          </a:p>
          <a:p>
            <a:r>
              <a:rPr lang="en-US" dirty="0" smtClean="0"/>
              <a:t>By the end of 2019, this number will increase to approximately 4,000 people working in Open Plan Workspaces, which is </a:t>
            </a:r>
            <a:r>
              <a:rPr lang="en-US" b="1" dirty="0" smtClean="0"/>
              <a:t>approximately 20% of the UCSF campus workforce.</a:t>
            </a:r>
          </a:p>
          <a:p>
            <a:r>
              <a:rPr lang="en-US" dirty="0" smtClean="0"/>
              <a:t>Based on lessons learned, we need to:</a:t>
            </a:r>
          </a:p>
          <a:p>
            <a:pPr lvl="1"/>
            <a:r>
              <a:rPr lang="en-US" dirty="0" smtClean="0"/>
              <a:t>engage </a:t>
            </a:r>
            <a:r>
              <a:rPr lang="en-US" dirty="0"/>
              <a:t>early with building occupants </a:t>
            </a:r>
          </a:p>
          <a:p>
            <a:pPr lvl="1"/>
            <a:r>
              <a:rPr lang="en-US" dirty="0"/>
              <a:t>a</a:t>
            </a:r>
            <a:r>
              <a:rPr lang="en-US" dirty="0" smtClean="0"/>
              <a:t>cknowledge </a:t>
            </a:r>
            <a:r>
              <a:rPr lang="en-US" dirty="0"/>
              <a:t>the changes that come with open plan workspace </a:t>
            </a:r>
            <a:r>
              <a:rPr lang="en-US" dirty="0" smtClean="0"/>
              <a:t> </a:t>
            </a:r>
            <a:r>
              <a:rPr lang="en-US" dirty="0" smtClean="0">
                <a:solidFill>
                  <a:schemeClr val="tx2"/>
                </a:solidFill>
              </a:rPr>
              <a:t>and proactively address them</a:t>
            </a:r>
          </a:p>
          <a:p>
            <a:pPr lvl="1"/>
            <a:r>
              <a:rPr lang="en-US" dirty="0" smtClean="0"/>
              <a:t>develop </a:t>
            </a:r>
            <a:r>
              <a:rPr lang="en-US" dirty="0"/>
              <a:t>a </a:t>
            </a:r>
            <a:r>
              <a:rPr lang="en-US" dirty="0" smtClean="0"/>
              <a:t>change management plan </a:t>
            </a:r>
            <a:r>
              <a:rPr lang="en-US" dirty="0"/>
              <a:t>to ensure a smooth </a:t>
            </a:r>
            <a:r>
              <a:rPr lang="en-US" dirty="0" smtClean="0"/>
              <a:t>transition</a:t>
            </a:r>
          </a:p>
          <a:p>
            <a:pPr marL="0" indent="0">
              <a:buNone/>
            </a:pPr>
            <a:endParaRPr lang="en-US" dirty="0"/>
          </a:p>
        </p:txBody>
      </p:sp>
      <p:sp>
        <p:nvSpPr>
          <p:cNvPr id="4" name="Footer Placeholder 3"/>
          <p:cNvSpPr>
            <a:spLocks noGrp="1"/>
          </p:cNvSpPr>
          <p:nvPr>
            <p:ph type="ftr" sz="quarter" idx="3"/>
          </p:nvPr>
        </p:nvSpPr>
        <p:spPr/>
        <p:txBody>
          <a:bodyPr/>
          <a:lstStyle/>
          <a:p>
            <a:r>
              <a:rPr lang="en-US" dirty="0" smtClean="0">
                <a:solidFill>
                  <a:srgbClr val="052049"/>
                </a:solidFill>
              </a:rPr>
              <a:t>Open Plan Workspace Change Management</a:t>
            </a:r>
            <a:endParaRPr lang="en-US" dirty="0">
              <a:solidFill>
                <a:srgbClr val="052049"/>
              </a:solidFill>
            </a:endParaRPr>
          </a:p>
        </p:txBody>
      </p:sp>
      <p:sp>
        <p:nvSpPr>
          <p:cNvPr id="5" name="Slide Number Placeholder 4"/>
          <p:cNvSpPr>
            <a:spLocks noGrp="1"/>
          </p:cNvSpPr>
          <p:nvPr>
            <p:ph type="sldNum" sz="quarter" idx="4"/>
          </p:nvPr>
        </p:nvSpPr>
        <p:spPr/>
        <p:txBody>
          <a:bodyPr/>
          <a:lstStyle/>
          <a:p>
            <a:fld id="{7BCC8D0D-EAEC-449D-9161-023DFF90F2E2}" type="slidenum">
              <a:rPr lang="en-US" smtClean="0">
                <a:solidFill>
                  <a:srgbClr val="052049"/>
                </a:solidFill>
              </a:rPr>
              <a:pPr/>
              <a:t>3</a:t>
            </a:fld>
            <a:endParaRPr lang="en-US" dirty="0">
              <a:solidFill>
                <a:srgbClr val="052049"/>
              </a:solidFill>
            </a:endParaRPr>
          </a:p>
        </p:txBody>
      </p:sp>
    </p:spTree>
    <p:extLst>
      <p:ext uri="{BB962C8B-B14F-4D97-AF65-F5344CB8AC3E}">
        <p14:creationId xmlns:p14="http://schemas.microsoft.com/office/powerpoint/2010/main" val="11269682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Design Team Formation</a:t>
            </a:r>
            <a:endParaRPr lang="en-US" dirty="0"/>
          </a:p>
        </p:txBody>
      </p:sp>
      <p:sp>
        <p:nvSpPr>
          <p:cNvPr id="3" name="Content Placeholder 2"/>
          <p:cNvSpPr>
            <a:spLocks noGrp="1"/>
          </p:cNvSpPr>
          <p:nvPr>
            <p:ph idx="1"/>
          </p:nvPr>
        </p:nvSpPr>
        <p:spPr/>
        <p:txBody>
          <a:bodyPr/>
          <a:lstStyle/>
          <a:p>
            <a:r>
              <a:rPr lang="en-US" dirty="0" smtClean="0"/>
              <a:t>In October 2016, Executive Co-Sponsors Dan Lowenstein and Paul Jenny reached out to faculty and staff leaders to request participation on the Open Plan Change Management Design Team.</a:t>
            </a:r>
          </a:p>
          <a:p>
            <a:r>
              <a:rPr lang="en-US" dirty="0" smtClean="0"/>
              <a:t>A total of </a:t>
            </a:r>
            <a:r>
              <a:rPr lang="en-US" dirty="0"/>
              <a:t>9</a:t>
            </a:r>
            <a:r>
              <a:rPr lang="en-US" dirty="0" smtClean="0"/>
              <a:t> Design Team members elected to participate in the process.</a:t>
            </a:r>
          </a:p>
          <a:p>
            <a:r>
              <a:rPr lang="en-US" dirty="0" smtClean="0"/>
              <a:t>To support the Design Team’s work, a Project Management Team was formed with membership from Campus Planning, School of Medicine Dean’s Office and Project Management Office (PMO)</a:t>
            </a:r>
          </a:p>
        </p:txBody>
      </p:sp>
      <p:sp>
        <p:nvSpPr>
          <p:cNvPr id="4" name="Footer Placeholder 3"/>
          <p:cNvSpPr>
            <a:spLocks noGrp="1"/>
          </p:cNvSpPr>
          <p:nvPr>
            <p:ph type="ftr" sz="quarter" idx="3"/>
          </p:nvPr>
        </p:nvSpPr>
        <p:spPr/>
        <p:txBody>
          <a:bodyPr/>
          <a:lstStyle/>
          <a:p>
            <a:r>
              <a:rPr lang="en-US" dirty="0" smtClean="0">
                <a:solidFill>
                  <a:srgbClr val="052049"/>
                </a:solidFill>
              </a:rPr>
              <a:t>Open Plan Workspace Change Management</a:t>
            </a:r>
            <a:endParaRPr lang="en-US" dirty="0">
              <a:solidFill>
                <a:srgbClr val="052049"/>
              </a:solidFill>
            </a:endParaRPr>
          </a:p>
        </p:txBody>
      </p:sp>
      <p:sp>
        <p:nvSpPr>
          <p:cNvPr id="5" name="Slide Number Placeholder 4"/>
          <p:cNvSpPr>
            <a:spLocks noGrp="1"/>
          </p:cNvSpPr>
          <p:nvPr>
            <p:ph type="sldNum" sz="quarter" idx="4"/>
          </p:nvPr>
        </p:nvSpPr>
        <p:spPr/>
        <p:txBody>
          <a:bodyPr/>
          <a:lstStyle/>
          <a:p>
            <a:fld id="{7BCC8D0D-EAEC-449D-9161-023DFF90F2E2}" type="slidenum">
              <a:rPr lang="en-US" smtClean="0">
                <a:solidFill>
                  <a:srgbClr val="052049"/>
                </a:solidFill>
              </a:rPr>
              <a:pPr/>
              <a:t>4</a:t>
            </a:fld>
            <a:endParaRPr lang="en-US" dirty="0">
              <a:solidFill>
                <a:srgbClr val="052049"/>
              </a:solidFill>
            </a:endParaRPr>
          </a:p>
        </p:txBody>
      </p:sp>
    </p:spTree>
    <p:extLst>
      <p:ext uri="{BB962C8B-B14F-4D97-AF65-F5344CB8AC3E}">
        <p14:creationId xmlns:p14="http://schemas.microsoft.com/office/powerpoint/2010/main" val="417888753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Design Team &amp; Project Team Members</a:t>
            </a:r>
            <a:endParaRPr lang="en-US" dirty="0"/>
          </a:p>
        </p:txBody>
      </p:sp>
      <p:sp>
        <p:nvSpPr>
          <p:cNvPr id="3" name="Content Placeholder 2"/>
          <p:cNvSpPr>
            <a:spLocks noGrp="1"/>
          </p:cNvSpPr>
          <p:nvPr>
            <p:ph idx="1"/>
          </p:nvPr>
        </p:nvSpPr>
        <p:spPr>
          <a:xfrm>
            <a:off x="661375" y="1563752"/>
            <a:ext cx="8325548" cy="4456048"/>
          </a:xfrm>
        </p:spPr>
        <p:txBody>
          <a:bodyPr/>
          <a:lstStyle/>
          <a:p>
            <a:pPr lvl="0"/>
            <a:r>
              <a:rPr lang="en-US" sz="1600" dirty="0"/>
              <a:t>Georgina Lopez, Administrative and Finance Manager, Global Health Sciences </a:t>
            </a:r>
          </a:p>
          <a:p>
            <a:pPr lvl="0"/>
            <a:r>
              <a:rPr lang="en-US" sz="1600" dirty="0"/>
              <a:t>Kevin </a:t>
            </a:r>
            <a:r>
              <a:rPr lang="en-US" sz="1600" dirty="0" smtClean="0"/>
              <a:t>H. Souza</a:t>
            </a:r>
            <a:r>
              <a:rPr lang="en-US" sz="1600" dirty="0"/>
              <a:t>, Associate Dean, Medical Education, School of Medicine </a:t>
            </a:r>
          </a:p>
          <a:p>
            <a:pPr lvl="0"/>
            <a:r>
              <a:rPr lang="en-US" sz="1600" dirty="0"/>
              <a:t>Christine Razler, Director of Research Administration, Department of Medicine </a:t>
            </a:r>
          </a:p>
          <a:p>
            <a:pPr lvl="0"/>
            <a:r>
              <a:rPr lang="en-US" sz="1600" dirty="0"/>
              <a:t>Mike Billings, Managing Editor, University Relations</a:t>
            </a:r>
          </a:p>
          <a:p>
            <a:pPr lvl="0"/>
            <a:r>
              <a:rPr lang="en-US" sz="1600" dirty="0"/>
              <a:t>Adam Schnirel, Facilities Services</a:t>
            </a:r>
          </a:p>
          <a:p>
            <a:pPr lvl="0"/>
            <a:r>
              <a:rPr lang="en-US" sz="1600" dirty="0"/>
              <a:t>Jon Rueter, Division Manager, Division of General Internal Medicine</a:t>
            </a:r>
          </a:p>
          <a:p>
            <a:pPr lvl="0"/>
            <a:r>
              <a:rPr lang="en-US" sz="1600" dirty="0"/>
              <a:t>Suzanne Murphy, Executive Director, EVCP &amp; FA. </a:t>
            </a:r>
          </a:p>
          <a:p>
            <a:pPr lvl="0"/>
            <a:r>
              <a:rPr lang="en-US" sz="1600" dirty="0"/>
              <a:t>Sharat Israni, Executive Director, Institute for Computational Health Sciences </a:t>
            </a:r>
          </a:p>
          <a:p>
            <a:pPr lvl="0"/>
            <a:r>
              <a:rPr lang="en-US" sz="1600" dirty="0"/>
              <a:t>Angela Rizk-Jackson, Director of Operations, ICHS </a:t>
            </a:r>
            <a:endParaRPr lang="en-US" sz="1600" dirty="0" smtClean="0"/>
          </a:p>
          <a:p>
            <a:pPr marL="0" lvl="0" indent="0">
              <a:buNone/>
            </a:pPr>
            <a:r>
              <a:rPr lang="en-US" sz="2000" b="1" dirty="0" smtClean="0"/>
              <a:t>Project Team:</a:t>
            </a:r>
          </a:p>
          <a:p>
            <a:pPr marL="0" lvl="0" indent="0">
              <a:buNone/>
            </a:pPr>
            <a:r>
              <a:rPr lang="en-US" sz="1600" dirty="0" smtClean="0"/>
              <a:t>Cristina Morrison, Cara Fladd, Karin Wong, Mara Fellouris, Jill Goldsmith</a:t>
            </a:r>
            <a:endParaRPr lang="en-US" sz="1600" dirty="0"/>
          </a:p>
          <a:p>
            <a:endParaRPr lang="en-US" dirty="0"/>
          </a:p>
        </p:txBody>
      </p:sp>
      <p:sp>
        <p:nvSpPr>
          <p:cNvPr id="4" name="Footer Placeholder 3"/>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5" name="Slide Number Placeholder 4"/>
          <p:cNvSpPr>
            <a:spLocks noGrp="1"/>
          </p:cNvSpPr>
          <p:nvPr>
            <p:ph type="sldNum" sz="quarter" idx="4"/>
          </p:nvPr>
        </p:nvSpPr>
        <p:spPr/>
        <p:txBody>
          <a:bodyPr/>
          <a:lstStyle/>
          <a:p>
            <a:fld id="{7BCC8D0D-EAEC-449D-9161-023DFF90F2E2}" type="slidenum">
              <a:rPr lang="en-US" smtClean="0">
                <a:solidFill>
                  <a:srgbClr val="052049"/>
                </a:solidFill>
              </a:rPr>
              <a:pPr/>
              <a:t>5</a:t>
            </a:fld>
            <a:endParaRPr lang="en-US" dirty="0">
              <a:solidFill>
                <a:srgbClr val="052049"/>
              </a:solidFill>
            </a:endParaRPr>
          </a:p>
        </p:txBody>
      </p:sp>
    </p:spTree>
    <p:extLst>
      <p:ext uri="{BB962C8B-B14F-4D97-AF65-F5344CB8AC3E}">
        <p14:creationId xmlns:p14="http://schemas.microsoft.com/office/powerpoint/2010/main" val="12336138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7008"/>
            <a:ext cx="8839199" cy="1045992"/>
          </a:xfrm>
        </p:spPr>
        <p:txBody>
          <a:bodyPr/>
          <a:lstStyle/>
          <a:p>
            <a:pPr algn="ctr"/>
            <a:r>
              <a:rPr lang="en-US" dirty="0" smtClean="0">
                <a:solidFill>
                  <a:schemeClr val="tx2"/>
                </a:solidFill>
              </a:rPr>
              <a:t> Open Plan Adoption Framework</a:t>
            </a:r>
            <a:br>
              <a:rPr lang="en-US" dirty="0" smtClean="0">
                <a:solidFill>
                  <a:schemeClr val="tx2"/>
                </a:solidFill>
              </a:rPr>
            </a:br>
            <a:r>
              <a:rPr lang="en-US" i="1" dirty="0" smtClean="0">
                <a:solidFill>
                  <a:schemeClr val="tx2"/>
                </a:solidFill>
              </a:rPr>
              <a:t>Enabling our People to Thrive</a:t>
            </a:r>
            <a:endParaRPr lang="en-US" i="1" dirty="0">
              <a:solidFill>
                <a:schemeClr val="tx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8283979"/>
              </p:ext>
            </p:extLst>
          </p:nvPr>
        </p:nvGraphicFramePr>
        <p:xfrm>
          <a:off x="435428" y="1371600"/>
          <a:ext cx="8325548" cy="4011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3"/>
          </p:nvPr>
        </p:nvSpPr>
        <p:spPr/>
        <p:txBody>
          <a:bodyPr/>
          <a:lstStyle/>
          <a:p>
            <a:r>
              <a:rPr lang="en-US" dirty="0" smtClean="0">
                <a:solidFill>
                  <a:srgbClr val="052049"/>
                </a:solidFill>
              </a:rPr>
              <a:t>Open Plan Workspace Change Management</a:t>
            </a:r>
            <a:endParaRPr lang="en-US" dirty="0">
              <a:solidFill>
                <a:srgbClr val="052049"/>
              </a:solidFill>
            </a:endParaRPr>
          </a:p>
        </p:txBody>
      </p:sp>
      <p:sp>
        <p:nvSpPr>
          <p:cNvPr id="5" name="Slide Number Placeholder 4"/>
          <p:cNvSpPr>
            <a:spLocks noGrp="1"/>
          </p:cNvSpPr>
          <p:nvPr>
            <p:ph type="sldNum" sz="quarter" idx="4"/>
          </p:nvPr>
        </p:nvSpPr>
        <p:spPr/>
        <p:txBody>
          <a:bodyPr/>
          <a:lstStyle/>
          <a:p>
            <a:fld id="{7BCC8D0D-EAEC-449D-9161-023DFF90F2E2}" type="slidenum">
              <a:rPr lang="en-US" smtClean="0">
                <a:solidFill>
                  <a:srgbClr val="052049"/>
                </a:solidFill>
              </a:rPr>
              <a:pPr/>
              <a:t>6</a:t>
            </a:fld>
            <a:endParaRPr lang="en-US" dirty="0">
              <a:solidFill>
                <a:srgbClr val="052049"/>
              </a:solidFill>
            </a:endParaRPr>
          </a:p>
        </p:txBody>
      </p:sp>
    </p:spTree>
    <p:extLst>
      <p:ext uri="{BB962C8B-B14F-4D97-AF65-F5344CB8AC3E}">
        <p14:creationId xmlns:p14="http://schemas.microsoft.com/office/powerpoint/2010/main" val="20115376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89900" cy="1045992"/>
          </a:xfrm>
        </p:spPr>
        <p:txBody>
          <a:bodyPr/>
          <a:lstStyle/>
          <a:p>
            <a:pPr algn="ctr"/>
            <a:r>
              <a:rPr lang="en-US" dirty="0" smtClean="0"/>
              <a:t>Working/Living in the Building</a:t>
            </a:r>
            <a:br>
              <a:rPr lang="en-US" dirty="0" smtClean="0"/>
            </a:br>
            <a:r>
              <a:rPr lang="en-US" dirty="0" smtClean="0"/>
              <a:t>Recommendations</a:t>
            </a:r>
            <a:endParaRPr lang="en-US" dirty="0"/>
          </a:p>
        </p:txBody>
      </p:sp>
      <p:sp>
        <p:nvSpPr>
          <p:cNvPr id="3" name="Content Placeholder 2"/>
          <p:cNvSpPr>
            <a:spLocks noGrp="1"/>
          </p:cNvSpPr>
          <p:nvPr>
            <p:ph idx="1"/>
          </p:nvPr>
        </p:nvSpPr>
        <p:spPr>
          <a:xfrm>
            <a:off x="609600" y="1600200"/>
            <a:ext cx="8089901" cy="3886200"/>
          </a:xfrm>
        </p:spPr>
        <p:txBody>
          <a:bodyPr/>
          <a:lstStyle/>
          <a:p>
            <a:pPr marL="0" indent="0">
              <a:buNone/>
            </a:pPr>
            <a:endParaRPr lang="en-US" b="1" dirty="0" smtClean="0"/>
          </a:p>
          <a:p>
            <a:r>
              <a:rPr lang="en-US" b="1" dirty="0" smtClean="0"/>
              <a:t>Support Getting Around: </a:t>
            </a:r>
            <a:r>
              <a:rPr lang="en-US" dirty="0" smtClean="0"/>
              <a:t>Reception </a:t>
            </a:r>
            <a:r>
              <a:rPr lang="en-US" dirty="0"/>
              <a:t>areas and clear wayfinding</a:t>
            </a:r>
          </a:p>
          <a:p>
            <a:r>
              <a:rPr lang="en-US" b="1" dirty="0" smtClean="0"/>
              <a:t>Provide Adequate Equipment </a:t>
            </a:r>
            <a:r>
              <a:rPr lang="en-US" b="1" dirty="0"/>
              <a:t>and </a:t>
            </a:r>
            <a:r>
              <a:rPr lang="en-US" b="1" dirty="0" smtClean="0"/>
              <a:t>Tools: </a:t>
            </a:r>
            <a:r>
              <a:rPr lang="en-US" dirty="0" smtClean="0"/>
              <a:t>Appropriate </a:t>
            </a:r>
            <a:r>
              <a:rPr lang="en-US" dirty="0"/>
              <a:t>tools for mobile working</a:t>
            </a:r>
          </a:p>
          <a:p>
            <a:r>
              <a:rPr lang="en-US" b="1" dirty="0" smtClean="0"/>
              <a:t>Adopt Behaviors </a:t>
            </a:r>
            <a:r>
              <a:rPr lang="en-US" b="1" dirty="0"/>
              <a:t>and </a:t>
            </a:r>
            <a:r>
              <a:rPr lang="en-US" b="1" dirty="0" smtClean="0"/>
              <a:t>Norms: </a:t>
            </a:r>
            <a:r>
              <a:rPr lang="en-US" dirty="0" smtClean="0"/>
              <a:t>deploy </a:t>
            </a:r>
            <a:r>
              <a:rPr lang="en-US" dirty="0"/>
              <a:t>guidelines for standard etiquette in Open Plan </a:t>
            </a:r>
            <a:r>
              <a:rPr lang="en-US" dirty="0" smtClean="0"/>
              <a:t>buildings that building </a:t>
            </a:r>
            <a:r>
              <a:rPr lang="en-US" dirty="0"/>
              <a:t>governance groups can tailor to their needs</a:t>
            </a:r>
            <a:r>
              <a:rPr lang="en-US" dirty="0" smtClean="0"/>
              <a:t>.</a:t>
            </a:r>
          </a:p>
          <a:p>
            <a:r>
              <a:rPr lang="en-US" b="1" dirty="0"/>
              <a:t>Creating/Preserving </a:t>
            </a:r>
            <a:r>
              <a:rPr lang="en-US" b="1" dirty="0" smtClean="0"/>
              <a:t>Identity: </a:t>
            </a:r>
            <a:r>
              <a:rPr lang="en-US" dirty="0" smtClean="0"/>
              <a:t>Promote </a:t>
            </a:r>
            <a:r>
              <a:rPr lang="en-US" dirty="0"/>
              <a:t>the idea of “One UCSF” while </a:t>
            </a:r>
            <a:r>
              <a:rPr lang="en-US" dirty="0" smtClean="0"/>
              <a:t>enabling departments to their maintain </a:t>
            </a:r>
            <a:r>
              <a:rPr lang="en-US" dirty="0"/>
              <a:t>department identity</a:t>
            </a:r>
            <a:endParaRPr lang="en-US" dirty="0" smtClean="0"/>
          </a:p>
          <a:p>
            <a:pPr marL="0" indent="-288925"/>
            <a:endParaRPr lang="en-US" b="1" dirty="0"/>
          </a:p>
          <a:p>
            <a:pPr marL="0" indent="0">
              <a:buNone/>
            </a:pPr>
            <a:endParaRPr lang="en-US" b="1" dirty="0"/>
          </a:p>
          <a:p>
            <a:endParaRPr lang="en-US" dirty="0"/>
          </a:p>
        </p:txBody>
      </p:sp>
      <p:sp>
        <p:nvSpPr>
          <p:cNvPr id="4" name="Slide Number Placeholder 3"/>
          <p:cNvSpPr>
            <a:spLocks noGrp="1"/>
          </p:cNvSpPr>
          <p:nvPr>
            <p:ph type="sldNum" sz="quarter" idx="12"/>
          </p:nvPr>
        </p:nvSpPr>
        <p:spPr/>
        <p:txBody>
          <a:bodyPr/>
          <a:lstStyle/>
          <a:p>
            <a:fld id="{2929C4E7-7B79-4668-9DAB-114CBCE15D99}" type="slidenum">
              <a:rPr lang="en-US" smtClean="0">
                <a:solidFill>
                  <a:srgbClr val="052049"/>
                </a:solidFill>
              </a:rPr>
              <a:pPr/>
              <a:t>7</a:t>
            </a:fld>
            <a:endParaRPr lang="en-US">
              <a:solidFill>
                <a:srgbClr val="052049"/>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3932467839"/>
              </p:ext>
            </p:extLst>
          </p:nvPr>
        </p:nvGraphicFramePr>
        <p:xfrm>
          <a:off x="7391400" y="-152400"/>
          <a:ext cx="1371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p:cNvSpPr txBox="1">
            <a:spLocks/>
          </p:cNvSpPr>
          <p:nvPr/>
        </p:nvSpPr>
        <p:spPr>
          <a:xfrm>
            <a:off x="729161" y="6470128"/>
            <a:ext cx="4310907" cy="1379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mtClean="0">
                <a:solidFill>
                  <a:srgbClr val="052049"/>
                </a:solidFill>
                <a:latin typeface="+mj-lt"/>
              </a:rPr>
              <a:t>Open Plan Workspace Change Management</a:t>
            </a:r>
            <a:endParaRPr lang="en-US" sz="900" dirty="0">
              <a:solidFill>
                <a:srgbClr val="052049"/>
              </a:solidFill>
              <a:latin typeface="+mj-lt"/>
            </a:endParaRPr>
          </a:p>
        </p:txBody>
      </p:sp>
    </p:spTree>
    <p:extLst>
      <p:ext uri="{BB962C8B-B14F-4D97-AF65-F5344CB8AC3E}">
        <p14:creationId xmlns:p14="http://schemas.microsoft.com/office/powerpoint/2010/main" val="3454863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089901" cy="1045992"/>
          </a:xfrm>
        </p:spPr>
        <p:txBody>
          <a:bodyPr/>
          <a:lstStyle/>
          <a:p>
            <a:pPr algn="ctr"/>
            <a:r>
              <a:rPr lang="en-US" dirty="0" smtClean="0"/>
              <a:t>Open Plan Governance Structure </a:t>
            </a:r>
            <a:br>
              <a:rPr lang="en-US" dirty="0" smtClean="0"/>
            </a:br>
            <a:r>
              <a:rPr lang="en-US" dirty="0" smtClean="0"/>
              <a:t>and Roles Recommendations</a:t>
            </a:r>
            <a:endParaRPr lang="en-US" dirty="0"/>
          </a:p>
        </p:txBody>
      </p:sp>
      <p:sp>
        <p:nvSpPr>
          <p:cNvPr id="3" name="Content Placeholder 2"/>
          <p:cNvSpPr>
            <a:spLocks noGrp="1"/>
          </p:cNvSpPr>
          <p:nvPr>
            <p:ph idx="1"/>
          </p:nvPr>
        </p:nvSpPr>
        <p:spPr>
          <a:xfrm>
            <a:off x="696040" y="1676400"/>
            <a:ext cx="8325548" cy="3581528"/>
          </a:xfrm>
        </p:spPr>
        <p:txBody>
          <a:bodyPr/>
          <a:lstStyle/>
          <a:p>
            <a:r>
              <a:rPr lang="en-US" dirty="0" smtClean="0"/>
              <a:t>Open plan necessitates occupant-driven governance of the space given the multi-departmental character of the occupants</a:t>
            </a:r>
          </a:p>
          <a:p>
            <a:r>
              <a:rPr lang="en-US" dirty="0" smtClean="0"/>
              <a:t>Design Team recommends two levels of governance: Building wide and Block level (1 or more floors)</a:t>
            </a:r>
          </a:p>
          <a:p>
            <a:pPr>
              <a:buClr>
                <a:srgbClr val="052049"/>
              </a:buClr>
            </a:pPr>
            <a:r>
              <a:rPr lang="en-US" dirty="0" smtClean="0">
                <a:solidFill>
                  <a:srgbClr val="052049"/>
                </a:solidFill>
              </a:rPr>
              <a:t>Open Plan governance is not intended to substitute for management responsibilities: Department management remains accountable for department personnel</a:t>
            </a:r>
            <a:endParaRPr lang="en-US" dirty="0">
              <a:solidFill>
                <a:srgbClr val="052049"/>
              </a:solidFill>
            </a:endParaRPr>
          </a:p>
          <a:p>
            <a:pPr>
              <a:buClr>
                <a:srgbClr val="052049"/>
              </a:buClr>
            </a:pPr>
            <a:r>
              <a:rPr lang="en-US" dirty="0" smtClean="0">
                <a:solidFill>
                  <a:srgbClr val="052049"/>
                </a:solidFill>
              </a:rPr>
              <a:t>Create new role of Space and Operations Coordinator already in practice at Mission Hall and critical to smooth operations of future Open Plan buildings</a:t>
            </a:r>
          </a:p>
          <a:p>
            <a:pPr>
              <a:buClr>
                <a:srgbClr val="052049"/>
              </a:buClr>
            </a:pPr>
            <a:endParaRPr lang="en-US" dirty="0">
              <a:solidFill>
                <a:srgbClr val="052049"/>
              </a:solidFill>
            </a:endParaRPr>
          </a:p>
          <a:p>
            <a:endParaRPr lang="en-US" dirty="0"/>
          </a:p>
        </p:txBody>
      </p:sp>
      <p:sp>
        <p:nvSpPr>
          <p:cNvPr id="5" name="Footer Placeholder 4"/>
          <p:cNvSpPr>
            <a:spLocks noGrp="1"/>
          </p:cNvSpPr>
          <p:nvPr>
            <p:ph type="ftr" sz="quarter" idx="3"/>
          </p:nvPr>
        </p:nvSpPr>
        <p:spPr/>
        <p:txBody>
          <a:bodyPr/>
          <a:lstStyle/>
          <a:p>
            <a:r>
              <a:rPr lang="en-US" smtClean="0">
                <a:solidFill>
                  <a:srgbClr val="052049"/>
                </a:solidFill>
              </a:rPr>
              <a:t>Open Plan Workspace Change Management</a:t>
            </a:r>
            <a:endParaRPr lang="en-US" dirty="0">
              <a:solidFill>
                <a:srgbClr val="052049"/>
              </a:solidFill>
            </a:endParaRPr>
          </a:p>
        </p:txBody>
      </p:sp>
      <p:sp>
        <p:nvSpPr>
          <p:cNvPr id="6" name="Slide Number Placeholder 5"/>
          <p:cNvSpPr>
            <a:spLocks noGrp="1"/>
          </p:cNvSpPr>
          <p:nvPr>
            <p:ph type="sldNum" sz="quarter" idx="4"/>
          </p:nvPr>
        </p:nvSpPr>
        <p:spPr/>
        <p:txBody>
          <a:bodyPr/>
          <a:lstStyle/>
          <a:p>
            <a:fld id="{7BCC8D0D-EAEC-449D-9161-023DFF90F2E2}" type="slidenum">
              <a:rPr lang="en-US" smtClean="0">
                <a:solidFill>
                  <a:srgbClr val="052049"/>
                </a:solidFill>
              </a:rPr>
              <a:pPr/>
              <a:t>8</a:t>
            </a:fld>
            <a:endParaRPr lang="en-US" dirty="0">
              <a:solidFill>
                <a:srgbClr val="052049"/>
              </a:solidFill>
            </a:endParaRPr>
          </a:p>
        </p:txBody>
      </p:sp>
      <p:graphicFrame>
        <p:nvGraphicFramePr>
          <p:cNvPr id="10" name="Content Placeholder 5"/>
          <p:cNvGraphicFramePr>
            <a:graphicFrameLocks/>
          </p:cNvGraphicFramePr>
          <p:nvPr>
            <p:extLst>
              <p:ext uri="{D42A27DB-BD31-4B8C-83A1-F6EECF244321}">
                <p14:modId xmlns:p14="http://schemas.microsoft.com/office/powerpoint/2010/main" val="143179707"/>
              </p:ext>
            </p:extLst>
          </p:nvPr>
        </p:nvGraphicFramePr>
        <p:xfrm>
          <a:off x="7391400" y="-152400"/>
          <a:ext cx="12954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66123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3733" y="228600"/>
            <a:ext cx="6432868" cy="1045992"/>
          </a:xfrm>
        </p:spPr>
        <p:txBody>
          <a:bodyPr/>
          <a:lstStyle/>
          <a:p>
            <a:pPr algn="ctr"/>
            <a:r>
              <a:rPr lang="en-US" dirty="0" smtClean="0"/>
              <a:t>New Shared Services Recommendations</a:t>
            </a:r>
            <a:endParaRPr lang="en-US" dirty="0"/>
          </a:p>
        </p:txBody>
      </p:sp>
      <p:sp>
        <p:nvSpPr>
          <p:cNvPr id="7" name="Content Placeholder 6"/>
          <p:cNvSpPr>
            <a:spLocks noGrp="1"/>
          </p:cNvSpPr>
          <p:nvPr>
            <p:ph idx="1"/>
          </p:nvPr>
        </p:nvSpPr>
        <p:spPr>
          <a:xfrm>
            <a:off x="661375" y="1600200"/>
            <a:ext cx="8325548" cy="4433094"/>
          </a:xfrm>
        </p:spPr>
        <p:txBody>
          <a:bodyPr/>
          <a:lstStyle/>
          <a:p>
            <a:r>
              <a:rPr lang="en-US" b="1" dirty="0" smtClean="0"/>
              <a:t>Enhance Facilities Services</a:t>
            </a:r>
            <a:r>
              <a:rPr lang="en-US" dirty="0"/>
              <a:t> </a:t>
            </a:r>
            <a:r>
              <a:rPr lang="en-US" dirty="0" smtClean="0"/>
              <a:t> </a:t>
            </a:r>
            <a:r>
              <a:rPr lang="en-US" b="1" dirty="0" smtClean="0"/>
              <a:t>to meet new minimum standards</a:t>
            </a:r>
            <a:r>
              <a:rPr lang="en-US" dirty="0" smtClean="0"/>
              <a:t>: cleanliness and sanitation, pest and insect control, and basic convenience services; incorporate costs in annual facilities budget</a:t>
            </a:r>
          </a:p>
          <a:p>
            <a:r>
              <a:rPr lang="en-US" b="1" dirty="0" smtClean="0"/>
              <a:t>Provide assigned accountability to manage the huddle and conference rooms : </a:t>
            </a:r>
            <a:r>
              <a:rPr lang="en-US" dirty="0" smtClean="0"/>
              <a:t>maintenance, standard technology and support, how to documentation, and clear “how to call” information. Any solution requires funding.</a:t>
            </a:r>
          </a:p>
          <a:p>
            <a:r>
              <a:rPr lang="en-US" b="1" dirty="0" smtClean="0"/>
              <a:t>Provide coffee/tea and equipment</a:t>
            </a:r>
            <a:r>
              <a:rPr lang="en-US" dirty="0" smtClean="0"/>
              <a:t>: small cost with large positive impact on UCSF’s goal of Great </a:t>
            </a:r>
            <a:r>
              <a:rPr lang="en-US" dirty="0"/>
              <a:t>P</a:t>
            </a:r>
            <a:r>
              <a:rPr lang="en-US" dirty="0" smtClean="0"/>
              <a:t>eople, Great </a:t>
            </a:r>
            <a:r>
              <a:rPr lang="en-US" dirty="0"/>
              <a:t>P</a:t>
            </a:r>
            <a:r>
              <a:rPr lang="en-US" dirty="0" smtClean="0"/>
              <a:t>lace </a:t>
            </a:r>
          </a:p>
          <a:p>
            <a:r>
              <a:rPr lang="en-US" b="1" dirty="0" smtClean="0"/>
              <a:t>Funding model for shared services</a:t>
            </a:r>
            <a:r>
              <a:rPr lang="en-US" dirty="0" smtClean="0"/>
              <a:t>: recommend these guiding principles:  (1) </a:t>
            </a:r>
            <a:r>
              <a:rPr lang="en-US" dirty="0" smtClean="0">
                <a:solidFill>
                  <a:schemeClr val="tx2"/>
                </a:solidFill>
              </a:rPr>
              <a:t>Efficient </a:t>
            </a:r>
            <a:r>
              <a:rPr lang="en-US" dirty="0">
                <a:solidFill>
                  <a:schemeClr val="tx2"/>
                </a:solidFill>
              </a:rPr>
              <a:t>funds </a:t>
            </a:r>
            <a:r>
              <a:rPr lang="en-US" dirty="0" smtClean="0">
                <a:solidFill>
                  <a:schemeClr val="tx2"/>
                </a:solidFill>
              </a:rPr>
              <a:t>flow; (2) Cost </a:t>
            </a:r>
            <a:r>
              <a:rPr lang="en-US" dirty="0">
                <a:solidFill>
                  <a:schemeClr val="tx2"/>
                </a:solidFill>
              </a:rPr>
              <a:t>neutral for majority of departments in Open </a:t>
            </a:r>
            <a:r>
              <a:rPr lang="en-US" dirty="0" smtClean="0">
                <a:solidFill>
                  <a:schemeClr val="tx2"/>
                </a:solidFill>
              </a:rPr>
              <a:t>Plan; (3) Equitable </a:t>
            </a:r>
            <a:r>
              <a:rPr lang="en-US" dirty="0">
                <a:solidFill>
                  <a:schemeClr val="tx2"/>
                </a:solidFill>
              </a:rPr>
              <a:t>cost </a:t>
            </a:r>
            <a:r>
              <a:rPr lang="en-US" dirty="0" smtClean="0">
                <a:solidFill>
                  <a:schemeClr val="tx2"/>
                </a:solidFill>
              </a:rPr>
              <a:t>sharing; (4) Supports </a:t>
            </a:r>
            <a:r>
              <a:rPr lang="en-US" dirty="0">
                <a:solidFill>
                  <a:schemeClr val="tx2"/>
                </a:solidFill>
              </a:rPr>
              <a:t>Great People-Great Place initiative</a:t>
            </a:r>
          </a:p>
          <a:p>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solidFill>
                  <a:srgbClr val="052049"/>
                </a:solidFill>
              </a:rPr>
              <a:pPr/>
              <a:t>9</a:t>
            </a:fld>
            <a:endParaRPr lang="en-US" dirty="0">
              <a:solidFill>
                <a:srgbClr val="052049"/>
              </a:solidFill>
            </a:endParaRPr>
          </a:p>
        </p:txBody>
      </p:sp>
      <p:sp>
        <p:nvSpPr>
          <p:cNvPr id="4" name="Footer Placeholder 3"/>
          <p:cNvSpPr>
            <a:spLocks noGrp="1"/>
          </p:cNvSpPr>
          <p:nvPr>
            <p:ph type="ftr" sz="quarter" idx="4294967295"/>
          </p:nvPr>
        </p:nvSpPr>
        <p:spPr>
          <a:xfrm>
            <a:off x="1143000" y="6477000"/>
            <a:ext cx="4311650" cy="138113"/>
          </a:xfrm>
        </p:spPr>
        <p:txBody>
          <a:bodyPr/>
          <a:lstStyle/>
          <a:p>
            <a:r>
              <a:rPr lang="en-US" dirty="0" smtClean="0">
                <a:solidFill>
                  <a:srgbClr val="052049"/>
                </a:solidFill>
              </a:rPr>
              <a:t>Open Plan Workspace Change Management</a:t>
            </a:r>
            <a:endParaRPr lang="en-US" dirty="0">
              <a:solidFill>
                <a:srgbClr val="052049"/>
              </a:solidFill>
            </a:endParaRPr>
          </a:p>
        </p:txBody>
      </p:sp>
      <p:graphicFrame>
        <p:nvGraphicFramePr>
          <p:cNvPr id="8" name="Content Placeholder 5"/>
          <p:cNvGraphicFramePr>
            <a:graphicFrameLocks/>
          </p:cNvGraphicFramePr>
          <p:nvPr>
            <p:extLst>
              <p:ext uri="{D42A27DB-BD31-4B8C-83A1-F6EECF244321}">
                <p14:modId xmlns:p14="http://schemas.microsoft.com/office/powerpoint/2010/main" val="1841164661"/>
              </p:ext>
            </p:extLst>
          </p:nvPr>
        </p:nvGraphicFramePr>
        <p:xfrm>
          <a:off x="7239000" y="76200"/>
          <a:ext cx="12954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55863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1_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2924</TotalTime>
  <Words>2788</Words>
  <Application>Microsoft Macintosh PowerPoint</Application>
  <PresentationFormat>On-screen Show (4:3)</PresentationFormat>
  <Paragraphs>335</Paragraphs>
  <Slides>23</Slides>
  <Notes>22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0" baseType="lpstr">
      <vt:lpstr>Calibri</vt:lpstr>
      <vt:lpstr>Garamond</vt:lpstr>
      <vt:lpstr>Wingdings</vt:lpstr>
      <vt:lpstr>Arial</vt:lpstr>
      <vt:lpstr>UCSF PPT Template</vt:lpstr>
      <vt:lpstr>1_UCSF PPT Template</vt:lpstr>
      <vt:lpstr>Worksheet</vt:lpstr>
      <vt:lpstr>Open Plan Workspace Change Management</vt:lpstr>
      <vt:lpstr>Topics</vt:lpstr>
      <vt:lpstr>Context</vt:lpstr>
      <vt:lpstr>Design Team Formation</vt:lpstr>
      <vt:lpstr>Design Team &amp; Project Team Members</vt:lpstr>
      <vt:lpstr> Open Plan Adoption Framework Enabling our People to Thrive</vt:lpstr>
      <vt:lpstr>Working/Living in the Building Recommendations</vt:lpstr>
      <vt:lpstr>Open Plan Governance Structure  and Roles Recommendations</vt:lpstr>
      <vt:lpstr>New Shared Services Recommendations</vt:lpstr>
      <vt:lpstr>Transition and Community Building Recommendations</vt:lpstr>
      <vt:lpstr>Implementation Timeline</vt:lpstr>
      <vt:lpstr>Discussion</vt:lpstr>
      <vt:lpstr>Appendix: Detailed Report</vt:lpstr>
      <vt:lpstr>Project Goals</vt:lpstr>
      <vt:lpstr>Approach Used to Design the Change Plan</vt:lpstr>
      <vt:lpstr>Project Structure</vt:lpstr>
      <vt:lpstr>Issues in Open Plan Today</vt:lpstr>
      <vt:lpstr>What Open Plan Occupants Value</vt:lpstr>
      <vt:lpstr>Shared Services Necessitated by Open Plan</vt:lpstr>
      <vt:lpstr>Open Plan Requires Enhanced Facilities Services</vt:lpstr>
      <vt:lpstr>Huddle/Conference Room Support</vt:lpstr>
      <vt:lpstr>Coffee/Tea Service</vt:lpstr>
      <vt:lpstr>Staffing Functions Needed to Implement Change Management Plan    </vt:lpstr>
    </vt:vector>
  </TitlesOfParts>
  <Company>UCSF</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dc:title>
  <dc:creator>Goldsmith, Jill</dc:creator>
  <cp:lastModifiedBy>Microsoft Office User</cp:lastModifiedBy>
  <cp:revision>148</cp:revision>
  <cp:lastPrinted>2017-02-07T01:14:23Z</cp:lastPrinted>
  <dcterms:created xsi:type="dcterms:W3CDTF">2017-01-23T20:26:24Z</dcterms:created>
  <dcterms:modified xsi:type="dcterms:W3CDTF">2017-06-20T18:50:03Z</dcterms:modified>
</cp:coreProperties>
</file>