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handoutMasterIdLst>
    <p:handoutMasterId r:id="rId20"/>
  </p:handoutMasterIdLst>
  <p:sldIdLst>
    <p:sldId id="256" r:id="rId2"/>
    <p:sldId id="353" r:id="rId3"/>
    <p:sldId id="335" r:id="rId4"/>
    <p:sldId id="354" r:id="rId5"/>
    <p:sldId id="336" r:id="rId6"/>
    <p:sldId id="337" r:id="rId7"/>
    <p:sldId id="340" r:id="rId8"/>
    <p:sldId id="355" r:id="rId9"/>
    <p:sldId id="341" r:id="rId10"/>
    <p:sldId id="342" r:id="rId11"/>
    <p:sldId id="345" r:id="rId12"/>
    <p:sldId id="344" r:id="rId13"/>
    <p:sldId id="346" r:id="rId14"/>
    <p:sldId id="347" r:id="rId15"/>
    <p:sldId id="348" r:id="rId16"/>
    <p:sldId id="350" r:id="rId17"/>
    <p:sldId id="351" r:id="rId18"/>
  </p:sldIdLst>
  <p:sldSz cx="9144000" cy="6858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B45C56CF-8E6D-4BB6-BB54-1F4554A9190F}">
          <p14:sldIdLst>
            <p14:sldId id="256"/>
            <p14:sldId id="353"/>
            <p14:sldId id="335"/>
            <p14:sldId id="354"/>
            <p14:sldId id="336"/>
            <p14:sldId id="337"/>
            <p14:sldId id="340"/>
          </p14:sldIdLst>
        </p14:section>
        <p14:section name="Detailed Recommendations" id="{51C162EC-E936-4C88-97AC-A811999044D8}">
          <p14:sldIdLst>
            <p14:sldId id="355"/>
            <p14:sldId id="341"/>
            <p14:sldId id="342"/>
            <p14:sldId id="345"/>
            <p14:sldId id="344"/>
            <p14:sldId id="346"/>
            <p14:sldId id="347"/>
            <p14:sldId id="348"/>
            <p14:sldId id="350"/>
            <p14:sldId id="351"/>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dy Rosen" initials="JR" lastIdx="17" clrIdx="0"/>
  <p:cmAuthor id="1" name="Lo, Jennifer (PMO)" initials="jlo" lastIdx="2" clrIdx="1"/>
  <p:cmAuthor id="2" name="Leathers, Cynthia" initials="LC"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CC99"/>
    <a:srgbClr val="BB93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9" autoAdjust="0"/>
    <p:restoredTop sz="69663" autoAdjust="0"/>
  </p:normalViewPr>
  <p:slideViewPr>
    <p:cSldViewPr snapToGrid="0">
      <p:cViewPr>
        <p:scale>
          <a:sx n="60" d="100"/>
          <a:sy n="60" d="100"/>
        </p:scale>
        <p:origin x="-1421" y="125"/>
      </p:cViewPr>
      <p:guideLst>
        <p:guide orient="horz" pos="2160"/>
        <p:guide pos="2880"/>
      </p:guideLst>
    </p:cSldViewPr>
  </p:slideViewPr>
  <p:outlineViewPr>
    <p:cViewPr>
      <p:scale>
        <a:sx n="33" d="100"/>
        <a:sy n="33" d="100"/>
      </p:scale>
      <p:origin x="0" y="9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4503"/>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3971081" y="0"/>
            <a:ext cx="3037735" cy="464503"/>
          </a:xfrm>
          <a:prstGeom prst="rect">
            <a:avLst/>
          </a:prstGeom>
        </p:spPr>
        <p:txBody>
          <a:bodyPr vert="horz" lIns="91294" tIns="45647" rIns="91294" bIns="45647" rtlCol="0"/>
          <a:lstStyle>
            <a:lvl1pPr algn="r">
              <a:defRPr sz="1200"/>
            </a:lvl1pPr>
          </a:lstStyle>
          <a:p>
            <a:fld id="{22C0946C-BDEB-4C48-8C28-9A80194A446A}" type="datetimeFigureOut">
              <a:rPr lang="en-US" smtClean="0"/>
              <a:t>9/22/2016</a:t>
            </a:fld>
            <a:endParaRPr lang="en-US"/>
          </a:p>
        </p:txBody>
      </p:sp>
      <p:sp>
        <p:nvSpPr>
          <p:cNvPr id="4" name="Footer Placeholder 3"/>
          <p:cNvSpPr>
            <a:spLocks noGrp="1"/>
          </p:cNvSpPr>
          <p:nvPr>
            <p:ph type="ftr" sz="quarter" idx="2"/>
          </p:nvPr>
        </p:nvSpPr>
        <p:spPr>
          <a:xfrm>
            <a:off x="0" y="8830312"/>
            <a:ext cx="3037735" cy="464503"/>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971081" y="8830312"/>
            <a:ext cx="3037735" cy="464503"/>
          </a:xfrm>
          <a:prstGeom prst="rect">
            <a:avLst/>
          </a:prstGeom>
        </p:spPr>
        <p:txBody>
          <a:bodyPr vert="horz" lIns="91294" tIns="45647" rIns="91294" bIns="45647" rtlCol="0" anchor="b"/>
          <a:lstStyle>
            <a:lvl1pPr algn="r">
              <a:defRPr sz="1200"/>
            </a:lvl1pPr>
          </a:lstStyle>
          <a:p>
            <a:fld id="{737D5B45-CB4C-49A3-B2C6-F50771D748A6}" type="slidenum">
              <a:rPr lang="en-US" smtClean="0"/>
              <a:t>‹#›</a:t>
            </a:fld>
            <a:endParaRPr lang="en-US"/>
          </a:p>
        </p:txBody>
      </p:sp>
    </p:spTree>
    <p:extLst>
      <p:ext uri="{BB962C8B-B14F-4D97-AF65-F5344CB8AC3E}">
        <p14:creationId xmlns:p14="http://schemas.microsoft.com/office/powerpoint/2010/main" val="1881460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549AE4F4-D444-4CAA-9854-BE7FAB9C7550}" type="datetimeFigureOut">
              <a:rPr lang="en-US" smtClean="0"/>
              <a:t>9/22/2016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51ED8FA1-A924-4E24-B7F6-CDE3D2D23065}" type="slidenum">
              <a:rPr lang="en-US" smtClean="0"/>
              <a:t>‹#›</a:t>
            </a:fld>
            <a:endParaRPr lang="en-US"/>
          </a:p>
        </p:txBody>
      </p:sp>
    </p:spTree>
    <p:extLst>
      <p:ext uri="{BB962C8B-B14F-4D97-AF65-F5344CB8AC3E}">
        <p14:creationId xmlns:p14="http://schemas.microsoft.com/office/powerpoint/2010/main" val="2226436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baseline="0" dirty="0" smtClean="0"/>
              <a:t>NOTE: This presentation </a:t>
            </a:r>
            <a:r>
              <a:rPr lang="en-US" baseline="0" dirty="0" smtClean="0"/>
              <a:t>is designed to be </a:t>
            </a:r>
            <a:r>
              <a:rPr lang="en-US" baseline="0" dirty="0" smtClean="0"/>
              <a:t>30 minutes total (20 </a:t>
            </a:r>
            <a:r>
              <a:rPr lang="en-US" baseline="0" dirty="0" smtClean="0"/>
              <a:t>minutes </a:t>
            </a:r>
            <a:r>
              <a:rPr lang="en-US" baseline="0" dirty="0" smtClean="0"/>
              <a:t>slides presentation with </a:t>
            </a:r>
            <a:r>
              <a:rPr lang="en-US" baseline="0" dirty="0" smtClean="0"/>
              <a:t>10 minutes for discussion or </a:t>
            </a:r>
            <a:r>
              <a:rPr lang="en-US" baseline="0" dirty="0" smtClean="0"/>
              <a:t>Q&amp;A)</a:t>
            </a:r>
            <a:endParaRPr lang="en-US" baseline="0" dirty="0" smtClean="0"/>
          </a:p>
          <a:p>
            <a:pPr defTabSz="912937">
              <a:defRPr/>
            </a:pPr>
            <a:endParaRPr lang="en-US" baseline="0" dirty="0" smtClean="0"/>
          </a:p>
          <a:p>
            <a:r>
              <a:rPr lang="en-US" b="1" dirty="0" smtClean="0"/>
              <a:t>This presentation is intended</a:t>
            </a:r>
            <a:r>
              <a:rPr lang="en-US" b="1" baseline="0" dirty="0" smtClean="0"/>
              <a:t> for use by 3FI committee members ONLY</a:t>
            </a:r>
          </a:p>
          <a:p>
            <a:endParaRPr lang="en-US" b="1" baseline="0" dirty="0" smtClean="0"/>
          </a:p>
          <a:p>
            <a:r>
              <a:rPr lang="en-US" b="1" baseline="0" dirty="0" smtClean="0"/>
              <a:t>Committee members can use the entire presentation or present snippets as relevant to the committees he/she represents.</a:t>
            </a:r>
          </a:p>
          <a:p>
            <a:endParaRPr lang="en-US" b="1" baseline="0" dirty="0" smtClean="0"/>
          </a:p>
          <a:p>
            <a:r>
              <a:rPr lang="en-US" b="1" baseline="0" dirty="0" smtClean="0"/>
              <a:t>Additional information from the meeting deck are allowed to be inserted for emphasis of a particular topic. </a:t>
            </a:r>
          </a:p>
          <a:p>
            <a:r>
              <a:rPr lang="en-US" b="1" baseline="0" dirty="0" smtClean="0"/>
              <a:t>This deck and other decks may not be reproduced as a final product or decisions represented by the committee.</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1ED8FA1-A924-4E24-B7F6-CDE3D2D23065}" type="slidenum">
              <a:rPr lang="en-US" smtClean="0"/>
              <a:t>1</a:t>
            </a:fld>
            <a:endParaRPr lang="en-US"/>
          </a:p>
        </p:txBody>
      </p:sp>
    </p:spTree>
    <p:extLst>
      <p:ext uri="{BB962C8B-B14F-4D97-AF65-F5344CB8AC3E}">
        <p14:creationId xmlns:p14="http://schemas.microsoft.com/office/powerpoint/2010/main" val="1094392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176" indent="-171176" defTabSz="912937">
              <a:buFont typeface="Arial" panose="020B0604020202020204" pitchFamily="34" charset="0"/>
              <a:buChar char="•"/>
              <a:defRPr/>
            </a:pPr>
            <a:r>
              <a:rPr lang="en-US" dirty="0">
                <a:solidFill>
                  <a:schemeClr val="tx2"/>
                </a:solidFill>
              </a:rPr>
              <a:t>Some faculty take leave without officially recording it, which places the University at risk when the leaves are governed by law, and necessary data are not captured.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1ED8FA1-A924-4E24-B7F6-CDE3D2D23065}" type="slidenum">
              <a:rPr lang="en-US" smtClean="0"/>
              <a:t>10</a:t>
            </a:fld>
            <a:endParaRPr lang="en-US"/>
          </a:p>
        </p:txBody>
      </p:sp>
    </p:spTree>
    <p:extLst>
      <p:ext uri="{BB962C8B-B14F-4D97-AF65-F5344CB8AC3E}">
        <p14:creationId xmlns:p14="http://schemas.microsoft.com/office/powerpoint/2010/main" val="4213271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176" indent="-171176" defTabSz="912937">
              <a:buFont typeface="Arial" panose="020B0604020202020204" pitchFamily="34" charset="0"/>
              <a:buChar char="•"/>
              <a:defRPr/>
            </a:pPr>
            <a:r>
              <a:rPr lang="en-US" dirty="0">
                <a:solidFill>
                  <a:schemeClr val="tx2"/>
                </a:solidFill>
              </a:rPr>
              <a:t>Current terminology for family is inconsistent and difficult to interpret, for example LGBT parents, adoptions, non-child bearing parents, domestic partners vs non-registered partners</a:t>
            </a:r>
          </a:p>
          <a:p>
            <a:pPr marL="171176" indent="-171176" defTabSz="912937">
              <a:buFont typeface="Arial" panose="020B0604020202020204" pitchFamily="34" charset="0"/>
              <a:buChar char="•"/>
              <a:defRPr/>
            </a:pPr>
            <a:r>
              <a:rPr lang="en-US" dirty="0">
                <a:solidFill>
                  <a:schemeClr val="tx2"/>
                </a:solidFill>
              </a:rPr>
              <a:t>Active Service-Modified Duties (ASMD) policy is not written clearly, therefore not fully understood; few faculty use this benefit; even if taken, sets back faculty from advancing with peers </a:t>
            </a:r>
          </a:p>
          <a:p>
            <a:endParaRPr lang="en-US" dirty="0"/>
          </a:p>
        </p:txBody>
      </p:sp>
      <p:sp>
        <p:nvSpPr>
          <p:cNvPr id="4" name="Slide Number Placeholder 3"/>
          <p:cNvSpPr>
            <a:spLocks noGrp="1"/>
          </p:cNvSpPr>
          <p:nvPr>
            <p:ph type="sldNum" sz="quarter" idx="10"/>
          </p:nvPr>
        </p:nvSpPr>
        <p:spPr/>
        <p:txBody>
          <a:bodyPr/>
          <a:lstStyle/>
          <a:p>
            <a:fld id="{51ED8FA1-A924-4E24-B7F6-CDE3D2D23065}" type="slidenum">
              <a:rPr lang="en-US" smtClean="0"/>
              <a:t>11</a:t>
            </a:fld>
            <a:endParaRPr lang="en-US"/>
          </a:p>
        </p:txBody>
      </p:sp>
    </p:spTree>
    <p:extLst>
      <p:ext uri="{BB962C8B-B14F-4D97-AF65-F5344CB8AC3E}">
        <p14:creationId xmlns:p14="http://schemas.microsoft.com/office/powerpoint/2010/main" val="518705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Stop</a:t>
            </a:r>
            <a:r>
              <a:rPr lang="en-US" u="sng" baseline="0" dirty="0" smtClean="0"/>
              <a:t> the Clock:  </a:t>
            </a:r>
            <a:r>
              <a:rPr lang="en-US" baseline="0" dirty="0" smtClean="0"/>
              <a:t>Currently  APM 760-30 b says: “</a:t>
            </a:r>
            <a:r>
              <a:rPr lang="en-US" dirty="0"/>
              <a:t>An academic appointee must provide notice of his or her intent to stop the</a:t>
            </a:r>
          </a:p>
          <a:p>
            <a:r>
              <a:rPr lang="en-US" dirty="0"/>
              <a:t>clock within two years of a birth or placement”.  Recommendation is to remove this limitation in local UCSF policy.</a:t>
            </a:r>
          </a:p>
          <a:p>
            <a:endParaRPr lang="en-US" dirty="0"/>
          </a:p>
          <a:p>
            <a:r>
              <a:rPr lang="en-US" u="sng" dirty="0"/>
              <a:t>Part-time Senate:</a:t>
            </a:r>
            <a:r>
              <a:rPr lang="en-US" dirty="0"/>
              <a:t>  Current campus perception is that 100% effort in Senate series is mandated under all circumstances by policy;  existing APM policy language actually allows for the flexibility for part-time senate appointments to accommodate family needs; 3FI committee felt that this information should be disseminated more broadly as long as it is accompanied with information on how a part-time appointment may impact advancement/salary support</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51ED8FA1-A924-4E24-B7F6-CDE3D2D23065}" type="slidenum">
              <a:rPr lang="en-US" smtClean="0"/>
              <a:t>12</a:t>
            </a:fld>
            <a:endParaRPr lang="en-US"/>
          </a:p>
        </p:txBody>
      </p:sp>
    </p:spTree>
    <p:extLst>
      <p:ext uri="{BB962C8B-B14F-4D97-AF65-F5344CB8AC3E}">
        <p14:creationId xmlns:p14="http://schemas.microsoft.com/office/powerpoint/2010/main" val="2761309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D8FA1-A924-4E24-B7F6-CDE3D2D23065}" type="slidenum">
              <a:rPr lang="en-US" smtClean="0"/>
              <a:t>13</a:t>
            </a:fld>
            <a:endParaRPr lang="en-US"/>
          </a:p>
        </p:txBody>
      </p:sp>
    </p:spTree>
    <p:extLst>
      <p:ext uri="{BB962C8B-B14F-4D97-AF65-F5344CB8AC3E}">
        <p14:creationId xmlns:p14="http://schemas.microsoft.com/office/powerpoint/2010/main" val="2424211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D8FA1-A924-4E24-B7F6-CDE3D2D23065}" type="slidenum">
              <a:rPr lang="en-US" smtClean="0"/>
              <a:t>14</a:t>
            </a:fld>
            <a:endParaRPr lang="en-US"/>
          </a:p>
        </p:txBody>
      </p:sp>
    </p:spTree>
    <p:extLst>
      <p:ext uri="{BB962C8B-B14F-4D97-AF65-F5344CB8AC3E}">
        <p14:creationId xmlns:p14="http://schemas.microsoft.com/office/powerpoint/2010/main" val="3644204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D8FA1-A924-4E24-B7F6-CDE3D2D23065}" type="slidenum">
              <a:rPr lang="en-US" smtClean="0"/>
              <a:t>15</a:t>
            </a:fld>
            <a:endParaRPr lang="en-US"/>
          </a:p>
        </p:txBody>
      </p:sp>
    </p:spTree>
    <p:extLst>
      <p:ext uri="{BB962C8B-B14F-4D97-AF65-F5344CB8AC3E}">
        <p14:creationId xmlns:p14="http://schemas.microsoft.com/office/powerpoint/2010/main" val="3412066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doing this we can better understand career consequences</a:t>
            </a:r>
            <a:r>
              <a:rPr lang="en-US" baseline="0" dirty="0" smtClean="0"/>
              <a:t>.</a:t>
            </a:r>
          </a:p>
          <a:p>
            <a:r>
              <a:rPr lang="en-US" baseline="0" dirty="0" smtClean="0"/>
              <a:t>This will also inform us on the impact/effectiveness of our efforts and identify areas which require further focus/attention.</a:t>
            </a:r>
            <a:endParaRPr lang="en-US" dirty="0"/>
          </a:p>
        </p:txBody>
      </p:sp>
      <p:sp>
        <p:nvSpPr>
          <p:cNvPr id="4" name="Slide Number Placeholder 3"/>
          <p:cNvSpPr>
            <a:spLocks noGrp="1"/>
          </p:cNvSpPr>
          <p:nvPr>
            <p:ph type="sldNum" sz="quarter" idx="10"/>
          </p:nvPr>
        </p:nvSpPr>
        <p:spPr/>
        <p:txBody>
          <a:bodyPr/>
          <a:lstStyle/>
          <a:p>
            <a:fld id="{51ED8FA1-A924-4E24-B7F6-CDE3D2D23065}" type="slidenum">
              <a:rPr lang="en-US" smtClean="0"/>
              <a:t>16</a:t>
            </a:fld>
            <a:endParaRPr lang="en-US"/>
          </a:p>
        </p:txBody>
      </p:sp>
    </p:spTree>
    <p:extLst>
      <p:ext uri="{BB962C8B-B14F-4D97-AF65-F5344CB8AC3E}">
        <p14:creationId xmlns:p14="http://schemas.microsoft.com/office/powerpoint/2010/main" val="1866600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Questions:</a:t>
            </a:r>
          </a:p>
          <a:p>
            <a:pPr marL="228234" indent="-228234">
              <a:buFont typeface="+mj-lt"/>
              <a:buAutoNum type="arabicPeriod"/>
            </a:pPr>
            <a:r>
              <a:rPr lang="en-US" dirty="0" smtClean="0"/>
              <a:t>Do you agree or disagree with any of the 5 broad categories for proposed recommendations?</a:t>
            </a:r>
          </a:p>
          <a:p>
            <a:pPr marL="228234" indent="-228234">
              <a:buFont typeface="+mj-lt"/>
              <a:buAutoNum type="arabicPeriod"/>
            </a:pPr>
            <a:r>
              <a:rPr lang="en-US" dirty="0" smtClean="0"/>
              <a:t>Are there any areas of concern not addressed? What’s missing?</a:t>
            </a:r>
          </a:p>
          <a:p>
            <a:pPr marL="228234" indent="-228234">
              <a:buFont typeface="+mj-lt"/>
              <a:buAutoNum type="arabicPeriod"/>
            </a:pPr>
            <a:r>
              <a:rPr lang="en-US" dirty="0" smtClean="0"/>
              <a:t>Are there any other stakeholders on campus we should consider consulting with for additional input?</a:t>
            </a:r>
          </a:p>
          <a:p>
            <a:pPr marL="228234" indent="-228234">
              <a:buFont typeface="+mj-lt"/>
              <a:buAutoNum type="arabicPeriod"/>
            </a:pPr>
            <a:endParaRPr lang="en-US" dirty="0" smtClean="0"/>
          </a:p>
          <a:p>
            <a:r>
              <a:rPr lang="en-US" dirty="0" smtClean="0"/>
              <a:t>Options</a:t>
            </a:r>
            <a:r>
              <a:rPr lang="en-US" baseline="0" dirty="0" smtClean="0"/>
              <a:t> to respond:</a:t>
            </a:r>
          </a:p>
          <a:p>
            <a:pPr marL="228234" indent="-228234">
              <a:buFont typeface="+mj-lt"/>
              <a:buAutoNum type="arabicPeriod"/>
            </a:pPr>
            <a:r>
              <a:rPr lang="en-US" baseline="0" dirty="0" smtClean="0"/>
              <a:t>At this group discussion</a:t>
            </a:r>
          </a:p>
          <a:p>
            <a:pPr marL="228234" indent="-228234">
              <a:buFont typeface="+mj-lt"/>
              <a:buAutoNum type="arabicPeriod"/>
            </a:pPr>
            <a:r>
              <a:rPr lang="en-US" baseline="0" dirty="0" smtClean="0"/>
              <a:t>Emailing me directly</a:t>
            </a:r>
            <a:endParaRPr lang="en-US" dirty="0"/>
          </a:p>
        </p:txBody>
      </p:sp>
      <p:sp>
        <p:nvSpPr>
          <p:cNvPr id="4" name="Slide Number Placeholder 3"/>
          <p:cNvSpPr>
            <a:spLocks noGrp="1"/>
          </p:cNvSpPr>
          <p:nvPr>
            <p:ph type="sldNum" sz="quarter" idx="10"/>
          </p:nvPr>
        </p:nvSpPr>
        <p:spPr/>
        <p:txBody>
          <a:bodyPr/>
          <a:lstStyle/>
          <a:p>
            <a:fld id="{51ED8FA1-A924-4E24-B7F6-CDE3D2D23065}" type="slidenum">
              <a:rPr lang="en-US" smtClean="0"/>
              <a:t>17</a:t>
            </a:fld>
            <a:endParaRPr lang="en-US"/>
          </a:p>
        </p:txBody>
      </p:sp>
    </p:spTree>
    <p:extLst>
      <p:ext uri="{BB962C8B-B14F-4D97-AF65-F5344CB8AC3E}">
        <p14:creationId xmlns:p14="http://schemas.microsoft.com/office/powerpoint/2010/main" val="3999281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Reasons for my presentation</a:t>
            </a:r>
            <a:r>
              <a:rPr lang="en-US" baseline="0" dirty="0" smtClean="0"/>
              <a:t> to you today:</a:t>
            </a:r>
          </a:p>
          <a:p>
            <a:endParaRPr lang="en-US" dirty="0" smtClean="0"/>
          </a:p>
          <a:p>
            <a:pPr marL="228234" indent="-228234">
              <a:buFont typeface="Arial" panose="020B0604020202020204" pitchFamily="34" charset="0"/>
              <a:buChar char="•"/>
            </a:pPr>
            <a:r>
              <a:rPr lang="en-US" dirty="0" smtClean="0"/>
              <a:t>Here</a:t>
            </a:r>
            <a:r>
              <a:rPr lang="en-US" baseline="0" dirty="0" smtClean="0"/>
              <a:t> to tell you more about the VPAA initiative to improve family friendly benefits and programs for faculty</a:t>
            </a:r>
          </a:p>
          <a:p>
            <a:pPr marL="228234" indent="-228234">
              <a:buFont typeface="Arial" panose="020B0604020202020204" pitchFamily="34" charset="0"/>
              <a:buChar char="•"/>
            </a:pPr>
            <a:r>
              <a:rPr lang="en-US" baseline="0" dirty="0" smtClean="0"/>
              <a:t>Inform you that our intention is to provide a formal report with recommendations to the Chancellor by January 2017</a:t>
            </a:r>
          </a:p>
          <a:p>
            <a:pPr marL="228234" indent="-228234">
              <a:buFont typeface="Arial" panose="020B0604020202020204" pitchFamily="34" charset="0"/>
              <a:buChar char="•"/>
            </a:pPr>
            <a:r>
              <a:rPr lang="en-US" baseline="0" dirty="0" smtClean="0"/>
              <a:t>3FI needs your input and feedback to ensure we are headed in the right direction</a:t>
            </a:r>
          </a:p>
          <a:p>
            <a:pPr marL="228234" indent="-228234">
              <a:buFont typeface="Arial" panose="020B0604020202020204" pitchFamily="34" charset="0"/>
              <a:buChar char="•"/>
            </a:pPr>
            <a:r>
              <a:rPr lang="en-US" baseline="0" dirty="0" smtClean="0"/>
              <a:t>Implementation work will be facilitated by the VPAA with potential partnerships throughout campus</a:t>
            </a:r>
          </a:p>
          <a:p>
            <a:endParaRPr lang="en-US" dirty="0"/>
          </a:p>
        </p:txBody>
      </p:sp>
      <p:sp>
        <p:nvSpPr>
          <p:cNvPr id="4" name="Slide Number Placeholder 3"/>
          <p:cNvSpPr>
            <a:spLocks noGrp="1"/>
          </p:cNvSpPr>
          <p:nvPr>
            <p:ph type="sldNum" sz="quarter" idx="10"/>
          </p:nvPr>
        </p:nvSpPr>
        <p:spPr/>
        <p:txBody>
          <a:bodyPr/>
          <a:lstStyle/>
          <a:p>
            <a:fld id="{51ED8FA1-A924-4E24-B7F6-CDE3D2D23065}" type="slidenum">
              <a:rPr lang="en-US" smtClean="0"/>
              <a:t>2</a:t>
            </a:fld>
            <a:endParaRPr lang="en-US"/>
          </a:p>
        </p:txBody>
      </p:sp>
    </p:spTree>
    <p:extLst>
      <p:ext uri="{BB962C8B-B14F-4D97-AF65-F5344CB8AC3E}">
        <p14:creationId xmlns:p14="http://schemas.microsoft.com/office/powerpoint/2010/main" val="1915093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6468" lvl="1"/>
            <a:endParaRPr lang="en-US" dirty="0">
              <a:solidFill>
                <a:schemeClr val="tx2"/>
              </a:solidFill>
            </a:endParaRPr>
          </a:p>
        </p:txBody>
      </p:sp>
      <p:sp>
        <p:nvSpPr>
          <p:cNvPr id="4" name="Slide Number Placeholder 3"/>
          <p:cNvSpPr>
            <a:spLocks noGrp="1"/>
          </p:cNvSpPr>
          <p:nvPr>
            <p:ph type="sldNum" sz="quarter" idx="10"/>
          </p:nvPr>
        </p:nvSpPr>
        <p:spPr/>
        <p:txBody>
          <a:bodyPr/>
          <a:lstStyle/>
          <a:p>
            <a:fld id="{51ED8FA1-A924-4E24-B7F6-CDE3D2D23065}" type="slidenum">
              <a:rPr lang="en-US" smtClean="0"/>
              <a:t>3</a:t>
            </a:fld>
            <a:endParaRPr lang="en-US"/>
          </a:p>
        </p:txBody>
      </p:sp>
    </p:spTree>
    <p:extLst>
      <p:ext uri="{BB962C8B-B14F-4D97-AF65-F5344CB8AC3E}">
        <p14:creationId xmlns:p14="http://schemas.microsoft.com/office/powerpoint/2010/main" val="2679084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176" indent="-171176">
              <a:buFont typeface="Arial" panose="020B0604020202020204" pitchFamily="34" charset="0"/>
              <a:buChar char="•"/>
            </a:pPr>
            <a:r>
              <a:rPr lang="en-US" dirty="0" smtClean="0"/>
              <a:t>I</a:t>
            </a:r>
            <a:r>
              <a:rPr lang="en-US" baseline="0" dirty="0" smtClean="0"/>
              <a:t> represent this group as part of the committee</a:t>
            </a:r>
          </a:p>
          <a:p>
            <a:pPr marL="171176" indent="-171176">
              <a:buFont typeface="Arial" panose="020B0604020202020204" pitchFamily="34" charset="0"/>
              <a:buChar char="•"/>
            </a:pPr>
            <a:r>
              <a:rPr lang="en-US" baseline="0" dirty="0" smtClean="0"/>
              <a:t>Here are other members for you to see who else is at the table</a:t>
            </a:r>
          </a:p>
          <a:p>
            <a:pPr marL="171176" indent="-171176" defTabSz="912937">
              <a:buFont typeface="Arial" panose="020B0604020202020204" pitchFamily="34" charset="0"/>
              <a:buChar char="•"/>
              <a:defRPr/>
            </a:pPr>
            <a:r>
              <a:rPr lang="en-US" dirty="0" smtClean="0">
                <a:solidFill>
                  <a:schemeClr val="tx2"/>
                </a:solidFill>
              </a:rPr>
              <a:t>Committee </a:t>
            </a:r>
            <a:r>
              <a:rPr lang="en-US" dirty="0">
                <a:solidFill>
                  <a:schemeClr val="tx2"/>
                </a:solidFill>
              </a:rPr>
              <a:t>members sought broad representation and individuals representing different perspectives</a:t>
            </a:r>
            <a:endParaRPr lang="en-US" baseline="0" dirty="0" smtClean="0"/>
          </a:p>
          <a:p>
            <a:pPr marL="171176" indent="-171176" defTabSz="912937">
              <a:buFont typeface="Arial" panose="020B0604020202020204" pitchFamily="34" charset="0"/>
              <a:buChar char="•"/>
              <a:defRPr/>
            </a:pPr>
            <a:r>
              <a:rPr lang="en-US" baseline="0" dirty="0" smtClean="0"/>
              <a:t>We have met 8 times with in-depth analyses for existing family friendly policies at UCSF</a:t>
            </a:r>
          </a:p>
          <a:p>
            <a:pPr marL="171176" indent="-17117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1ED8FA1-A924-4E24-B7F6-CDE3D2D23065}" type="slidenum">
              <a:rPr lang="en-US" smtClean="0"/>
              <a:t>4</a:t>
            </a:fld>
            <a:endParaRPr lang="en-US"/>
          </a:p>
        </p:txBody>
      </p:sp>
    </p:spTree>
    <p:extLst>
      <p:ext uri="{BB962C8B-B14F-4D97-AF65-F5344CB8AC3E}">
        <p14:creationId xmlns:p14="http://schemas.microsoft.com/office/powerpoint/2010/main" val="1837734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176" indent="-171176">
              <a:buFont typeface="Arial" panose="020B0604020202020204" pitchFamily="34" charset="0"/>
              <a:buChar char="•"/>
            </a:pPr>
            <a:r>
              <a:rPr lang="en-US" dirty="0" smtClean="0"/>
              <a:t>The VPAA already</a:t>
            </a:r>
            <a:r>
              <a:rPr lang="en-US" baseline="0" dirty="0" smtClean="0"/>
              <a:t> had a goal to make improvements in this area </a:t>
            </a:r>
          </a:p>
          <a:p>
            <a:pPr marL="171176" indent="-171176">
              <a:buFont typeface="Arial" panose="020B0604020202020204" pitchFamily="34" charset="0"/>
              <a:buChar char="•"/>
            </a:pPr>
            <a:r>
              <a:rPr lang="en-US" baseline="0" dirty="0" smtClean="0"/>
              <a:t>The timing and intentions now </a:t>
            </a:r>
            <a:r>
              <a:rPr lang="en-US" baseline="0" dirty="0" smtClean="0"/>
              <a:t>align with </a:t>
            </a:r>
            <a:r>
              <a:rPr lang="en-US" baseline="0" dirty="0" smtClean="0"/>
              <a:t>Dr. Lowenstein’s campus wide effort</a:t>
            </a:r>
          </a:p>
          <a:p>
            <a:endParaRPr lang="en-US" dirty="0"/>
          </a:p>
        </p:txBody>
      </p:sp>
      <p:sp>
        <p:nvSpPr>
          <p:cNvPr id="4" name="Slide Number Placeholder 3"/>
          <p:cNvSpPr>
            <a:spLocks noGrp="1"/>
          </p:cNvSpPr>
          <p:nvPr>
            <p:ph type="sldNum" sz="quarter" idx="10"/>
          </p:nvPr>
        </p:nvSpPr>
        <p:spPr/>
        <p:txBody>
          <a:bodyPr/>
          <a:lstStyle/>
          <a:p>
            <a:fld id="{51ED8FA1-A924-4E24-B7F6-CDE3D2D23065}" type="slidenum">
              <a:rPr lang="en-US" smtClean="0"/>
              <a:t>5</a:t>
            </a:fld>
            <a:endParaRPr lang="en-US"/>
          </a:p>
        </p:txBody>
      </p:sp>
    </p:spTree>
    <p:extLst>
      <p:ext uri="{BB962C8B-B14F-4D97-AF65-F5344CB8AC3E}">
        <p14:creationId xmlns:p14="http://schemas.microsoft.com/office/powerpoint/2010/main" val="974588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176" indent="-171176">
              <a:buFont typeface="Arial" panose="020B0604020202020204" pitchFamily="34" charset="0"/>
              <a:buChar char="•"/>
            </a:pPr>
            <a:r>
              <a:rPr lang="en-US" dirty="0">
                <a:solidFill>
                  <a:schemeClr val="tx2"/>
                </a:solidFill>
              </a:rPr>
              <a:t>Committee members sought broad representation and individuals representing different perspectives</a:t>
            </a:r>
            <a:endParaRPr lang="en-US" dirty="0" smtClean="0"/>
          </a:p>
          <a:p>
            <a:pPr marL="171176" indent="-171176">
              <a:buFont typeface="Arial" panose="020B0604020202020204" pitchFamily="34" charset="0"/>
              <a:buChar char="•"/>
            </a:pPr>
            <a:r>
              <a:rPr lang="en-US" dirty="0" smtClean="0"/>
              <a:t>The</a:t>
            </a:r>
            <a:r>
              <a:rPr lang="en-US" baseline="0" dirty="0" smtClean="0"/>
              <a:t> committee took this approach to begin understanding the current state: Considered these 4Ps: Policy, Process, Publicity and Programs</a:t>
            </a:r>
          </a:p>
          <a:p>
            <a:pPr marL="171176" indent="-171176">
              <a:buFont typeface="Arial" panose="020B0604020202020204" pitchFamily="34" charset="0"/>
              <a:buChar char="•"/>
            </a:pPr>
            <a:endParaRPr lang="en-US" baseline="0" dirty="0" smtClean="0"/>
          </a:p>
          <a:p>
            <a:endParaRPr lang="en-US" dirty="0"/>
          </a:p>
          <a:p>
            <a:endParaRPr lang="en-US" dirty="0"/>
          </a:p>
          <a:p>
            <a:r>
              <a:rPr lang="en-US" dirty="0"/>
              <a:t>LEVERAGED A STRUCTURED ANALYSIS USING THESE “8 QUESTIONS”</a:t>
            </a:r>
          </a:p>
          <a:p>
            <a:r>
              <a:rPr lang="en-US" dirty="0"/>
              <a:t/>
            </a:r>
            <a:br>
              <a:rPr lang="en-US" dirty="0"/>
            </a:br>
            <a:r>
              <a:rPr lang="en-US" dirty="0"/>
              <a:t>1. What is the policy and/or Law?</a:t>
            </a:r>
          </a:p>
          <a:p>
            <a:endParaRPr lang="en-US" dirty="0"/>
          </a:p>
          <a:p>
            <a:r>
              <a:rPr lang="en-US" dirty="0"/>
              <a:t>2. To whom does it currently pertain? Can the policy apply to both faculty of a married or domestic partnership couple?</a:t>
            </a:r>
            <a:br>
              <a:rPr lang="en-US" dirty="0"/>
            </a:br>
            <a:endParaRPr lang="en-US" dirty="0"/>
          </a:p>
          <a:p>
            <a:r>
              <a:rPr lang="en-US" dirty="0"/>
              <a:t>3. What is the benefit and does it differ by Department/School?</a:t>
            </a:r>
          </a:p>
          <a:p>
            <a:endParaRPr lang="en-US" dirty="0"/>
          </a:p>
          <a:p>
            <a:r>
              <a:rPr lang="en-US" dirty="0"/>
              <a:t>4. How do the laws(FMLA/PDL/CFRA/FEHA) interact with the leave policies?</a:t>
            </a:r>
            <a:br>
              <a:rPr lang="en-US" dirty="0"/>
            </a:br>
            <a:endParaRPr lang="en-US" dirty="0"/>
          </a:p>
          <a:p>
            <a:r>
              <a:rPr lang="en-US" dirty="0"/>
              <a:t>5. What is the process to getting this benefit? What do you have to do to get it? (process)  Is the current state of this </a:t>
            </a:r>
            <a:r>
              <a:rPr lang="en-US" dirty="0" err="1"/>
              <a:t>processequitable</a:t>
            </a:r>
            <a:r>
              <a:rPr lang="en-US" dirty="0"/>
              <a:t>? If not, why?</a:t>
            </a:r>
            <a:br>
              <a:rPr lang="en-US" dirty="0"/>
            </a:br>
            <a:endParaRPr lang="en-US" dirty="0"/>
          </a:p>
          <a:p>
            <a:r>
              <a:rPr lang="en-US" dirty="0"/>
              <a:t>6. How do you find out about the policy? (publicity)</a:t>
            </a:r>
          </a:p>
          <a:p>
            <a:endParaRPr lang="en-US" dirty="0"/>
          </a:p>
          <a:p>
            <a:r>
              <a:rPr lang="en-US" dirty="0"/>
              <a:t>7. Are we addressing needs of faculty with this policy? If not, why? What is critical to address for this policy?</a:t>
            </a:r>
            <a:br>
              <a:rPr lang="en-US" dirty="0"/>
            </a:br>
            <a:endParaRPr lang="en-US" dirty="0"/>
          </a:p>
          <a:p>
            <a:r>
              <a:rPr lang="en-US" dirty="0"/>
              <a:t>8. Is there anything else we’d like to see with this policy (that we have the authority to change)?</a:t>
            </a:r>
          </a:p>
          <a:p>
            <a:pPr marL="171176" indent="-171176">
              <a:buFont typeface="Arial" panose="020B0604020202020204" pitchFamily="34" charset="0"/>
              <a:buChar char="•"/>
            </a:pPr>
            <a:endParaRPr lang="en-US" baseline="0" dirty="0" smtClean="0"/>
          </a:p>
          <a:p>
            <a:pPr marL="627644" lvl="1" indent="-17117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1ED8FA1-A924-4E24-B7F6-CDE3D2D23065}" type="slidenum">
              <a:rPr lang="en-US" smtClean="0"/>
              <a:t>6</a:t>
            </a:fld>
            <a:endParaRPr lang="en-US"/>
          </a:p>
        </p:txBody>
      </p:sp>
    </p:spTree>
    <p:extLst>
      <p:ext uri="{BB962C8B-B14F-4D97-AF65-F5344CB8AC3E}">
        <p14:creationId xmlns:p14="http://schemas.microsoft.com/office/powerpoint/2010/main" val="1021668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234" indent="-228234">
              <a:buFont typeface="Arial" panose="020B0604020202020204" pitchFamily="34" charset="0"/>
              <a:buChar char="•"/>
            </a:pPr>
            <a:r>
              <a:rPr lang="en-US" dirty="0">
                <a:solidFill>
                  <a:schemeClr val="tx2"/>
                </a:solidFill>
              </a:rPr>
              <a:t>Brainstormed a list of recommendations</a:t>
            </a:r>
          </a:p>
          <a:p>
            <a:pPr marL="228234" indent="-228234">
              <a:buFont typeface="Arial" panose="020B0604020202020204" pitchFamily="34" charset="0"/>
              <a:buChar char="•"/>
            </a:pPr>
            <a:r>
              <a:rPr lang="en-US" dirty="0">
                <a:solidFill>
                  <a:schemeClr val="tx2"/>
                </a:solidFill>
              </a:rPr>
              <a:t>Evaluated recommendations individually to identify high priorities, rank by impact/difficulty, and arrived at an initial list of priorities and recommendations which I will explain</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1ED8FA1-A924-4E24-B7F6-CDE3D2D23065}" type="slidenum">
              <a:rPr lang="en-US" smtClean="0"/>
              <a:t>7</a:t>
            </a:fld>
            <a:endParaRPr lang="en-US"/>
          </a:p>
        </p:txBody>
      </p:sp>
    </p:spTree>
    <p:extLst>
      <p:ext uri="{BB962C8B-B14F-4D97-AF65-F5344CB8AC3E}">
        <p14:creationId xmlns:p14="http://schemas.microsoft.com/office/powerpoint/2010/main" val="232878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D8FA1-A924-4E24-B7F6-CDE3D2D23065}" type="slidenum">
              <a:rPr lang="en-US" smtClean="0"/>
              <a:t>8</a:t>
            </a:fld>
            <a:endParaRPr lang="en-US"/>
          </a:p>
        </p:txBody>
      </p:sp>
    </p:spTree>
    <p:extLst>
      <p:ext uri="{BB962C8B-B14F-4D97-AF65-F5344CB8AC3E}">
        <p14:creationId xmlns:p14="http://schemas.microsoft.com/office/powerpoint/2010/main" val="1649546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176" indent="-171176" defTabSz="912937">
              <a:buFont typeface="Arial" panose="020B0604020202020204" pitchFamily="34" charset="0"/>
              <a:buChar char="•"/>
              <a:defRPr/>
            </a:pPr>
            <a:r>
              <a:rPr lang="en-US" dirty="0">
                <a:solidFill>
                  <a:schemeClr val="tx2"/>
                </a:solidFill>
              </a:rPr>
              <a:t>Time vs pay benefits differ across departments and schools (HSCP) and creates complication for tracking or explaining benefits to faculty</a:t>
            </a:r>
          </a:p>
          <a:p>
            <a:r>
              <a:rPr lang="en-US" dirty="0" smtClean="0"/>
              <a:t> </a:t>
            </a:r>
            <a:endParaRPr lang="en-US" dirty="0"/>
          </a:p>
        </p:txBody>
      </p:sp>
      <p:sp>
        <p:nvSpPr>
          <p:cNvPr id="4" name="Slide Number Placeholder 3"/>
          <p:cNvSpPr>
            <a:spLocks noGrp="1"/>
          </p:cNvSpPr>
          <p:nvPr>
            <p:ph type="sldNum" sz="quarter" idx="10"/>
          </p:nvPr>
        </p:nvSpPr>
        <p:spPr/>
        <p:txBody>
          <a:bodyPr/>
          <a:lstStyle/>
          <a:p>
            <a:fld id="{51ED8FA1-A924-4E24-B7F6-CDE3D2D23065}" type="slidenum">
              <a:rPr lang="en-US" smtClean="0"/>
              <a:t>9</a:t>
            </a:fld>
            <a:endParaRPr lang="en-US"/>
          </a:p>
        </p:txBody>
      </p:sp>
    </p:spTree>
    <p:extLst>
      <p:ext uri="{BB962C8B-B14F-4D97-AF65-F5344CB8AC3E}">
        <p14:creationId xmlns:p14="http://schemas.microsoft.com/office/powerpoint/2010/main" val="845546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5"/>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5"/>
            <a:ext cx="9144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9"/>
            <a:ext cx="58293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9"/>
            <a:ext cx="24003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5FA1916-9923-4134-AD2F-A4BF58069C89}" type="datetime1">
              <a:rPr lang="en-US" smtClean="0"/>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6290132" y="5264107"/>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01497A-CE60-417D-A3F2-218CE2CBFD75}" type="datetime1">
              <a:rPr lang="en-US" smtClean="0"/>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2"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E9D732-5CC3-4D28-9969-8D23B30AA622}" type="datetime1">
              <a:rPr lang="en-US" smtClean="0"/>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AB5A94-11AD-4284-AB73-87F881F69C87}" type="datetime1">
              <a:rPr lang="en-US" smtClean="0"/>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5"/>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5"/>
            <a:ext cx="9144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9"/>
            <a:ext cx="58293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9"/>
            <a:ext cx="24003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F21016-D3FC-42C2-A9A9-4F4582B76F08}" type="datetime1">
              <a:rPr lang="en-US" smtClean="0"/>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6290132" y="5264107"/>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5"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B28887-1660-4C6E-84F2-5F2C54B9CE6C}" type="datetime1">
              <a:rPr lang="en-US" smtClean="0"/>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90"/>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3166" y="2179636"/>
            <a:ext cx="356616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3166" y="2967790"/>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14D3CE-F9EE-4991-AA6D-505AA09A46C5}" type="datetime1">
              <a:rPr lang="en-US" smtClean="0"/>
              <a:t>9/22/2016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4AD934-576B-4B48-AADD-B0F45F0AD113}" type="datetime1">
              <a:rPr lang="en-US" smtClean="0"/>
              <a:t>9/22/2016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9318C-31F7-492B-80BB-BA9562E6CEAD}" type="datetime1">
              <a:rPr lang="en-US" smtClean="0"/>
              <a:t>9/22/2016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7"/>
            <a:ext cx="3291840" cy="3762295"/>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956E9F-BB54-4FB4-9E74-CF2D2D2B4F91}" type="datetime1">
              <a:rPr lang="en-US" smtClean="0"/>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9"/>
            <a:ext cx="58293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9"/>
            <a:ext cx="24003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48FF3-5976-49E7-B5EB-F455626F693D}" type="datetime1">
              <a:rPr lang="en-US" smtClean="0"/>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6290132" y="5264107"/>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101"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102"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B8122FA-2631-4339-82A1-5FC723F4385F}" type="datetime1">
              <a:rPr lang="en-US" smtClean="0"/>
              <a:t>9/22/2016</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r>
              <a:rPr lang="en-US" sz="3600" b="1" dirty="0" smtClean="0">
                <a:latin typeface="+mn-lt"/>
              </a:rPr>
              <a:t>UCSF VPAA Faculty family friendly initiative (3FI</a:t>
            </a:r>
            <a:r>
              <a:rPr lang="en-US" sz="3600" b="1" dirty="0" smtClean="0">
                <a:latin typeface="Tw Cen MT" panose="020B0602020104020603" pitchFamily="34" charset="0"/>
              </a:rPr>
              <a:t>)</a:t>
            </a:r>
            <a:endParaRPr lang="en-US" sz="3600" b="1" dirty="0">
              <a:latin typeface="Tw Cen MT" panose="020B0602020104020603" pitchFamily="34" charset="0"/>
            </a:endParaRPr>
          </a:p>
        </p:txBody>
      </p:sp>
      <p:sp>
        <p:nvSpPr>
          <p:cNvPr id="7" name="Subtitle 6"/>
          <p:cNvSpPr>
            <a:spLocks noGrp="1"/>
          </p:cNvSpPr>
          <p:nvPr>
            <p:ph type="subTitle" idx="1"/>
          </p:nvPr>
        </p:nvSpPr>
        <p:spPr/>
        <p:txBody>
          <a:bodyPr>
            <a:normAutofit/>
          </a:bodyPr>
          <a:lstStyle/>
          <a:p>
            <a:r>
              <a:rPr lang="en-US" dirty="0" smtClean="0"/>
              <a:t>General information and considerations for constituents</a:t>
            </a:r>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690163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8158190" cy="1499616"/>
          </a:xfrm>
        </p:spPr>
        <p:txBody>
          <a:bodyPr>
            <a:normAutofit/>
          </a:bodyPr>
          <a:lstStyle/>
          <a:p>
            <a:pPr marL="571500" lvl="0" indent="-571500">
              <a:lnSpc>
                <a:spcPct val="90000"/>
              </a:lnSpc>
              <a:spcBef>
                <a:spcPts val="1200"/>
              </a:spcBef>
              <a:spcAft>
                <a:spcPts val="400"/>
              </a:spcAft>
            </a:pPr>
            <a:r>
              <a:rPr lang="en-US" sz="2900" b="1" dirty="0" smtClean="0">
                <a:solidFill>
                  <a:schemeClr val="tx1"/>
                </a:solidFill>
              </a:rPr>
              <a:t>2.) </a:t>
            </a:r>
            <a:r>
              <a:rPr lang="en-US" sz="2900" b="1" dirty="0" smtClean="0">
                <a:solidFill>
                  <a:schemeClr val="accent2"/>
                </a:solidFill>
              </a:rPr>
              <a:t>Centralize faculty </a:t>
            </a:r>
            <a:r>
              <a:rPr lang="en-US" sz="2900" b="1" dirty="0" smtClean="0">
                <a:solidFill>
                  <a:schemeClr val="tx2"/>
                </a:solidFill>
              </a:rPr>
              <a:t>family </a:t>
            </a:r>
            <a:r>
              <a:rPr lang="en-US" sz="2900" b="1" dirty="0" smtClean="0">
                <a:solidFill>
                  <a:schemeClr val="tx2"/>
                </a:solidFill>
              </a:rPr>
              <a:t>friendly </a:t>
            </a:r>
            <a:r>
              <a:rPr lang="en-US" sz="2900" b="1" dirty="0" err="1" smtClean="0">
                <a:solidFill>
                  <a:schemeClr val="accent2"/>
                </a:solidFill>
              </a:rPr>
              <a:t>policY</a:t>
            </a:r>
            <a:r>
              <a:rPr lang="en-US" sz="2900" b="1" dirty="0" smtClean="0">
                <a:solidFill>
                  <a:schemeClr val="accent2"/>
                </a:solidFill>
              </a:rPr>
              <a:t> </a:t>
            </a:r>
            <a:r>
              <a:rPr lang="en-US" sz="2900" b="1" dirty="0" smtClean="0">
                <a:solidFill>
                  <a:schemeClr val="accent2"/>
                </a:solidFill>
              </a:rPr>
              <a:t>and </a:t>
            </a:r>
            <a:r>
              <a:rPr lang="en-US" sz="2900" b="1" dirty="0" smtClean="0">
                <a:solidFill>
                  <a:schemeClr val="accent2"/>
                </a:solidFill>
              </a:rPr>
              <a:t>LEAVE SERVICES</a:t>
            </a:r>
            <a:endParaRPr lang="en-US" sz="2900" b="1" dirty="0">
              <a:solidFill>
                <a:schemeClr val="accent2"/>
              </a:solidFill>
            </a:endParaRPr>
          </a:p>
        </p:txBody>
      </p:sp>
      <p:sp>
        <p:nvSpPr>
          <p:cNvPr id="3" name="Content Placeholder 2"/>
          <p:cNvSpPr>
            <a:spLocks noGrp="1"/>
          </p:cNvSpPr>
          <p:nvPr>
            <p:ph idx="1"/>
          </p:nvPr>
        </p:nvSpPr>
        <p:spPr/>
        <p:txBody>
          <a:bodyPr>
            <a:normAutofit fontScale="92500"/>
          </a:bodyPr>
          <a:lstStyle/>
          <a:p>
            <a:pPr marL="406400" indent="-406400">
              <a:buFont typeface="Wingdings" panose="05000000000000000000" pitchFamily="2" charset="2"/>
              <a:buChar char="q"/>
            </a:pPr>
            <a:r>
              <a:rPr lang="en-US" dirty="0" smtClean="0"/>
              <a:t>Create a new </a:t>
            </a:r>
            <a:r>
              <a:rPr lang="en-US" dirty="0" smtClean="0"/>
              <a:t>campus level staff </a:t>
            </a:r>
            <a:r>
              <a:rPr lang="en-US" dirty="0" smtClean="0"/>
              <a:t>position dedicated to overseeing a coordinated effort for faculty to obtain expert and individualized support on family friendly policies and benefits</a:t>
            </a:r>
          </a:p>
          <a:p>
            <a:pPr marL="0" indent="0">
              <a:buNone/>
            </a:pPr>
            <a:r>
              <a:rPr lang="en-US" sz="1800" dirty="0" smtClean="0"/>
              <a:t>       </a:t>
            </a:r>
            <a:r>
              <a:rPr lang="en-US" sz="1800" u="sng" dirty="0" smtClean="0"/>
              <a:t>Examples of duties include:</a:t>
            </a:r>
          </a:p>
          <a:p>
            <a:pPr marL="685800" lvl="1" indent="-228600">
              <a:spcAft>
                <a:spcPts val="200"/>
              </a:spcAft>
              <a:buFont typeface="Arial" panose="020B0604020202020204" pitchFamily="34" charset="0"/>
              <a:buChar char="•"/>
            </a:pPr>
            <a:r>
              <a:rPr lang="en-US" sz="1700" i="1" dirty="0" smtClean="0"/>
              <a:t>On-going </a:t>
            </a:r>
            <a:r>
              <a:rPr lang="en-US" sz="1700" i="1" dirty="0" smtClean="0"/>
              <a:t>responsibility to leverage tracked metrics on utilization to </a:t>
            </a:r>
            <a:r>
              <a:rPr lang="en-US" sz="1700" i="1" dirty="0"/>
              <a:t>make informed decisions </a:t>
            </a:r>
            <a:r>
              <a:rPr lang="en-US" sz="1700" i="1" dirty="0" smtClean="0"/>
              <a:t>to design future programming and implement appropriate changes </a:t>
            </a:r>
            <a:r>
              <a:rPr lang="en-US" sz="1700" i="1" dirty="0"/>
              <a:t>to </a:t>
            </a:r>
            <a:r>
              <a:rPr lang="en-US" sz="1700" i="1" dirty="0" smtClean="0"/>
              <a:t>help sustain </a:t>
            </a:r>
            <a:r>
              <a:rPr lang="en-US" sz="1700" i="1" dirty="0"/>
              <a:t>a family friendly </a:t>
            </a:r>
            <a:r>
              <a:rPr lang="en-US" sz="1700" i="1" dirty="0" smtClean="0"/>
              <a:t>campus</a:t>
            </a:r>
          </a:p>
          <a:p>
            <a:pPr marL="685800" lvl="1" indent="-228600">
              <a:spcAft>
                <a:spcPts val="200"/>
              </a:spcAft>
              <a:buFont typeface="Arial" panose="020B0604020202020204" pitchFamily="34" charset="0"/>
              <a:buChar char="•"/>
            </a:pPr>
            <a:r>
              <a:rPr lang="en-US" sz="1700" i="1" dirty="0" smtClean="0"/>
              <a:t>Develop broad communication channels to reach faculty including website,</a:t>
            </a:r>
          </a:p>
          <a:p>
            <a:pPr marL="685800" lvl="1" indent="-228600">
              <a:spcAft>
                <a:spcPts val="200"/>
              </a:spcAft>
              <a:buFont typeface="Arial" panose="020B0604020202020204" pitchFamily="34" charset="0"/>
              <a:buChar char="•"/>
            </a:pPr>
            <a:r>
              <a:rPr lang="en-US" sz="1700" i="1" dirty="0" smtClean="0"/>
              <a:t>Develop comprehensive resource materials that are easily accessible to faculty</a:t>
            </a:r>
          </a:p>
          <a:p>
            <a:pPr marL="685800" lvl="1" indent="-228600">
              <a:spcAft>
                <a:spcPts val="200"/>
              </a:spcAft>
              <a:buFont typeface="Arial" panose="020B0604020202020204" pitchFamily="34" charset="0"/>
              <a:buChar char="•"/>
            </a:pPr>
            <a:r>
              <a:rPr lang="en-US" sz="1700" i="1" dirty="0" smtClean="0"/>
              <a:t>Develop targeted communication to appropriate audiences, e.g. </a:t>
            </a:r>
            <a:r>
              <a:rPr lang="en-US" sz="1700" i="1" dirty="0" smtClean="0"/>
              <a:t>department chairs</a:t>
            </a:r>
            <a:r>
              <a:rPr lang="en-US" sz="1700" i="1" dirty="0" smtClean="0"/>
              <a:t>, junior/new faculty</a:t>
            </a:r>
          </a:p>
          <a:p>
            <a:pPr marL="685800" lvl="1" indent="-228600">
              <a:spcAft>
                <a:spcPts val="200"/>
              </a:spcAft>
              <a:buFont typeface="Arial" panose="020B0604020202020204" pitchFamily="34" charset="0"/>
              <a:buChar char="•"/>
            </a:pPr>
            <a:r>
              <a:rPr lang="en-US" sz="1700" i="1" dirty="0" smtClean="0"/>
              <a:t>Work closely with HR Shared Services and disability manager to ensure academic generalist are aware of academic policies (e.g. stop the clock) and how these policies interact with leave policies/benefits</a:t>
            </a:r>
            <a:endParaRPr lang="en-US" sz="1700" i="1"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10</a:t>
            </a:fld>
            <a:endParaRPr lang="en-US" dirty="0"/>
          </a:p>
        </p:txBody>
      </p:sp>
    </p:spTree>
    <p:extLst>
      <p:ext uri="{BB962C8B-B14F-4D97-AF65-F5344CB8AC3E}">
        <p14:creationId xmlns:p14="http://schemas.microsoft.com/office/powerpoint/2010/main" val="203242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296" y="585216"/>
            <a:ext cx="8158190" cy="1499616"/>
          </a:xfrm>
        </p:spPr>
        <p:txBody>
          <a:bodyPr>
            <a:normAutofit fontScale="90000"/>
          </a:bodyPr>
          <a:lstStyle/>
          <a:p>
            <a:pPr marL="520700" indent="-520700"/>
            <a:r>
              <a:rPr lang="en-US" sz="3200" b="1" dirty="0" smtClean="0">
                <a:solidFill>
                  <a:schemeClr val="tx1"/>
                </a:solidFill>
                <a:ea typeface="Times New Roman"/>
                <a:cs typeface="Arial"/>
              </a:rPr>
              <a:t>3.) </a:t>
            </a:r>
            <a:r>
              <a:rPr lang="en-US" sz="3200" b="1" dirty="0" smtClean="0">
                <a:solidFill>
                  <a:schemeClr val="accent2"/>
                </a:solidFill>
                <a:ea typeface="Times New Roman"/>
                <a:cs typeface="Arial"/>
              </a:rPr>
              <a:t>FACILITATE/PROMOTE </a:t>
            </a:r>
            <a:r>
              <a:rPr lang="en-US" sz="3200" b="1" dirty="0" smtClean="0">
                <a:solidFill>
                  <a:schemeClr val="accent2"/>
                </a:solidFill>
                <a:ea typeface="Times New Roman"/>
                <a:cs typeface="Arial"/>
              </a:rPr>
              <a:t>A FAMILY FRIENDLY culture </a:t>
            </a:r>
            <a:r>
              <a:rPr lang="en-US" sz="3200" b="1" dirty="0">
                <a:solidFill>
                  <a:schemeClr val="tx2"/>
                </a:solidFill>
                <a:ea typeface="Times New Roman"/>
                <a:cs typeface="Arial"/>
              </a:rPr>
              <a:t>at UCSF to enable faculty to avail themselves of </a:t>
            </a:r>
            <a:r>
              <a:rPr lang="en-US" sz="3200" b="1" dirty="0" smtClean="0">
                <a:solidFill>
                  <a:schemeClr val="tx2"/>
                </a:solidFill>
                <a:ea typeface="Times New Roman"/>
                <a:cs typeface="Arial"/>
              </a:rPr>
              <a:t>benefits</a:t>
            </a:r>
            <a:endParaRPr lang="en-US" sz="3200" b="1" dirty="0">
              <a:solidFill>
                <a:schemeClr val="accent2"/>
              </a:solidFill>
              <a:ea typeface="Times New Roman"/>
              <a:cs typeface="Arial"/>
            </a:endParaRPr>
          </a:p>
        </p:txBody>
      </p:sp>
      <p:sp>
        <p:nvSpPr>
          <p:cNvPr id="3" name="Content Placeholder 2"/>
          <p:cNvSpPr>
            <a:spLocks noGrp="1"/>
          </p:cNvSpPr>
          <p:nvPr>
            <p:ph idx="1"/>
          </p:nvPr>
        </p:nvSpPr>
        <p:spPr>
          <a:xfrm>
            <a:off x="768101" y="2286000"/>
            <a:ext cx="7778999" cy="4023360"/>
          </a:xfrm>
        </p:spPr>
        <p:txBody>
          <a:bodyPr>
            <a:normAutofit fontScale="92500"/>
          </a:bodyPr>
          <a:lstStyle/>
          <a:p>
            <a:pPr marL="457200" indent="-457200">
              <a:buNone/>
            </a:pPr>
            <a:r>
              <a:rPr lang="en-US" sz="2400" b="1" dirty="0" smtClean="0">
                <a:ea typeface="Times New Roman"/>
                <a:cs typeface="Arial"/>
              </a:rPr>
              <a:t>3A. </a:t>
            </a:r>
            <a:r>
              <a:rPr lang="en-US" sz="2400" b="1" dirty="0" smtClean="0">
                <a:solidFill>
                  <a:schemeClr val="accent2"/>
                </a:solidFill>
                <a:ea typeface="Times New Roman"/>
                <a:cs typeface="Arial"/>
              </a:rPr>
              <a:t>Extend </a:t>
            </a:r>
            <a:r>
              <a:rPr lang="en-US" sz="2400" b="1" dirty="0">
                <a:solidFill>
                  <a:schemeClr val="accent2"/>
                </a:solidFill>
                <a:ea typeface="Times New Roman"/>
                <a:cs typeface="Arial"/>
              </a:rPr>
              <a:t>how we define “family” to be reflective of constituent concerns through making </a:t>
            </a:r>
            <a:r>
              <a:rPr lang="en-US" sz="2400" b="1" u="sng" dirty="0">
                <a:solidFill>
                  <a:schemeClr val="accent2"/>
                </a:solidFill>
                <a:ea typeface="Times New Roman"/>
                <a:cs typeface="Arial"/>
              </a:rPr>
              <a:t>policy updates and changes</a:t>
            </a:r>
            <a:endParaRPr lang="en-US" u="sng" dirty="0" smtClean="0">
              <a:solidFill>
                <a:schemeClr val="accent2"/>
              </a:solidFill>
            </a:endParaRPr>
          </a:p>
          <a:p>
            <a:pPr marL="914400" indent="-406400">
              <a:buFont typeface="Wingdings" panose="05000000000000000000" pitchFamily="2" charset="2"/>
              <a:buChar char="q"/>
            </a:pPr>
            <a:r>
              <a:rPr lang="en-US" dirty="0" smtClean="0"/>
              <a:t>Define </a:t>
            </a:r>
            <a:r>
              <a:rPr lang="en-US" dirty="0"/>
              <a:t>families  as created  by choice not exclusively by birth </a:t>
            </a:r>
          </a:p>
          <a:p>
            <a:pPr marL="914400" indent="-406400">
              <a:buFont typeface="Wingdings" panose="05000000000000000000" pitchFamily="2" charset="2"/>
              <a:buChar char="q"/>
            </a:pPr>
            <a:r>
              <a:rPr lang="en-US" dirty="0"/>
              <a:t>Advocate with UCOP to update </a:t>
            </a:r>
            <a:r>
              <a:rPr lang="en-US" dirty="0" smtClean="0"/>
              <a:t>the </a:t>
            </a:r>
            <a:r>
              <a:rPr lang="en-US" dirty="0"/>
              <a:t>APM with language that consistently defines a child as </a:t>
            </a:r>
            <a:r>
              <a:rPr lang="en-US" i="1" dirty="0"/>
              <a:t>“any child who is, or becomes part of a faculty member’s family under the age of 18”</a:t>
            </a:r>
          </a:p>
          <a:p>
            <a:pPr marL="914400" indent="-406400">
              <a:buFont typeface="Wingdings" panose="05000000000000000000" pitchFamily="2" charset="2"/>
              <a:buChar char="q"/>
            </a:pPr>
            <a:r>
              <a:rPr lang="en-US" dirty="0"/>
              <a:t>Advocate with UCOP to update</a:t>
            </a:r>
            <a:r>
              <a:rPr lang="en-US" dirty="0" smtClean="0"/>
              <a:t> </a:t>
            </a:r>
            <a:r>
              <a:rPr lang="en-US" dirty="0"/>
              <a:t>the APM terminology for </a:t>
            </a:r>
            <a:r>
              <a:rPr lang="en-US" i="1" dirty="0"/>
              <a:t>“birth mother”</a:t>
            </a:r>
            <a:r>
              <a:rPr lang="en-US" dirty="0"/>
              <a:t> with </a:t>
            </a:r>
            <a:r>
              <a:rPr lang="en-US" i="1" dirty="0"/>
              <a:t>“birth parent” </a:t>
            </a:r>
            <a:r>
              <a:rPr lang="en-US" dirty="0"/>
              <a:t>and </a:t>
            </a:r>
            <a:r>
              <a:rPr lang="en-US" i="1" dirty="0"/>
              <a:t>“non-birth parent”</a:t>
            </a:r>
          </a:p>
          <a:p>
            <a:pPr marL="914400" indent="-406400">
              <a:buFont typeface="Wingdings" panose="05000000000000000000" pitchFamily="2" charset="2"/>
              <a:buChar char="q"/>
            </a:pPr>
            <a:r>
              <a:rPr lang="en-US" dirty="0" smtClean="0"/>
              <a:t>Advocate with UCOP to update </a:t>
            </a:r>
            <a:r>
              <a:rPr lang="en-US" dirty="0"/>
              <a:t>the APM to change guidelines to mitigate inequitable time granted for ASMD for quarter and semester based campuses</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11</a:t>
            </a:fld>
            <a:endParaRPr lang="en-US" dirty="0"/>
          </a:p>
        </p:txBody>
      </p:sp>
    </p:spTree>
    <p:extLst>
      <p:ext uri="{BB962C8B-B14F-4D97-AF65-F5344CB8AC3E}">
        <p14:creationId xmlns:p14="http://schemas.microsoft.com/office/powerpoint/2010/main" val="3568821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996" y="585216"/>
            <a:ext cx="8158190" cy="1499616"/>
          </a:xfrm>
        </p:spPr>
        <p:txBody>
          <a:bodyPr>
            <a:normAutofit fontScale="90000"/>
          </a:bodyPr>
          <a:lstStyle/>
          <a:p>
            <a:pPr marL="520700" indent="-520700">
              <a:spcAft>
                <a:spcPts val="400"/>
              </a:spcAft>
            </a:pPr>
            <a:r>
              <a:rPr lang="en-US" sz="3200" b="1" dirty="0" smtClean="0">
                <a:solidFill>
                  <a:schemeClr val="tx1"/>
                </a:solidFill>
                <a:ea typeface="Times New Roman"/>
                <a:cs typeface="Arial"/>
              </a:rPr>
              <a:t>3.) </a:t>
            </a:r>
            <a:r>
              <a:rPr lang="en-US" sz="3200" b="1" dirty="0" smtClean="0">
                <a:solidFill>
                  <a:schemeClr val="accent2"/>
                </a:solidFill>
                <a:ea typeface="Times New Roman"/>
                <a:cs typeface="Arial"/>
              </a:rPr>
              <a:t>FACILITATE/PROMOTE </a:t>
            </a:r>
            <a:r>
              <a:rPr lang="en-US" sz="3200" b="1" dirty="0">
                <a:solidFill>
                  <a:schemeClr val="accent2"/>
                </a:solidFill>
                <a:ea typeface="Times New Roman"/>
                <a:cs typeface="Arial"/>
              </a:rPr>
              <a:t>A FAMILY FRIENDLY culture </a:t>
            </a:r>
            <a:r>
              <a:rPr lang="en-US" sz="3200" b="1" dirty="0">
                <a:solidFill>
                  <a:schemeClr val="tx2"/>
                </a:solidFill>
                <a:ea typeface="Times New Roman"/>
                <a:cs typeface="Arial"/>
              </a:rPr>
              <a:t>at UCSF to enable faculty to avail themselves of </a:t>
            </a:r>
            <a:r>
              <a:rPr lang="en-US" sz="3200" b="1" dirty="0" smtClean="0">
                <a:solidFill>
                  <a:schemeClr val="tx2"/>
                </a:solidFill>
                <a:ea typeface="Times New Roman"/>
                <a:cs typeface="Arial"/>
              </a:rPr>
              <a:t>benefits (cont.)</a:t>
            </a:r>
            <a:endParaRPr lang="en-US" sz="3200" b="1" dirty="0">
              <a:ea typeface="Times New Roman"/>
              <a:cs typeface="Arial"/>
            </a:endParaRPr>
          </a:p>
        </p:txBody>
      </p:sp>
      <p:sp>
        <p:nvSpPr>
          <p:cNvPr id="3" name="Content Placeholder 2"/>
          <p:cNvSpPr>
            <a:spLocks noGrp="1"/>
          </p:cNvSpPr>
          <p:nvPr>
            <p:ph idx="1"/>
          </p:nvPr>
        </p:nvSpPr>
        <p:spPr>
          <a:xfrm>
            <a:off x="768101" y="2286000"/>
            <a:ext cx="7777185" cy="4023360"/>
          </a:xfrm>
        </p:spPr>
        <p:txBody>
          <a:bodyPr/>
          <a:lstStyle/>
          <a:p>
            <a:pPr marL="457200" indent="-457200">
              <a:buNone/>
            </a:pPr>
            <a:r>
              <a:rPr lang="en-US" sz="2000" b="1" dirty="0" smtClean="0"/>
              <a:t>3B</a:t>
            </a:r>
            <a:r>
              <a:rPr lang="en-US" sz="2000" b="1" dirty="0" smtClean="0"/>
              <a:t>. </a:t>
            </a:r>
            <a:r>
              <a:rPr lang="en-US" sz="2000" b="1" dirty="0" smtClean="0">
                <a:solidFill>
                  <a:schemeClr val="accent2"/>
                </a:solidFill>
              </a:rPr>
              <a:t>Eliminate </a:t>
            </a:r>
            <a:r>
              <a:rPr lang="en-US" sz="2000" b="1" dirty="0">
                <a:solidFill>
                  <a:schemeClr val="accent2"/>
                </a:solidFill>
              </a:rPr>
              <a:t>barriers that undermine the promotion of a family friendly work life </a:t>
            </a:r>
            <a:r>
              <a:rPr lang="en-US" sz="2000" b="1" dirty="0" smtClean="0">
                <a:solidFill>
                  <a:schemeClr val="accent2"/>
                </a:solidFill>
              </a:rPr>
              <a:t>environment by making </a:t>
            </a:r>
            <a:r>
              <a:rPr lang="en-US" sz="2000" b="1" u="sng" dirty="0" smtClean="0">
                <a:solidFill>
                  <a:schemeClr val="accent2"/>
                </a:solidFill>
              </a:rPr>
              <a:t>policy updates and changes</a:t>
            </a:r>
            <a:endParaRPr lang="en-US" sz="2000" b="1" u="sng" dirty="0">
              <a:solidFill>
                <a:schemeClr val="accent2"/>
              </a:solidFill>
            </a:endParaRPr>
          </a:p>
          <a:p>
            <a:pPr marL="914400" indent="-406400">
              <a:buFont typeface="Wingdings" panose="05000000000000000000" pitchFamily="2" charset="2"/>
              <a:buChar char="q"/>
            </a:pPr>
            <a:r>
              <a:rPr lang="en-US" sz="2000" dirty="0" smtClean="0"/>
              <a:t>Update </a:t>
            </a:r>
            <a:r>
              <a:rPr lang="en-US" sz="2000" dirty="0"/>
              <a:t>and change local UCSF policy language to remove the 2-year limitation for requesting stop the clock.</a:t>
            </a:r>
          </a:p>
          <a:p>
            <a:pPr marL="914400" indent="-406400">
              <a:buFont typeface="Wingdings" panose="05000000000000000000" pitchFamily="2" charset="2"/>
              <a:buChar char="q"/>
            </a:pPr>
            <a:r>
              <a:rPr lang="en-US" sz="2000" dirty="0" smtClean="0"/>
              <a:t>Provide resources that explain the policies for stopping </a:t>
            </a:r>
            <a:r>
              <a:rPr lang="en-US" sz="2000" dirty="0"/>
              <a:t>the clock and requests for part-time senate </a:t>
            </a:r>
            <a:r>
              <a:rPr lang="en-US" sz="2000" dirty="0" smtClean="0"/>
              <a:t>appointments</a:t>
            </a:r>
            <a:r>
              <a:rPr lang="en-US" sz="2000" dirty="0"/>
              <a:t> </a:t>
            </a:r>
            <a:r>
              <a:rPr lang="en-US" sz="2000" dirty="0" smtClean="0"/>
              <a:t>in the context of implications for future advancement.</a:t>
            </a:r>
            <a:endParaRPr lang="en-US" sz="2000"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12</a:t>
            </a:fld>
            <a:endParaRPr lang="en-US" dirty="0"/>
          </a:p>
        </p:txBody>
      </p:sp>
    </p:spTree>
    <p:extLst>
      <p:ext uri="{BB962C8B-B14F-4D97-AF65-F5344CB8AC3E}">
        <p14:creationId xmlns:p14="http://schemas.microsoft.com/office/powerpoint/2010/main" val="3738729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896" y="509016"/>
            <a:ext cx="8158190" cy="1499616"/>
          </a:xfrm>
        </p:spPr>
        <p:txBody>
          <a:bodyPr>
            <a:normAutofit fontScale="90000"/>
          </a:bodyPr>
          <a:lstStyle/>
          <a:p>
            <a:pPr marL="520700" indent="-520700">
              <a:spcAft>
                <a:spcPts val="400"/>
              </a:spcAft>
            </a:pPr>
            <a:r>
              <a:rPr lang="en-US" sz="3200" b="1" dirty="0" smtClean="0">
                <a:solidFill>
                  <a:schemeClr val="tx1"/>
                </a:solidFill>
                <a:ea typeface="Times New Roman"/>
                <a:cs typeface="Arial"/>
              </a:rPr>
              <a:t>3.) </a:t>
            </a:r>
            <a:r>
              <a:rPr lang="en-US" sz="3200" b="1" dirty="0" smtClean="0">
                <a:solidFill>
                  <a:schemeClr val="accent2"/>
                </a:solidFill>
                <a:ea typeface="Times New Roman"/>
                <a:cs typeface="Arial"/>
              </a:rPr>
              <a:t>FACILITATE/PROMOTE </a:t>
            </a:r>
            <a:r>
              <a:rPr lang="en-US" sz="3200" b="1" dirty="0">
                <a:solidFill>
                  <a:schemeClr val="accent2"/>
                </a:solidFill>
                <a:ea typeface="Times New Roman"/>
                <a:cs typeface="Arial"/>
              </a:rPr>
              <a:t>A FAMILY FRIENDLY culture </a:t>
            </a:r>
            <a:r>
              <a:rPr lang="en-US" sz="3200" b="1" dirty="0">
                <a:solidFill>
                  <a:schemeClr val="tx2"/>
                </a:solidFill>
                <a:ea typeface="Times New Roman"/>
                <a:cs typeface="Arial"/>
              </a:rPr>
              <a:t>at UCSF to enable faculty to avail themselves of </a:t>
            </a:r>
            <a:r>
              <a:rPr lang="en-US" sz="3200" b="1" dirty="0" smtClean="0">
                <a:solidFill>
                  <a:schemeClr val="tx2"/>
                </a:solidFill>
                <a:ea typeface="Times New Roman"/>
                <a:cs typeface="Arial"/>
              </a:rPr>
              <a:t>benefits (CONT.)</a:t>
            </a:r>
            <a:endParaRPr lang="en-US" sz="3200" b="1" dirty="0">
              <a:solidFill>
                <a:schemeClr val="tx2"/>
              </a:solidFill>
              <a:ea typeface="Times New Roman"/>
              <a:cs typeface="Arial"/>
            </a:endParaRPr>
          </a:p>
        </p:txBody>
      </p:sp>
      <p:sp>
        <p:nvSpPr>
          <p:cNvPr id="3" name="Content Placeholder 2"/>
          <p:cNvSpPr>
            <a:spLocks noGrp="1"/>
          </p:cNvSpPr>
          <p:nvPr>
            <p:ph idx="1"/>
          </p:nvPr>
        </p:nvSpPr>
        <p:spPr>
          <a:xfrm>
            <a:off x="780800" y="1917700"/>
            <a:ext cx="8060213" cy="4826000"/>
          </a:xfrm>
        </p:spPr>
        <p:txBody>
          <a:bodyPr>
            <a:normAutofit fontScale="85000" lnSpcReduction="20000"/>
          </a:bodyPr>
          <a:lstStyle/>
          <a:p>
            <a:pPr marL="457200" indent="-457200">
              <a:lnSpc>
                <a:spcPct val="120000"/>
              </a:lnSpc>
              <a:spcBef>
                <a:spcPts val="200"/>
              </a:spcBef>
              <a:buNone/>
            </a:pPr>
            <a:r>
              <a:rPr lang="en-US" sz="2400" b="1" dirty="0" smtClean="0"/>
              <a:t>3C. </a:t>
            </a:r>
            <a:r>
              <a:rPr lang="en-US" sz="2400" b="1" dirty="0" smtClean="0">
                <a:solidFill>
                  <a:schemeClr val="accent2"/>
                </a:solidFill>
              </a:rPr>
              <a:t>Help </a:t>
            </a:r>
            <a:r>
              <a:rPr lang="en-US" sz="2400" b="1" dirty="0" smtClean="0">
                <a:solidFill>
                  <a:schemeClr val="accent2"/>
                </a:solidFill>
              </a:rPr>
              <a:t>make faculty aware about </a:t>
            </a:r>
            <a:r>
              <a:rPr lang="en-US" sz="2400" b="1" dirty="0">
                <a:solidFill>
                  <a:schemeClr val="accent2"/>
                </a:solidFill>
              </a:rPr>
              <a:t>their eligibility </a:t>
            </a:r>
            <a:r>
              <a:rPr lang="en-US" sz="2400" b="1" dirty="0" smtClean="0">
                <a:solidFill>
                  <a:schemeClr val="accent2"/>
                </a:solidFill>
              </a:rPr>
              <a:t>for  </a:t>
            </a:r>
            <a:r>
              <a:rPr lang="en-US" sz="2400" b="1" dirty="0">
                <a:solidFill>
                  <a:schemeClr val="accent2"/>
                </a:solidFill>
              </a:rPr>
              <a:t>family </a:t>
            </a:r>
            <a:r>
              <a:rPr lang="en-US" sz="2400" b="1" dirty="0" smtClean="0">
                <a:solidFill>
                  <a:schemeClr val="accent2"/>
                </a:solidFill>
              </a:rPr>
              <a:t>friendly support </a:t>
            </a:r>
            <a:r>
              <a:rPr lang="en-US" sz="2400" b="1" dirty="0" smtClean="0">
                <a:solidFill>
                  <a:schemeClr val="accent2"/>
                </a:solidFill>
              </a:rPr>
              <a:t>through </a:t>
            </a:r>
            <a:r>
              <a:rPr lang="en-US" sz="2400" b="1" u="sng" dirty="0" smtClean="0">
                <a:solidFill>
                  <a:schemeClr val="accent2"/>
                </a:solidFill>
              </a:rPr>
              <a:t>publicity and </a:t>
            </a:r>
            <a:r>
              <a:rPr lang="en-US" sz="2400" b="1" u="sng" dirty="0" smtClean="0">
                <a:solidFill>
                  <a:schemeClr val="accent2"/>
                </a:solidFill>
              </a:rPr>
              <a:t>education</a:t>
            </a:r>
          </a:p>
          <a:p>
            <a:pPr marL="457200" indent="-457200">
              <a:spcBef>
                <a:spcPts val="0"/>
              </a:spcBef>
              <a:spcAft>
                <a:spcPts val="0"/>
              </a:spcAft>
              <a:buNone/>
            </a:pPr>
            <a:endParaRPr lang="en-US" sz="700" u="sng" dirty="0">
              <a:solidFill>
                <a:schemeClr val="accent2"/>
              </a:solidFill>
            </a:endParaRPr>
          </a:p>
          <a:p>
            <a:pPr marL="914400" indent="-368300">
              <a:buFont typeface="Wingdings" panose="05000000000000000000" pitchFamily="2" charset="2"/>
              <a:buChar char="q"/>
            </a:pPr>
            <a:r>
              <a:rPr lang="en-US" sz="2400" dirty="0" smtClean="0">
                <a:latin typeface="+mj-lt"/>
              </a:rPr>
              <a:t>Develop </a:t>
            </a:r>
            <a:r>
              <a:rPr lang="en-US" sz="2400" dirty="0">
                <a:latin typeface="+mj-lt"/>
              </a:rPr>
              <a:t>broad communication channels to reach faculty </a:t>
            </a:r>
            <a:endParaRPr lang="en-US" sz="2400" dirty="0" smtClean="0">
              <a:latin typeface="+mj-lt"/>
            </a:endParaRPr>
          </a:p>
          <a:p>
            <a:pPr marL="914400" indent="-368300">
              <a:buFont typeface="Wingdings" panose="05000000000000000000" pitchFamily="2" charset="2"/>
              <a:buChar char="q"/>
            </a:pPr>
            <a:r>
              <a:rPr lang="en-US" sz="2400" dirty="0" smtClean="0">
                <a:latin typeface="+mj-lt"/>
              </a:rPr>
              <a:t>Develop </a:t>
            </a:r>
            <a:r>
              <a:rPr lang="en-US" sz="2400" dirty="0">
                <a:latin typeface="+mj-lt"/>
              </a:rPr>
              <a:t>comprehensive resource materials that are easily accessible to </a:t>
            </a:r>
            <a:r>
              <a:rPr lang="en-US" sz="2400" dirty="0" smtClean="0">
                <a:latin typeface="+mj-lt"/>
              </a:rPr>
              <a:t>faculty</a:t>
            </a:r>
          </a:p>
          <a:p>
            <a:pPr marL="914400" indent="-368300">
              <a:buFont typeface="Wingdings" panose="05000000000000000000" pitchFamily="2" charset="2"/>
              <a:buChar char="q"/>
            </a:pPr>
            <a:r>
              <a:rPr lang="en-US" sz="2400" dirty="0" smtClean="0">
                <a:latin typeface="+mj-lt"/>
              </a:rPr>
              <a:t>Deliver </a:t>
            </a:r>
            <a:r>
              <a:rPr lang="en-US" sz="2400" dirty="0">
                <a:latin typeface="+mj-lt"/>
              </a:rPr>
              <a:t>consolidated and clear information </a:t>
            </a:r>
            <a:r>
              <a:rPr lang="en-US" sz="2400" dirty="0" smtClean="0">
                <a:latin typeface="+mj-lt"/>
              </a:rPr>
              <a:t>to </a:t>
            </a:r>
            <a:r>
              <a:rPr lang="en-US" sz="2400" dirty="0">
                <a:latin typeface="+mj-lt"/>
              </a:rPr>
              <a:t>targeted  populations when it is needed </a:t>
            </a:r>
            <a:r>
              <a:rPr lang="en-US" sz="2400" dirty="0" smtClean="0">
                <a:latin typeface="+mj-lt"/>
              </a:rPr>
              <a:t>most.  </a:t>
            </a:r>
            <a:endParaRPr lang="en-US" sz="2400" dirty="0" smtClean="0">
              <a:latin typeface="+mj-lt"/>
            </a:endParaRPr>
          </a:p>
          <a:p>
            <a:pPr marL="431800" indent="0">
              <a:buNone/>
            </a:pPr>
            <a:r>
              <a:rPr lang="en-US" dirty="0">
                <a:latin typeface="+mj-lt"/>
              </a:rPr>
              <a:t>	</a:t>
            </a:r>
            <a:r>
              <a:rPr lang="en-US" dirty="0" smtClean="0">
                <a:latin typeface="+mj-lt"/>
              </a:rPr>
              <a:t>Examples  </a:t>
            </a:r>
            <a:r>
              <a:rPr lang="en-US" dirty="0">
                <a:latin typeface="+mj-lt"/>
              </a:rPr>
              <a:t>include: </a:t>
            </a:r>
          </a:p>
          <a:p>
            <a:pPr marL="1371600" lvl="1" indent="-368300">
              <a:buFont typeface="Courier New" panose="02070309020205020404" pitchFamily="49" charset="0"/>
              <a:buChar char="o"/>
            </a:pPr>
            <a:r>
              <a:rPr lang="en-US" sz="1900" i="1" dirty="0">
                <a:latin typeface="+mj-lt"/>
              </a:rPr>
              <a:t>Disseminate information about current NIH policies regarding parameters of grant funds utilization to support childbearing and parental leave (childrearing) </a:t>
            </a:r>
          </a:p>
          <a:p>
            <a:pPr marL="1371600" lvl="1" indent="-368300">
              <a:buFont typeface="Courier New" panose="02070309020205020404" pitchFamily="49" charset="0"/>
              <a:buChar char="o"/>
            </a:pPr>
            <a:r>
              <a:rPr lang="en-US" sz="1900" i="1" dirty="0">
                <a:latin typeface="+mj-lt"/>
              </a:rPr>
              <a:t>Improve awareness and understanding of eldercare as it applies to family related leave policies and </a:t>
            </a:r>
            <a:r>
              <a:rPr lang="en-US" sz="1900" i="1" dirty="0" smtClean="0">
                <a:latin typeface="+mj-lt"/>
              </a:rPr>
              <a:t>benefits</a:t>
            </a:r>
          </a:p>
          <a:p>
            <a:pPr marL="914400" indent="-368300">
              <a:buFont typeface="Wingdings" panose="05000000000000000000" pitchFamily="2" charset="2"/>
              <a:buChar char="q"/>
            </a:pPr>
            <a:r>
              <a:rPr lang="en-US" sz="2400" dirty="0" smtClean="0">
                <a:latin typeface="+mj-lt"/>
              </a:rPr>
              <a:t>Educate </a:t>
            </a:r>
            <a:r>
              <a:rPr lang="en-US" sz="2400" dirty="0">
                <a:latin typeface="+mj-lt"/>
              </a:rPr>
              <a:t>faculty </a:t>
            </a:r>
            <a:r>
              <a:rPr lang="en-US" sz="2400" dirty="0" smtClean="0">
                <a:latin typeface="+mj-lt"/>
              </a:rPr>
              <a:t>about perceived </a:t>
            </a:r>
            <a:r>
              <a:rPr lang="en-US" sz="2400" dirty="0">
                <a:latin typeface="+mj-lt"/>
              </a:rPr>
              <a:t>and actual career consequences of taking advantage of family friendly benefits. </a:t>
            </a:r>
            <a:endParaRPr lang="en-US" sz="2400" dirty="0" smtClean="0">
              <a:latin typeface="+mj-lt"/>
            </a:endParaRPr>
          </a:p>
          <a:p>
            <a:pPr marL="914400" indent="-368300">
              <a:buFont typeface="Wingdings" panose="05000000000000000000" pitchFamily="2" charset="2"/>
              <a:buChar char="q"/>
            </a:pPr>
            <a:r>
              <a:rPr lang="en-US" sz="2400" dirty="0" smtClean="0">
                <a:latin typeface="+mj-lt"/>
              </a:rPr>
              <a:t>Improve </a:t>
            </a:r>
            <a:r>
              <a:rPr lang="en-US" sz="2400" dirty="0">
                <a:latin typeface="+mj-lt"/>
              </a:rPr>
              <a:t>education to faculty about their </a:t>
            </a:r>
            <a:r>
              <a:rPr lang="en-US" sz="2400" dirty="0" smtClean="0">
                <a:latin typeface="+mj-lt"/>
              </a:rPr>
              <a:t>benefits </a:t>
            </a:r>
            <a:r>
              <a:rPr lang="en-US" sz="2400" dirty="0">
                <a:latin typeface="+mj-lt"/>
              </a:rPr>
              <a:t>and the processes to obtain </a:t>
            </a:r>
            <a:r>
              <a:rPr lang="en-US" sz="2400" dirty="0" smtClean="0">
                <a:latin typeface="+mj-lt"/>
              </a:rPr>
              <a:t>them</a:t>
            </a:r>
            <a:endParaRPr lang="en-US" sz="2400" dirty="0">
              <a:latin typeface="+mj-lt"/>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t>13</a:t>
            </a:fld>
            <a:endParaRPr lang="en-US" dirty="0"/>
          </a:p>
        </p:txBody>
      </p:sp>
    </p:spTree>
    <p:extLst>
      <p:ext uri="{BB962C8B-B14F-4D97-AF65-F5344CB8AC3E}">
        <p14:creationId xmlns:p14="http://schemas.microsoft.com/office/powerpoint/2010/main" val="3830013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8158190" cy="1499616"/>
          </a:xfrm>
        </p:spPr>
        <p:txBody>
          <a:bodyPr>
            <a:normAutofit fontScale="90000"/>
          </a:bodyPr>
          <a:lstStyle/>
          <a:p>
            <a:pPr marL="520700" indent="-520700">
              <a:spcAft>
                <a:spcPts val="400"/>
              </a:spcAft>
            </a:pPr>
            <a:r>
              <a:rPr lang="en-US" sz="3200" b="1" dirty="0" smtClean="0">
                <a:solidFill>
                  <a:schemeClr val="tx1"/>
                </a:solidFill>
                <a:ea typeface="Times New Roman"/>
                <a:cs typeface="Arial"/>
              </a:rPr>
              <a:t>3.) </a:t>
            </a:r>
            <a:r>
              <a:rPr lang="en-US" sz="3200" b="1" dirty="0" smtClean="0">
                <a:solidFill>
                  <a:schemeClr val="accent2"/>
                </a:solidFill>
                <a:ea typeface="Times New Roman"/>
                <a:cs typeface="Arial"/>
              </a:rPr>
              <a:t>FACILITATE/PROMOTE </a:t>
            </a:r>
            <a:r>
              <a:rPr lang="en-US" sz="3200" b="1" dirty="0">
                <a:solidFill>
                  <a:schemeClr val="accent2"/>
                </a:solidFill>
                <a:ea typeface="Times New Roman"/>
                <a:cs typeface="Arial"/>
              </a:rPr>
              <a:t>A FAMILY FRIENDLY culture </a:t>
            </a:r>
            <a:r>
              <a:rPr lang="en-US" sz="3200" b="1" dirty="0">
                <a:solidFill>
                  <a:schemeClr val="tx2"/>
                </a:solidFill>
                <a:ea typeface="Times New Roman"/>
                <a:cs typeface="Arial"/>
              </a:rPr>
              <a:t>at UCSF to enable faculty to avail themselves of </a:t>
            </a:r>
            <a:r>
              <a:rPr lang="en-US" sz="3200" b="1" dirty="0" smtClean="0">
                <a:solidFill>
                  <a:schemeClr val="tx2"/>
                </a:solidFill>
                <a:ea typeface="Times New Roman"/>
                <a:cs typeface="Arial"/>
              </a:rPr>
              <a:t>benefits (CONT.)</a:t>
            </a:r>
            <a:endParaRPr lang="en-US" sz="3200" b="1" dirty="0">
              <a:solidFill>
                <a:schemeClr val="tx2"/>
              </a:solidFill>
              <a:ea typeface="Times New Roman"/>
              <a:cs typeface="Arial"/>
            </a:endParaRPr>
          </a:p>
        </p:txBody>
      </p:sp>
      <p:sp>
        <p:nvSpPr>
          <p:cNvPr id="3" name="Content Placeholder 2"/>
          <p:cNvSpPr>
            <a:spLocks noGrp="1"/>
          </p:cNvSpPr>
          <p:nvPr>
            <p:ph idx="1"/>
          </p:nvPr>
        </p:nvSpPr>
        <p:spPr>
          <a:xfrm>
            <a:off x="768101" y="2286000"/>
            <a:ext cx="7722756" cy="4023360"/>
          </a:xfrm>
        </p:spPr>
        <p:txBody>
          <a:bodyPr>
            <a:normAutofit/>
          </a:bodyPr>
          <a:lstStyle/>
          <a:p>
            <a:pPr marL="406400" indent="-406400">
              <a:buNone/>
            </a:pPr>
            <a:r>
              <a:rPr lang="en-US" sz="2000" b="1" dirty="0" smtClean="0"/>
              <a:t>3D.</a:t>
            </a:r>
            <a:r>
              <a:rPr lang="en-US" sz="2000" b="1" dirty="0" smtClean="0"/>
              <a:t> </a:t>
            </a:r>
            <a:r>
              <a:rPr lang="en-US" sz="2000" b="1" dirty="0" smtClean="0">
                <a:solidFill>
                  <a:schemeClr val="accent2"/>
                </a:solidFill>
              </a:rPr>
              <a:t>Enable </a:t>
            </a:r>
            <a:r>
              <a:rPr lang="en-US" sz="2000" b="1" dirty="0">
                <a:solidFill>
                  <a:schemeClr val="accent2"/>
                </a:solidFill>
              </a:rPr>
              <a:t>department leadership to support and promote family friendly  </a:t>
            </a:r>
            <a:r>
              <a:rPr lang="en-US" sz="2000" b="1" dirty="0" smtClean="0">
                <a:solidFill>
                  <a:schemeClr val="accent2"/>
                </a:solidFill>
              </a:rPr>
              <a:t>benefits with </a:t>
            </a:r>
            <a:r>
              <a:rPr lang="en-US" sz="2000" b="1" u="sng" dirty="0" smtClean="0">
                <a:solidFill>
                  <a:schemeClr val="accent2"/>
                </a:solidFill>
              </a:rPr>
              <a:t>additional tools and communication</a:t>
            </a:r>
            <a:endParaRPr lang="en-US" sz="2000" b="1" u="sng" dirty="0">
              <a:solidFill>
                <a:schemeClr val="accent2"/>
              </a:solidFill>
            </a:endParaRPr>
          </a:p>
          <a:p>
            <a:pPr marL="746125" indent="-403225">
              <a:buFont typeface="Wingdings" panose="05000000000000000000" pitchFamily="2" charset="2"/>
              <a:buChar char="q"/>
            </a:pPr>
            <a:r>
              <a:rPr lang="en-US" sz="2000" dirty="0"/>
              <a:t>Education to Chairs to prevent them from inadvertently discouraging faculty from utilizing family friendly benefits.</a:t>
            </a:r>
          </a:p>
          <a:p>
            <a:pPr marL="746125" indent="-403225">
              <a:buFont typeface="Wingdings" panose="05000000000000000000" pitchFamily="2" charset="2"/>
              <a:buChar char="q"/>
            </a:pPr>
            <a:r>
              <a:rPr lang="en-US" sz="2000" dirty="0"/>
              <a:t>Education to Chairs so that they can provide accurate information to faculty re: the impact of taking family friendly benefits might have on their careers as faculty.</a:t>
            </a:r>
          </a:p>
          <a:p>
            <a:pPr marL="746125" indent="-403225">
              <a:buFont typeface="Wingdings" panose="05000000000000000000" pitchFamily="2" charset="2"/>
              <a:buChar char="q"/>
            </a:pPr>
            <a:r>
              <a:rPr lang="en-US" sz="2000" dirty="0"/>
              <a:t>Develop transparency for faculty and Chairs on the purpose of the Chancellor’s  funds for salary support during childbearing leave and how it is </a:t>
            </a:r>
            <a:r>
              <a:rPr lang="en-US" sz="2000" dirty="0" smtClean="0"/>
              <a:t>used</a:t>
            </a:r>
          </a:p>
          <a:p>
            <a:pPr marL="0" indent="0">
              <a:buNone/>
            </a:pPr>
            <a:endParaRPr lang="en-US" sz="2000" dirty="0"/>
          </a:p>
        </p:txBody>
      </p:sp>
      <p:sp>
        <p:nvSpPr>
          <p:cNvPr id="4" name="Slide Number Placeholder 3"/>
          <p:cNvSpPr>
            <a:spLocks noGrp="1"/>
          </p:cNvSpPr>
          <p:nvPr>
            <p:ph type="sldNum" sz="quarter" idx="12"/>
          </p:nvPr>
        </p:nvSpPr>
        <p:spPr/>
        <p:txBody>
          <a:bodyPr/>
          <a:lstStyle/>
          <a:p>
            <a:fld id="{4FAB73BC-B049-4115-A692-8D63A059BFB8}" type="slidenum">
              <a:rPr lang="en-US" smtClean="0"/>
              <a:t>14</a:t>
            </a:fld>
            <a:endParaRPr lang="en-US" dirty="0"/>
          </a:p>
        </p:txBody>
      </p:sp>
    </p:spTree>
    <p:extLst>
      <p:ext uri="{BB962C8B-B14F-4D97-AF65-F5344CB8AC3E}">
        <p14:creationId xmlns:p14="http://schemas.microsoft.com/office/powerpoint/2010/main" val="1950344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8158190" cy="1499616"/>
          </a:xfrm>
        </p:spPr>
        <p:txBody>
          <a:bodyPr>
            <a:normAutofit/>
          </a:bodyPr>
          <a:lstStyle/>
          <a:p>
            <a:pPr marL="571500" lvl="0" indent="-571500">
              <a:spcAft>
                <a:spcPts val="400"/>
              </a:spcAft>
            </a:pPr>
            <a:r>
              <a:rPr lang="en-US" sz="2900" b="1" dirty="0" smtClean="0">
                <a:solidFill>
                  <a:schemeClr val="tx2"/>
                </a:solidFill>
                <a:ea typeface="Times New Roman"/>
                <a:cs typeface="Arial"/>
              </a:rPr>
              <a:t>4.) </a:t>
            </a:r>
            <a:r>
              <a:rPr lang="en-US" sz="2900" b="1" dirty="0">
                <a:solidFill>
                  <a:schemeClr val="accent2"/>
                </a:solidFill>
                <a:ea typeface="Times New Roman"/>
                <a:cs typeface="Arial"/>
              </a:rPr>
              <a:t>Streamline processes </a:t>
            </a:r>
            <a:r>
              <a:rPr lang="en-US" sz="2900" b="1" dirty="0">
                <a:solidFill>
                  <a:schemeClr val="tx2"/>
                </a:solidFill>
                <a:ea typeface="Times New Roman"/>
                <a:cs typeface="Arial"/>
              </a:rPr>
              <a:t>at UCSF to support faculty getting benefits they need, when they are needed</a:t>
            </a:r>
          </a:p>
        </p:txBody>
      </p:sp>
      <p:sp>
        <p:nvSpPr>
          <p:cNvPr id="3" name="Content Placeholder 2"/>
          <p:cNvSpPr>
            <a:spLocks noGrp="1"/>
          </p:cNvSpPr>
          <p:nvPr>
            <p:ph idx="1"/>
          </p:nvPr>
        </p:nvSpPr>
        <p:spPr>
          <a:xfrm>
            <a:off x="768101" y="2286000"/>
            <a:ext cx="7722756" cy="4023360"/>
          </a:xfrm>
        </p:spPr>
        <p:txBody>
          <a:bodyPr>
            <a:normAutofit/>
          </a:bodyPr>
          <a:lstStyle/>
          <a:p>
            <a:pPr marL="403225" indent="-403225">
              <a:buFont typeface="Wingdings" panose="05000000000000000000" pitchFamily="2" charset="2"/>
              <a:buChar char="q"/>
            </a:pPr>
            <a:r>
              <a:rPr lang="en-US" sz="2000" dirty="0"/>
              <a:t>Simplify and streamline the process by which faculty request family friendly </a:t>
            </a:r>
            <a:r>
              <a:rPr lang="en-US" sz="2000" dirty="0" smtClean="0"/>
              <a:t>benefits</a:t>
            </a:r>
          </a:p>
        </p:txBody>
      </p:sp>
      <p:sp>
        <p:nvSpPr>
          <p:cNvPr id="4" name="Slide Number Placeholder 3"/>
          <p:cNvSpPr>
            <a:spLocks noGrp="1"/>
          </p:cNvSpPr>
          <p:nvPr>
            <p:ph type="sldNum" sz="quarter" idx="12"/>
          </p:nvPr>
        </p:nvSpPr>
        <p:spPr/>
        <p:txBody>
          <a:bodyPr/>
          <a:lstStyle/>
          <a:p>
            <a:fld id="{4FAB73BC-B049-4115-A692-8D63A059BFB8}" type="slidenum">
              <a:rPr lang="en-US" smtClean="0"/>
              <a:t>15</a:t>
            </a:fld>
            <a:endParaRPr lang="en-US" dirty="0"/>
          </a:p>
        </p:txBody>
      </p:sp>
    </p:spTree>
    <p:extLst>
      <p:ext uri="{BB962C8B-B14F-4D97-AF65-F5344CB8AC3E}">
        <p14:creationId xmlns:p14="http://schemas.microsoft.com/office/powerpoint/2010/main" val="4245777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674116"/>
            <a:ext cx="8375904" cy="1499616"/>
          </a:xfrm>
        </p:spPr>
        <p:txBody>
          <a:bodyPr>
            <a:normAutofit fontScale="90000"/>
          </a:bodyPr>
          <a:lstStyle/>
          <a:p>
            <a:pPr marL="571500" indent="-571500">
              <a:spcAft>
                <a:spcPts val="400"/>
              </a:spcAft>
            </a:pPr>
            <a:r>
              <a:rPr lang="en-US" sz="3200" b="1" dirty="0" smtClean="0">
                <a:solidFill>
                  <a:schemeClr val="tx2"/>
                </a:solidFill>
                <a:ea typeface="Times New Roman"/>
                <a:cs typeface="Arial"/>
              </a:rPr>
              <a:t>5.) </a:t>
            </a:r>
            <a:r>
              <a:rPr lang="en-US" sz="3200" b="1" dirty="0">
                <a:solidFill>
                  <a:schemeClr val="tx2"/>
                </a:solidFill>
                <a:ea typeface="Times New Roman"/>
                <a:cs typeface="Arial"/>
              </a:rPr>
              <a:t>Develop a system-approach to capturing relevant data to track benefits utilization to support </a:t>
            </a:r>
            <a:r>
              <a:rPr lang="en-US" sz="3200" b="1" dirty="0">
                <a:solidFill>
                  <a:schemeClr val="accent2"/>
                </a:solidFill>
                <a:ea typeface="Times New Roman"/>
                <a:cs typeface="Arial"/>
              </a:rPr>
              <a:t>on-going assessment </a:t>
            </a:r>
            <a:r>
              <a:rPr lang="en-US" sz="3200" b="1" dirty="0">
                <a:solidFill>
                  <a:schemeClr val="tx2"/>
                </a:solidFill>
                <a:ea typeface="Times New Roman"/>
                <a:cs typeface="Arial"/>
              </a:rPr>
              <a:t>of faculty needs</a:t>
            </a:r>
          </a:p>
        </p:txBody>
      </p:sp>
      <p:sp>
        <p:nvSpPr>
          <p:cNvPr id="3" name="Content Placeholder 2"/>
          <p:cNvSpPr>
            <a:spLocks noGrp="1"/>
          </p:cNvSpPr>
          <p:nvPr>
            <p:ph idx="1"/>
          </p:nvPr>
        </p:nvSpPr>
        <p:spPr>
          <a:xfrm>
            <a:off x="793501" y="2438400"/>
            <a:ext cx="7722756" cy="4023360"/>
          </a:xfrm>
        </p:spPr>
        <p:txBody>
          <a:bodyPr>
            <a:normAutofit/>
          </a:bodyPr>
          <a:lstStyle/>
          <a:p>
            <a:pPr marL="403225" indent="-403225">
              <a:buFont typeface="Wingdings" panose="05000000000000000000" pitchFamily="2" charset="2"/>
              <a:buChar char="q"/>
            </a:pPr>
            <a:r>
              <a:rPr lang="en-US" sz="2000" dirty="0" smtClean="0"/>
              <a:t>Develop methods to track volume and usage of various leave options by population type</a:t>
            </a:r>
          </a:p>
        </p:txBody>
      </p:sp>
      <p:sp>
        <p:nvSpPr>
          <p:cNvPr id="4" name="Slide Number Placeholder 3"/>
          <p:cNvSpPr>
            <a:spLocks noGrp="1"/>
          </p:cNvSpPr>
          <p:nvPr>
            <p:ph type="sldNum" sz="quarter" idx="12"/>
          </p:nvPr>
        </p:nvSpPr>
        <p:spPr/>
        <p:txBody>
          <a:bodyPr/>
          <a:lstStyle/>
          <a:p>
            <a:fld id="{4FAB73BC-B049-4115-A692-8D63A059BFB8}" type="slidenum">
              <a:rPr lang="en-US" smtClean="0"/>
              <a:t>16</a:t>
            </a:fld>
            <a:endParaRPr lang="en-US" dirty="0"/>
          </a:p>
        </p:txBody>
      </p:sp>
    </p:spTree>
    <p:extLst>
      <p:ext uri="{BB962C8B-B14F-4D97-AF65-F5344CB8AC3E}">
        <p14:creationId xmlns:p14="http://schemas.microsoft.com/office/powerpoint/2010/main" val="364567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853390" cy="1499616"/>
          </a:xfrm>
        </p:spPr>
        <p:txBody>
          <a:bodyPr>
            <a:normAutofit/>
          </a:bodyPr>
          <a:lstStyle/>
          <a:p>
            <a:r>
              <a:rPr lang="en-US" sz="4000" b="1" dirty="0" smtClean="0"/>
              <a:t>NEXT STEPS / Group Input</a:t>
            </a:r>
            <a:endParaRPr lang="en-US" sz="4000" b="1" dirty="0"/>
          </a:p>
        </p:txBody>
      </p:sp>
      <p:sp>
        <p:nvSpPr>
          <p:cNvPr id="3" name="Content Placeholder 2"/>
          <p:cNvSpPr>
            <a:spLocks noGrp="1"/>
          </p:cNvSpPr>
          <p:nvPr>
            <p:ph idx="1"/>
          </p:nvPr>
        </p:nvSpPr>
        <p:spPr>
          <a:xfrm>
            <a:off x="768101" y="2108200"/>
            <a:ext cx="7290055" cy="4201160"/>
          </a:xfrm>
        </p:spPr>
        <p:txBody>
          <a:bodyPr/>
          <a:lstStyle/>
          <a:p>
            <a:pPr marL="0" indent="0" algn="ctr">
              <a:spcBef>
                <a:spcPts val="0"/>
              </a:spcBef>
              <a:buNone/>
            </a:pPr>
            <a:r>
              <a:rPr lang="en-US" sz="2400" b="1" dirty="0" smtClean="0"/>
              <a:t>The 3FI Committee will reconvene on October 14</a:t>
            </a:r>
          </a:p>
          <a:p>
            <a:pPr marL="0" indent="0" algn="ctr">
              <a:spcBef>
                <a:spcPts val="0"/>
              </a:spcBef>
              <a:buNone/>
            </a:pPr>
            <a:r>
              <a:rPr lang="en-US" sz="2400" b="1" dirty="0" smtClean="0"/>
              <a:t>Feedback is requested by October </a:t>
            </a:r>
            <a:r>
              <a:rPr lang="en-US" sz="2400" b="1" dirty="0" smtClean="0"/>
              <a:t>10</a:t>
            </a:r>
          </a:p>
          <a:p>
            <a:pPr marL="0" indent="0" algn="ctr">
              <a:spcBef>
                <a:spcPts val="0"/>
              </a:spcBef>
              <a:buNone/>
            </a:pPr>
            <a:endParaRPr lang="en-US" sz="2400" b="1" dirty="0" smtClean="0"/>
          </a:p>
          <a:p>
            <a:pPr marL="457200" indent="-457200">
              <a:buAutoNum type="arabicPeriod"/>
            </a:pPr>
            <a:r>
              <a:rPr lang="en-US" sz="2400" b="1" dirty="0" smtClean="0"/>
              <a:t>Do you agree or disagree with any of the </a:t>
            </a:r>
            <a:r>
              <a:rPr lang="en-US" sz="2400" b="1" dirty="0" smtClean="0"/>
              <a:t>5 broad categories for proposed recommendations?</a:t>
            </a:r>
            <a:endParaRPr lang="en-US" sz="2400" b="1" dirty="0" smtClean="0"/>
          </a:p>
          <a:p>
            <a:pPr marL="457200" indent="-457200">
              <a:buAutoNum type="arabicPeriod"/>
            </a:pPr>
            <a:r>
              <a:rPr lang="en-US" sz="2400" b="1" dirty="0" smtClean="0"/>
              <a:t>Are there any areas of concern not addressed? What’s missing?</a:t>
            </a:r>
          </a:p>
          <a:p>
            <a:pPr marL="457200" indent="-457200">
              <a:buAutoNum type="arabicPeriod"/>
            </a:pPr>
            <a:r>
              <a:rPr lang="en-US" sz="2400" b="1" dirty="0" smtClean="0"/>
              <a:t>Are there any other stakeholders on campus we should consider consulting with for additional input?</a:t>
            </a:r>
          </a:p>
        </p:txBody>
      </p:sp>
      <p:sp>
        <p:nvSpPr>
          <p:cNvPr id="4" name="Slide Number Placeholder 3"/>
          <p:cNvSpPr>
            <a:spLocks noGrp="1"/>
          </p:cNvSpPr>
          <p:nvPr>
            <p:ph type="sldNum" sz="quarter" idx="12"/>
          </p:nvPr>
        </p:nvSpPr>
        <p:spPr/>
        <p:txBody>
          <a:bodyPr/>
          <a:lstStyle/>
          <a:p>
            <a:fld id="{4FAB73BC-B049-4115-A692-8D63A059BFB8}" type="slidenum">
              <a:rPr lang="en-US" smtClean="0"/>
              <a:t>17</a:t>
            </a:fld>
            <a:endParaRPr lang="en-US" dirty="0"/>
          </a:p>
        </p:txBody>
      </p:sp>
    </p:spTree>
    <p:extLst>
      <p:ext uri="{BB962C8B-B14F-4D97-AF65-F5344CB8AC3E}">
        <p14:creationId xmlns:p14="http://schemas.microsoft.com/office/powerpoint/2010/main" val="2107025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b="1" dirty="0"/>
          </a:p>
        </p:txBody>
      </p:sp>
      <p:sp>
        <p:nvSpPr>
          <p:cNvPr id="3" name="Content Placeholder 2"/>
          <p:cNvSpPr>
            <a:spLocks noGrp="1"/>
          </p:cNvSpPr>
          <p:nvPr>
            <p:ph idx="1"/>
          </p:nvPr>
        </p:nvSpPr>
        <p:spPr/>
        <p:txBody>
          <a:bodyPr>
            <a:normAutofit/>
          </a:bodyPr>
          <a:lstStyle/>
          <a:p>
            <a:pPr marL="457200" indent="-457200">
              <a:buFont typeface="Wingdings" panose="05000000000000000000" pitchFamily="2" charset="2"/>
              <a:buChar char="v"/>
            </a:pPr>
            <a:r>
              <a:rPr lang="en-US" sz="2800" dirty="0"/>
              <a:t>Charge</a:t>
            </a:r>
          </a:p>
          <a:p>
            <a:pPr marL="457200" indent="-457200">
              <a:buFont typeface="Wingdings" panose="05000000000000000000" pitchFamily="2" charset="2"/>
              <a:buChar char="v"/>
            </a:pPr>
            <a:r>
              <a:rPr lang="en-US" sz="2800" dirty="0" smtClean="0"/>
              <a:t>Groups and committees represented on 3FI</a:t>
            </a:r>
          </a:p>
          <a:p>
            <a:pPr marL="457200" indent="-457200">
              <a:buFont typeface="Wingdings" panose="05000000000000000000" pitchFamily="2" charset="2"/>
              <a:buChar char="v"/>
            </a:pPr>
            <a:r>
              <a:rPr lang="en-US" sz="2800" dirty="0" smtClean="0"/>
              <a:t>Background</a:t>
            </a:r>
          </a:p>
          <a:p>
            <a:pPr marL="457200" indent="-457200">
              <a:buFont typeface="Wingdings" panose="05000000000000000000" pitchFamily="2" charset="2"/>
              <a:buChar char="v"/>
            </a:pPr>
            <a:r>
              <a:rPr lang="en-US" sz="2800" dirty="0" smtClean="0"/>
              <a:t>Strategy</a:t>
            </a:r>
          </a:p>
          <a:p>
            <a:pPr marL="457200" indent="-457200">
              <a:buFont typeface="Wingdings" panose="05000000000000000000" pitchFamily="2" charset="2"/>
              <a:buChar char="v"/>
            </a:pPr>
            <a:r>
              <a:rPr lang="en-US" sz="2800" dirty="0" smtClean="0"/>
              <a:t>Proposed Recommendations</a:t>
            </a:r>
          </a:p>
          <a:p>
            <a:pPr marL="457200" indent="-457200">
              <a:buFont typeface="Wingdings" panose="05000000000000000000" pitchFamily="2" charset="2"/>
              <a:buChar char="v"/>
            </a:pPr>
            <a:r>
              <a:rPr lang="en-US" sz="2800" dirty="0" smtClean="0"/>
              <a:t>Next Steps / Group Input</a:t>
            </a:r>
          </a:p>
          <a:p>
            <a:pPr marL="0" indent="0">
              <a:buNone/>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234602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CHARGE</a:t>
            </a:r>
            <a:endParaRPr lang="en-US" b="1" dirty="0"/>
          </a:p>
        </p:txBody>
      </p:sp>
      <p:sp>
        <p:nvSpPr>
          <p:cNvPr id="3" name="Content Placeholder 2"/>
          <p:cNvSpPr>
            <a:spLocks noGrp="1"/>
          </p:cNvSpPr>
          <p:nvPr>
            <p:ph idx="1"/>
          </p:nvPr>
        </p:nvSpPr>
        <p:spPr>
          <a:xfrm>
            <a:off x="778986" y="2024743"/>
            <a:ext cx="7290055" cy="4023360"/>
          </a:xfrm>
        </p:spPr>
        <p:txBody>
          <a:bodyPr/>
          <a:lstStyle/>
          <a:p>
            <a:r>
              <a:rPr lang="en-US" sz="2400" dirty="0">
                <a:solidFill>
                  <a:schemeClr val="tx2"/>
                </a:solidFill>
              </a:rPr>
              <a:t>The charge of the Faculty Family Friendly Initiative (3FI) , in support of the campus wide effort to help attract and retain top talent at UCSF, is to assess the current state and make recommendations to the Chancellor and campus leaders that promote an environment for faculty that enhances their ability to meet their responsibilities to the University and their responsibilities to children, elders, partners and others.</a:t>
            </a:r>
            <a:endParaRPr lang="en-US" sz="2000" dirty="0">
              <a:solidFill>
                <a:schemeClr val="tx2"/>
              </a:solidFill>
            </a:endParaRP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2578105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t>4</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049951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a:t>
            </a:r>
            <a:endParaRPr lang="en-US" b="1" dirty="0"/>
          </a:p>
        </p:txBody>
      </p:sp>
      <p:sp>
        <p:nvSpPr>
          <p:cNvPr id="3" name="Content Placeholder 2"/>
          <p:cNvSpPr>
            <a:spLocks noGrp="1"/>
          </p:cNvSpPr>
          <p:nvPr>
            <p:ph idx="1"/>
          </p:nvPr>
        </p:nvSpPr>
        <p:spPr>
          <a:xfrm>
            <a:off x="768101" y="1839686"/>
            <a:ext cx="7290055" cy="4724400"/>
          </a:xfrm>
        </p:spPr>
        <p:txBody>
          <a:bodyPr>
            <a:normAutofit/>
          </a:bodyPr>
          <a:lstStyle/>
          <a:p>
            <a:pPr marL="231775" indent="-231775">
              <a:buFont typeface="Wingdings" panose="05000000000000000000" pitchFamily="2" charset="2"/>
              <a:buChar char="§"/>
            </a:pPr>
            <a:r>
              <a:rPr lang="en-US" sz="2600" dirty="0">
                <a:solidFill>
                  <a:schemeClr val="tx2"/>
                </a:solidFill>
              </a:rPr>
              <a:t>EVCP </a:t>
            </a:r>
            <a:r>
              <a:rPr lang="en-US" sz="2600" dirty="0" smtClean="0">
                <a:solidFill>
                  <a:schemeClr val="tx2"/>
                </a:solidFill>
              </a:rPr>
              <a:t>Lowenstein has </a:t>
            </a:r>
            <a:r>
              <a:rPr lang="en-US" sz="2600" dirty="0">
                <a:solidFill>
                  <a:schemeClr val="tx2"/>
                </a:solidFill>
              </a:rPr>
              <a:t>tasked the VPAA office with leading a steering committee charged with addressing issues pertaining to faculty family friendly policies and benefits and making recommendations for new programs and policy changes as </a:t>
            </a:r>
            <a:r>
              <a:rPr lang="en-US" sz="2600" dirty="0" smtClean="0">
                <a:solidFill>
                  <a:schemeClr val="tx2"/>
                </a:solidFill>
              </a:rPr>
              <a:t>appropriate.</a:t>
            </a:r>
          </a:p>
          <a:p>
            <a:pPr marL="231775" indent="-231775">
              <a:buFont typeface="Wingdings" panose="05000000000000000000" pitchFamily="2" charset="2"/>
              <a:buChar char="§"/>
            </a:pPr>
            <a:r>
              <a:rPr lang="en-US" sz="2600" dirty="0"/>
              <a:t>Although </a:t>
            </a:r>
            <a:r>
              <a:rPr lang="en-US" sz="2600" dirty="0" smtClean="0"/>
              <a:t>not </a:t>
            </a:r>
            <a:r>
              <a:rPr lang="en-US" sz="2600" dirty="0"/>
              <a:t>within the scope of </a:t>
            </a:r>
            <a:r>
              <a:rPr lang="en-US" sz="2600" dirty="0" smtClean="0"/>
              <a:t>3FI, the Committee wishes to highlight that adequate access to affordable childcare services is critically important for promoting an environment for faculty that enhances their ability to meet both University and family responsibilities. </a:t>
            </a:r>
            <a:endParaRPr lang="en-US" sz="2600" dirty="0"/>
          </a:p>
          <a:p>
            <a:pPr marL="231775" indent="-231775">
              <a:buFont typeface="Wingdings" panose="05000000000000000000" pitchFamily="2" charset="2"/>
              <a:buChar char="§"/>
            </a:pPr>
            <a:endParaRPr lang="en-US" sz="2600" dirty="0" smtClean="0">
              <a:solidFill>
                <a:schemeClr val="tx2"/>
              </a:solidFill>
            </a:endParaRPr>
          </a:p>
          <a:p>
            <a:pPr marL="231775" indent="-231775">
              <a:buFont typeface="Wingdings" panose="05000000000000000000" pitchFamily="2" charset="2"/>
              <a:buChar char="§"/>
            </a:pPr>
            <a:endParaRPr lang="en-US" sz="2600" dirty="0">
              <a:solidFill>
                <a:schemeClr val="tx2"/>
              </a:solidFill>
            </a:endParaRP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1719760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strategy</a:t>
            </a:r>
            <a:endParaRPr lang="en-US" b="1" dirty="0"/>
          </a:p>
        </p:txBody>
      </p:sp>
      <p:sp>
        <p:nvSpPr>
          <p:cNvPr id="3" name="Content Placeholder 2"/>
          <p:cNvSpPr>
            <a:spLocks noGrp="1"/>
          </p:cNvSpPr>
          <p:nvPr>
            <p:ph idx="1"/>
          </p:nvPr>
        </p:nvSpPr>
        <p:spPr>
          <a:xfrm>
            <a:off x="863600" y="1689100"/>
            <a:ext cx="7670800" cy="4775199"/>
          </a:xfrm>
        </p:spPr>
        <p:txBody>
          <a:bodyPr>
            <a:noAutofit/>
          </a:bodyPr>
          <a:lstStyle/>
          <a:p>
            <a:pPr marL="0" indent="0">
              <a:buNone/>
            </a:pPr>
            <a:r>
              <a:rPr lang="en-US" sz="2400" dirty="0">
                <a:solidFill>
                  <a:schemeClr val="tx2"/>
                </a:solidFill>
              </a:rPr>
              <a:t>Conducted a comprehensive review of existing policies and utilization (with available data</a:t>
            </a:r>
            <a:r>
              <a:rPr lang="en-US" sz="2400" dirty="0" smtClean="0">
                <a:solidFill>
                  <a:schemeClr val="tx2"/>
                </a:solidFill>
              </a:rPr>
              <a:t>), including interaction of relevant policies with State/Federal </a:t>
            </a:r>
            <a:r>
              <a:rPr lang="en-US" sz="2400" dirty="0" smtClean="0">
                <a:solidFill>
                  <a:schemeClr val="tx2"/>
                </a:solidFill>
              </a:rPr>
              <a:t>regulations:</a:t>
            </a:r>
            <a:endParaRPr lang="en-US" sz="2400" dirty="0"/>
          </a:p>
          <a:p>
            <a:pPr marL="628650" lvl="1" indent="-171450">
              <a:buFont typeface="Arial" panose="020B0604020202020204" pitchFamily="34" charset="0"/>
              <a:buChar char="•"/>
            </a:pPr>
            <a:r>
              <a:rPr lang="en-US" sz="2000" dirty="0"/>
              <a:t>Childbearing</a:t>
            </a:r>
          </a:p>
          <a:p>
            <a:pPr marL="628650" lvl="1" indent="-171450">
              <a:buFont typeface="Arial" panose="020B0604020202020204" pitchFamily="34" charset="0"/>
              <a:buChar char="•"/>
            </a:pPr>
            <a:r>
              <a:rPr lang="en-US" sz="2000" dirty="0"/>
              <a:t>Parental </a:t>
            </a:r>
            <a:r>
              <a:rPr lang="en-US" sz="2000" dirty="0" smtClean="0"/>
              <a:t>leave </a:t>
            </a:r>
            <a:r>
              <a:rPr lang="en-US" sz="2000" dirty="0"/>
              <a:t>(childrearing)</a:t>
            </a:r>
          </a:p>
          <a:p>
            <a:pPr marL="628650" lvl="1" indent="-171450">
              <a:buFont typeface="Arial" panose="020B0604020202020204" pitchFamily="34" charset="0"/>
              <a:buChar char="•"/>
            </a:pPr>
            <a:r>
              <a:rPr lang="en-US" sz="2000" dirty="0"/>
              <a:t>Active Service Modified Duties (ASMD)</a:t>
            </a:r>
          </a:p>
          <a:p>
            <a:pPr marL="628650" lvl="1" indent="-171450">
              <a:lnSpc>
                <a:spcPct val="100000"/>
              </a:lnSpc>
              <a:spcBef>
                <a:spcPts val="0"/>
              </a:spcBef>
              <a:spcAft>
                <a:spcPts val="0"/>
              </a:spcAft>
              <a:buClrTx/>
              <a:buFont typeface="Arial" panose="020B0604020202020204" pitchFamily="34" charset="0"/>
              <a:buChar char="•"/>
              <a:defRPr/>
            </a:pPr>
            <a:r>
              <a:rPr lang="en-US" sz="2000" dirty="0"/>
              <a:t>Part </a:t>
            </a:r>
            <a:r>
              <a:rPr lang="en-US" sz="2000" dirty="0" smtClean="0"/>
              <a:t>Time </a:t>
            </a:r>
            <a:r>
              <a:rPr lang="en-US" sz="2000" dirty="0"/>
              <a:t>S</a:t>
            </a:r>
            <a:r>
              <a:rPr lang="en-US" sz="2000" dirty="0" smtClean="0"/>
              <a:t>ervice in Senate Series</a:t>
            </a:r>
            <a:endParaRPr lang="en-US" sz="2000" dirty="0"/>
          </a:p>
          <a:p>
            <a:pPr marL="628650" lvl="1" indent="-171450">
              <a:buFont typeface="Arial" panose="020B0604020202020204" pitchFamily="34" charset="0"/>
              <a:buChar char="•"/>
            </a:pPr>
            <a:r>
              <a:rPr lang="en-US" sz="2000" dirty="0"/>
              <a:t>Stop the Clock</a:t>
            </a:r>
          </a:p>
          <a:p>
            <a:pPr marL="0" indent="0">
              <a:buNone/>
            </a:pPr>
            <a:r>
              <a:rPr lang="en-US" sz="2400" dirty="0" smtClean="0"/>
              <a:t>For each policy, we asked the following questions:</a:t>
            </a:r>
          </a:p>
          <a:p>
            <a:pPr lvl="2">
              <a:buFont typeface="Arial" panose="020B0604020202020204" pitchFamily="34" charset="0"/>
              <a:buChar char="•"/>
            </a:pPr>
            <a:r>
              <a:rPr lang="en-US" sz="2000" dirty="0" smtClean="0"/>
              <a:t>What is the process for getting this benefit?</a:t>
            </a:r>
          </a:p>
          <a:p>
            <a:pPr lvl="2">
              <a:buFont typeface="Arial" panose="020B0604020202020204" pitchFamily="34" charset="0"/>
              <a:buChar char="•"/>
            </a:pPr>
            <a:r>
              <a:rPr lang="en-US" sz="2000" dirty="0" smtClean="0"/>
              <a:t>How do faculty find out about the policy/benefits?</a:t>
            </a:r>
          </a:p>
          <a:p>
            <a:pPr lvl="2">
              <a:buFont typeface="Arial" panose="020B0604020202020204" pitchFamily="34" charset="0"/>
              <a:buChar char="•"/>
            </a:pPr>
            <a:r>
              <a:rPr lang="en-US" sz="2000" dirty="0" smtClean="0"/>
              <a:t>Are we addressing the needs of faculty with this policy?  If not, what else needs to be addressed?</a:t>
            </a:r>
          </a:p>
        </p:txBody>
      </p:sp>
      <p:sp>
        <p:nvSpPr>
          <p:cNvPr id="4" name="Slide Number Placeholder 3"/>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1082145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100" y="585216"/>
            <a:ext cx="8470900" cy="1499616"/>
          </a:xfrm>
        </p:spPr>
        <p:txBody>
          <a:bodyPr>
            <a:noAutofit/>
          </a:bodyPr>
          <a:lstStyle/>
          <a:p>
            <a:r>
              <a:rPr lang="en-US" sz="4400" b="1" dirty="0" smtClean="0"/>
              <a:t>Broad Categories For proposed </a:t>
            </a:r>
            <a:r>
              <a:rPr lang="en-US" sz="4400" b="1" dirty="0" smtClean="0"/>
              <a:t>recommendations</a:t>
            </a:r>
            <a:endParaRPr lang="en-US" sz="4400" b="1" dirty="0"/>
          </a:p>
        </p:txBody>
      </p:sp>
      <p:sp>
        <p:nvSpPr>
          <p:cNvPr id="3" name="Content Placeholder 2"/>
          <p:cNvSpPr>
            <a:spLocks noGrp="1"/>
          </p:cNvSpPr>
          <p:nvPr>
            <p:ph idx="1"/>
          </p:nvPr>
        </p:nvSpPr>
        <p:spPr>
          <a:xfrm>
            <a:off x="789872" y="2122714"/>
            <a:ext cx="8092871" cy="4506685"/>
          </a:xfrm>
        </p:spPr>
        <p:txBody>
          <a:bodyPr>
            <a:noAutofit/>
          </a:bodyPr>
          <a:lstStyle/>
          <a:p>
            <a:pPr marL="457200" indent="-457200">
              <a:spcBef>
                <a:spcPts val="400"/>
              </a:spcBef>
              <a:spcAft>
                <a:spcPts val="400"/>
              </a:spcAft>
              <a:buFont typeface="Wingdings" panose="05000000000000000000" pitchFamily="2" charset="2"/>
              <a:buChar char="§"/>
            </a:pPr>
            <a:r>
              <a:rPr lang="en-US" sz="3600" dirty="0" smtClean="0">
                <a:solidFill>
                  <a:srgbClr val="6699FF"/>
                </a:solidFill>
                <a:ea typeface="Times New Roman"/>
                <a:cs typeface="Arial"/>
              </a:rPr>
              <a:t>Enhance available benefits </a:t>
            </a:r>
          </a:p>
          <a:p>
            <a:pPr marL="457200" indent="-457200">
              <a:spcBef>
                <a:spcPts val="400"/>
              </a:spcBef>
              <a:spcAft>
                <a:spcPts val="400"/>
              </a:spcAft>
              <a:buFont typeface="Wingdings" panose="05000000000000000000" pitchFamily="2" charset="2"/>
              <a:buChar char="§"/>
            </a:pPr>
            <a:r>
              <a:rPr lang="en-US" sz="3600" dirty="0" smtClean="0">
                <a:solidFill>
                  <a:srgbClr val="6699FF"/>
                </a:solidFill>
                <a:cs typeface="Arial"/>
              </a:rPr>
              <a:t>Centralize faculty friendly policy and leave services</a:t>
            </a:r>
          </a:p>
          <a:p>
            <a:pPr marL="457200" indent="-457200">
              <a:spcBef>
                <a:spcPts val="400"/>
              </a:spcBef>
              <a:spcAft>
                <a:spcPts val="400"/>
              </a:spcAft>
              <a:buFont typeface="Wingdings" panose="05000000000000000000" pitchFamily="2" charset="2"/>
              <a:buChar char="§"/>
            </a:pPr>
            <a:r>
              <a:rPr lang="en-US" sz="3600" dirty="0" smtClean="0">
                <a:solidFill>
                  <a:srgbClr val="6699FF"/>
                </a:solidFill>
                <a:ea typeface="Times New Roman"/>
                <a:cs typeface="Arial"/>
              </a:rPr>
              <a:t>Facilitate/promote a family friendly culture </a:t>
            </a:r>
          </a:p>
          <a:p>
            <a:pPr marL="457200" indent="-457200">
              <a:spcBef>
                <a:spcPts val="400"/>
              </a:spcBef>
              <a:spcAft>
                <a:spcPts val="400"/>
              </a:spcAft>
              <a:buFont typeface="Wingdings" panose="05000000000000000000" pitchFamily="2" charset="2"/>
              <a:buChar char="§"/>
            </a:pPr>
            <a:r>
              <a:rPr lang="en-US" sz="3600" dirty="0" smtClean="0">
                <a:solidFill>
                  <a:srgbClr val="6699FF"/>
                </a:solidFill>
                <a:ea typeface="Times New Roman"/>
                <a:cs typeface="Arial"/>
              </a:rPr>
              <a:t>Streamline processes</a:t>
            </a:r>
            <a:endParaRPr lang="en-US" sz="3600" dirty="0">
              <a:solidFill>
                <a:srgbClr val="6699FF"/>
              </a:solidFill>
              <a:ea typeface="Times New Roman"/>
              <a:cs typeface="Arial"/>
            </a:endParaRPr>
          </a:p>
          <a:p>
            <a:pPr marL="457200" indent="-457200">
              <a:spcBef>
                <a:spcPts val="400"/>
              </a:spcBef>
              <a:spcAft>
                <a:spcPts val="400"/>
              </a:spcAft>
              <a:buFont typeface="Wingdings" panose="05000000000000000000" pitchFamily="2" charset="2"/>
              <a:buChar char="§"/>
            </a:pPr>
            <a:r>
              <a:rPr lang="en-US" sz="3600" dirty="0" smtClean="0">
                <a:solidFill>
                  <a:srgbClr val="6699FF"/>
                </a:solidFill>
                <a:ea typeface="Times New Roman"/>
                <a:cs typeface="Arial"/>
              </a:rPr>
              <a:t>Conduct on-going assessment</a:t>
            </a:r>
            <a:endParaRPr lang="en-US" sz="3600" dirty="0">
              <a:solidFill>
                <a:srgbClr val="6699FF"/>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13961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recommendations</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8</a:t>
            </a:fld>
            <a:endParaRPr lang="en-US" dirty="0"/>
          </a:p>
        </p:txBody>
      </p:sp>
    </p:spTree>
    <p:extLst>
      <p:ext uri="{BB962C8B-B14F-4D97-AF65-F5344CB8AC3E}">
        <p14:creationId xmlns:p14="http://schemas.microsoft.com/office/powerpoint/2010/main" val="3290543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lvl="0" indent="-571500"/>
            <a:r>
              <a:rPr lang="en-US" sz="2900" b="1" dirty="0" smtClean="0">
                <a:solidFill>
                  <a:schemeClr val="tx1"/>
                </a:solidFill>
                <a:ea typeface="Times New Roman"/>
                <a:cs typeface="Arial"/>
              </a:rPr>
              <a:t>1.) </a:t>
            </a:r>
            <a:r>
              <a:rPr lang="en-US" sz="2900" b="1" dirty="0" smtClean="0">
                <a:solidFill>
                  <a:schemeClr val="accent2"/>
                </a:solidFill>
                <a:ea typeface="Times New Roman"/>
                <a:cs typeface="Arial"/>
              </a:rPr>
              <a:t>ENHANCE </a:t>
            </a:r>
            <a:r>
              <a:rPr lang="en-US" sz="2900" b="1" dirty="0" smtClean="0">
                <a:solidFill>
                  <a:schemeClr val="accent2"/>
                </a:solidFill>
                <a:ea typeface="Times New Roman"/>
                <a:cs typeface="Arial"/>
              </a:rPr>
              <a:t>Available Family </a:t>
            </a:r>
            <a:r>
              <a:rPr lang="en-US" sz="2900" b="1" dirty="0">
                <a:solidFill>
                  <a:schemeClr val="accent2"/>
                </a:solidFill>
                <a:ea typeface="Times New Roman"/>
                <a:cs typeface="Arial"/>
              </a:rPr>
              <a:t>Friendly Benefits </a:t>
            </a:r>
            <a:r>
              <a:rPr lang="en-US" sz="2900" b="1" dirty="0" smtClean="0">
                <a:solidFill>
                  <a:schemeClr val="tx1"/>
                </a:solidFill>
                <a:ea typeface="Times New Roman"/>
                <a:cs typeface="Arial"/>
              </a:rPr>
              <a:t>PROVIDED BY UCSF HSCP</a:t>
            </a:r>
            <a:endParaRPr lang="en-US" sz="2900" dirty="0">
              <a:solidFill>
                <a:schemeClr val="tx1"/>
              </a:solidFill>
            </a:endParaRPr>
          </a:p>
        </p:txBody>
      </p:sp>
      <p:sp>
        <p:nvSpPr>
          <p:cNvPr id="3" name="Content Placeholder 2"/>
          <p:cNvSpPr>
            <a:spLocks noGrp="1"/>
          </p:cNvSpPr>
          <p:nvPr>
            <p:ph idx="1"/>
          </p:nvPr>
        </p:nvSpPr>
        <p:spPr/>
        <p:txBody>
          <a:bodyPr/>
          <a:lstStyle/>
          <a:p>
            <a:pPr marL="406400" indent="-406400">
              <a:buFont typeface="Wingdings" panose="05000000000000000000" pitchFamily="2" charset="2"/>
              <a:buChar char="q"/>
            </a:pPr>
            <a:r>
              <a:rPr lang="en-US" sz="2000" dirty="0"/>
              <a:t>Extend the current minimum for childbearing leave from 6 weeks to 8 weeks (HSCP</a:t>
            </a:r>
            <a:r>
              <a:rPr lang="en-US" sz="2000" dirty="0" smtClean="0"/>
              <a:t>)</a:t>
            </a:r>
          </a:p>
          <a:p>
            <a:pPr marL="911225" lvl="1" indent="-406400">
              <a:spcBef>
                <a:spcPts val="1200"/>
              </a:spcBef>
              <a:buFont typeface="Wingdings" panose="05000000000000000000" pitchFamily="2" charset="2"/>
              <a:buChar char="q"/>
            </a:pPr>
            <a:r>
              <a:rPr lang="en-US" dirty="0"/>
              <a:t>Increase Chancellor’s fund to support an additional 2 weeks childbearing leave (from 6 weeks to 8 weeks) at Scale </a:t>
            </a:r>
            <a:r>
              <a:rPr lang="en-US" dirty="0" smtClean="0"/>
              <a:t>0</a:t>
            </a:r>
            <a:endParaRPr lang="en-US" dirty="0"/>
          </a:p>
          <a:p>
            <a:pPr marL="406400" indent="-406400">
              <a:buFont typeface="Wingdings" panose="05000000000000000000" pitchFamily="2" charset="2"/>
              <a:buChar char="q"/>
            </a:pPr>
            <a:r>
              <a:rPr lang="en-US" sz="2000" dirty="0"/>
              <a:t>Extend the current minimum for parental leave (childrearing) from 2 weeks to 4 weeks (HSCP)</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9</a:t>
            </a:fld>
            <a:endParaRPr lang="en-US" dirty="0"/>
          </a:p>
        </p:txBody>
      </p:sp>
    </p:spTree>
    <p:extLst>
      <p:ext uri="{BB962C8B-B14F-4D97-AF65-F5344CB8AC3E}">
        <p14:creationId xmlns:p14="http://schemas.microsoft.com/office/powerpoint/2010/main" val="163322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2916</TotalTime>
  <Words>1686</Words>
  <Application>Microsoft Office PowerPoint</Application>
  <PresentationFormat>Letter Paper (8.5x11 in)</PresentationFormat>
  <Paragraphs>177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Integral</vt:lpstr>
      <vt:lpstr>UCSF VPAA Faculty family friendly initiative (3FI)</vt:lpstr>
      <vt:lpstr>overview</vt:lpstr>
      <vt:lpstr>CHARGE</vt:lpstr>
      <vt:lpstr>PowerPoint Presentation</vt:lpstr>
      <vt:lpstr>background</vt:lpstr>
      <vt:lpstr>strategy</vt:lpstr>
      <vt:lpstr>Broad Categories For proposed recommendations</vt:lpstr>
      <vt:lpstr>PROPOSED recommendations</vt:lpstr>
      <vt:lpstr>1.) ENHANCE Available Family Friendly Benefits PROVIDED BY UCSF HSCP</vt:lpstr>
      <vt:lpstr>2.) Centralize faculty family friendly policY and LEAVE SERVICES</vt:lpstr>
      <vt:lpstr>3.) FACILITATE/PROMOTE A FAMILY FRIENDLY culture at UCSF to enable faculty to avail themselves of benefits</vt:lpstr>
      <vt:lpstr>3.) FACILITATE/PROMOTE A FAMILY FRIENDLY culture at UCSF to enable faculty to avail themselves of benefits (cont.)</vt:lpstr>
      <vt:lpstr>3.) FACILITATE/PROMOTE A FAMILY FRIENDLY culture at UCSF to enable faculty to avail themselves of benefits (CONT.)</vt:lpstr>
      <vt:lpstr>3.) FACILITATE/PROMOTE A FAMILY FRIENDLY culture at UCSF to enable faculty to avail themselves of benefits (CONT.)</vt:lpstr>
      <vt:lpstr>4.) Streamline processes at UCSF to support faculty getting benefits they need, when they are needed</vt:lpstr>
      <vt:lpstr>5.) Develop a system-approach to capturing relevant data to track benefits utilization to support on-going assessment of faculty needs</vt:lpstr>
      <vt:lpstr>NEXT STEPS / Group Input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 Jennifer (PMO)</dc:creator>
  <cp:lastModifiedBy>Lo, Jennifer (PMO)</cp:lastModifiedBy>
  <cp:revision>168</cp:revision>
  <cp:lastPrinted>2016-09-22T16:39:11Z</cp:lastPrinted>
  <dcterms:created xsi:type="dcterms:W3CDTF">2014-09-12T02:18:28Z</dcterms:created>
  <dcterms:modified xsi:type="dcterms:W3CDTF">2016-09-22T20:24:13Z</dcterms:modified>
</cp:coreProperties>
</file>