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52" r:id="rId4"/>
    <p:sldMasterId id="2147483971" r:id="rId5"/>
    <p:sldMasterId id="2147484142" r:id="rId6"/>
    <p:sldMasterId id="2147484168" r:id="rId7"/>
  </p:sldMasterIdLst>
  <p:notesMasterIdLst>
    <p:notesMasterId r:id="rId17"/>
  </p:notesMasterIdLst>
  <p:handoutMasterIdLst>
    <p:handoutMasterId r:id="rId18"/>
  </p:handoutMasterIdLst>
  <p:sldIdLst>
    <p:sldId id="590" r:id="rId8"/>
    <p:sldId id="628" r:id="rId9"/>
    <p:sldId id="645" r:id="rId10"/>
    <p:sldId id="641" r:id="rId11"/>
    <p:sldId id="642" r:id="rId12"/>
    <p:sldId id="643" r:id="rId13"/>
    <p:sldId id="644" r:id="rId14"/>
    <p:sldId id="598" r:id="rId15"/>
    <p:sldId id="646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pos="230">
          <p15:clr>
            <a:srgbClr val="A4A3A4"/>
          </p15:clr>
        </p15:guide>
        <p15:guide id="10" pos="5530">
          <p15:clr>
            <a:srgbClr val="A4A3A4"/>
          </p15:clr>
        </p15:guide>
        <p15:guide id="11" pos="2880">
          <p15:clr>
            <a:srgbClr val="A4A3A4"/>
          </p15:clr>
        </p15:guide>
        <p15:guide id="12" pos="776">
          <p15:clr>
            <a:srgbClr val="A4A3A4"/>
          </p15:clr>
        </p15:guide>
        <p15:guide id="13" pos="1411">
          <p15:clr>
            <a:srgbClr val="A4A3A4"/>
          </p15:clr>
        </p15:guide>
        <p15:guide id="14" pos="5287">
          <p15:clr>
            <a:srgbClr val="A4A3A4"/>
          </p15:clr>
        </p15:guide>
        <p15:guide id="15" pos="474">
          <p15:clr>
            <a:srgbClr val="A4A3A4"/>
          </p15:clr>
        </p15:guide>
        <p15:guide id="16" pos="45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ll, Katharine" initials="TK" lastIdx="1" clrIdx="0"/>
  <p:cmAuthor id="1" name="Stout, Jason" initials="S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EC1848"/>
    <a:srgbClr val="000000"/>
    <a:srgbClr val="F48024"/>
    <a:srgbClr val="90BD31"/>
    <a:srgbClr val="18A3AC"/>
    <a:srgbClr val="178CCB"/>
    <a:srgbClr val="E8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 autoAdjust="0"/>
    <p:restoredTop sz="93250" autoAdjust="0"/>
  </p:normalViewPr>
  <p:slideViewPr>
    <p:cSldViewPr snapToGrid="0">
      <p:cViewPr>
        <p:scale>
          <a:sx n="80" d="100"/>
          <a:sy n="80" d="100"/>
        </p:scale>
        <p:origin x="-2104" y="-54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613" y="-82"/>
      </p:cViewPr>
      <p:guideLst>
        <p:guide orient="horz" pos="2596"/>
        <p:guide orient="horz" pos="5550"/>
        <p:guide orient="horz" pos="5785"/>
        <p:guide pos="293"/>
        <p:guide pos="4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5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74380" y="8875121"/>
            <a:ext cx="2727954" cy="13830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227418" y="8868762"/>
            <a:ext cx="902273" cy="146250"/>
          </a:xfrm>
          <a:prstGeom prst="rect">
            <a:avLst/>
          </a:prstGeom>
        </p:spPr>
        <p:txBody>
          <a:bodyPr vert="horz"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A63F96-0132-46C9-AF2B-1B3C40A85370}" type="datetimeFigureOut">
              <a:rPr lang="en-US"/>
              <a:pPr>
                <a:defRPr/>
              </a:pPr>
              <a:t>10/13/16</a:t>
            </a:fld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466582" y="8808355"/>
            <a:ext cx="60866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51949" y="8868762"/>
            <a:ext cx="567376" cy="1065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5772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44582C8-1A2B-463B-931E-654067B1F75A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99" y="8878300"/>
            <a:ext cx="614521" cy="2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85396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5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40005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1951" y="4085449"/>
            <a:ext cx="6104570" cy="4487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80883" y="8875121"/>
            <a:ext cx="2729579" cy="13830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i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[ADD PRESENTATION TITLE: INSERT TAB &gt; HEADER &amp; FOOTER &gt; NOTES AND HANDOUTS]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35547" y="8868762"/>
            <a:ext cx="900648" cy="146250"/>
          </a:xfrm>
          <a:prstGeom prst="rect">
            <a:avLst/>
          </a:prstGeom>
        </p:spPr>
        <p:txBody>
          <a:bodyPr vert="horz"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i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CFA6D4-DF4F-4769-BDBB-96F926C647B3}" type="datetimeFigureOut">
              <a:rPr lang="en-US"/>
              <a:pPr>
                <a:defRPr/>
              </a:pPr>
              <a:t>10/13/16</a:t>
            </a:fld>
            <a:endParaRPr 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8452" y="8868762"/>
            <a:ext cx="567376" cy="1065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5772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i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179CC73-489E-40BD-B17D-6D39A82CE0E5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66582" y="8808355"/>
            <a:ext cx="60866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99" y="8878300"/>
            <a:ext cx="614521" cy="2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084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fontAlgn="base">
      <a:spcBef>
        <a:spcPts val="8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rtl="0" fontAlgn="base">
      <a:spcBef>
        <a:spcPts val="200"/>
      </a:spcBef>
      <a:spcAft>
        <a:spcPct val="0"/>
      </a:spcAft>
      <a:buFont typeface="Arial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rtl="0" fontAlgn="base">
      <a:spcBef>
        <a:spcPts val="2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rtl="0" fontAlgn="base">
      <a:spcBef>
        <a:spcPts val="2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fontAlgn="base">
      <a:spcBef>
        <a:spcPct val="300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[ADD PRESENTATION TITLE: INSERT TAB &gt; HEADER &amp; FOOTER &gt; NOTES AND HANDOUTS]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51462F4-C0D1-41DB-955B-60F59B68E805}" type="datetime1">
              <a:rPr lang="en-US" smtClean="0"/>
              <a:t>10/13/16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CC73-489E-40BD-B17D-6D39A82CE0E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0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[ADD PRESENTATION TITLE: INSERT TAB &gt; HEADER &amp; FOOTER &gt; NOTES AND HANDOUTS]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8AEB121-B12F-41AB-94FE-3438E1ACE72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10/13/16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CC73-489E-40BD-B17D-6D39A82CE0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[ADD PRESENTATION TITLE: INSERT TAB &gt; HEADER &amp; FOOTER &gt; NOTES AND HANDOUTS]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8AEB121-B12F-41AB-94FE-3438E1ACE72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10/13/16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CC73-489E-40BD-B17D-6D39A82CE0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[ADD PRESENTATION TITLE: INSERT TAB &gt; HEADER &amp; FOOTER &gt; NOTES AND HANDOUTS]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8AEB121-B12F-41AB-94FE-3438E1ACE72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10/13/16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CC73-489E-40BD-B17D-6D39A82CE0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[ADD PRESENTATION TITLE: INSERT TAB &gt; HEADER &amp; FOOTER &gt; NOTES AND HANDOUTS]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8AEB121-B12F-41AB-94FE-3438E1ACE72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10/13/16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CC73-489E-40BD-B17D-6D39A82CE0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[ADD PRESENTATION TITLE: INSERT TAB &gt; HEADER &amp; FOOTER &gt; NOTES AND HANDOUTS]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8AEB121-B12F-41AB-94FE-3438E1ACE72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10/13/16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CC73-489E-40BD-B17D-6D39A82CE0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[ADD PRESENTATION TITLE: INSERT TAB &gt; HEADER &amp; FOOTER &gt; NOTES AND HANDOUTS]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8AEB121-B12F-41AB-94FE-3438E1ACE72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10/13/16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CC73-489E-40BD-B17D-6D39A82CE0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[ADD PRESENTATION TITLE: INSERT TAB &gt; HEADER &amp; FOOTER &gt; NOTES AND HANDOUTS]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51462F4-C0D1-41DB-955B-60F59B68E805}" type="datetime1">
              <a:rPr lang="en-US" smtClean="0"/>
              <a:t>10/13/16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CC73-489E-40BD-B17D-6D39A82CE0E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0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[ADD PRESENTATION TITLE: INSERT TAB &gt; HEADER &amp; FOOTER &gt; NOTES AND HANDOUTS]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8AEB121-B12F-41AB-94FE-3438E1ACE72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10/13/16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CC73-489E-40BD-B17D-6D39A82CE0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1.emf"/><Relationship Id="rId6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eg"/><Relationship Id="rId3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4017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883538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3436978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6045200"/>
            <a:ext cx="1925637" cy="239713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061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202179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38226" y="1563684"/>
            <a:ext cx="8087171" cy="313932"/>
          </a:xfrm>
        </p:spPr>
        <p:txBody>
          <a:bodyPr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1F3F-B3A5-44DF-83EA-084805C1C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87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8912"/>
            <a:ext cx="8080375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64" y="1562634"/>
            <a:ext cx="3989387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41062" y="1013951"/>
            <a:ext cx="8077645" cy="38318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882627" y="1556703"/>
            <a:ext cx="4013199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1EC1-47E3-48E1-8CF6-BE252D28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421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4166"/>
            <a:ext cx="8080375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40321" y="1011992"/>
            <a:ext cx="8077645" cy="383182"/>
          </a:xfrm>
        </p:spPr>
        <p:txBody>
          <a:bodyPr rtlCol="0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922F-4419-4DF6-ACD6-2683115A5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552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19B1-AED4-4035-88EB-5071CC4E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246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3758-61E5-4290-A6D7-C5146B6EA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1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921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613" y="2701925"/>
            <a:ext cx="21097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120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52475" y="2562225"/>
            <a:ext cx="3730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752475" y="2562225"/>
            <a:ext cx="3730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414713"/>
            <a:ext cx="15033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60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938"/>
            <a:ext cx="42100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611313"/>
            <a:ext cx="43894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335463"/>
            <a:ext cx="504507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2722563" y="1611313"/>
            <a:ext cx="3676650" cy="3675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>
            <a:fillRect/>
          </a:stretch>
        </p:blipFill>
        <p:spPr bwMode="auto">
          <a:xfrm>
            <a:off x="4327525" y="2924175"/>
            <a:ext cx="22225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28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invGray">
          <a:xfrm>
            <a:off x="365125" y="38576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Picture 15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6" y="2999514"/>
            <a:ext cx="6550481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795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6" y="2999514"/>
            <a:ext cx="6550481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520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4017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883538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3436978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6045200"/>
            <a:ext cx="1925637" cy="239713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065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024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285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647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555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13"/>
          <p:cNvCxnSpPr>
            <a:cxnSpLocks noChangeShapeType="1"/>
          </p:cNvCxnSpPr>
          <p:nvPr userDrawn="1"/>
        </p:nvCxnSpPr>
        <p:spPr bwMode="auto">
          <a:xfrm>
            <a:off x="365125" y="6249988"/>
            <a:ext cx="8413750" cy="0"/>
          </a:xfrm>
          <a:prstGeom prst="line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4"/>
          <p:cNvSpPr>
            <a:spLocks noChangeArrowheads="1"/>
          </p:cNvSpPr>
          <p:nvPr userDrawn="1"/>
        </p:nvSpPr>
        <p:spPr bwMode="invGray">
          <a:xfrm>
            <a:off x="0" y="6249988"/>
            <a:ext cx="9144000" cy="608012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408 w 200"/>
                <a:gd name="T1" fmla="*/ 62 h 96"/>
                <a:gd name="T2" fmla="*/ 314 w 200"/>
                <a:gd name="T3" fmla="*/ 153 h 96"/>
                <a:gd name="T4" fmla="*/ 279 w 200"/>
                <a:gd name="T5" fmla="*/ 118 h 96"/>
                <a:gd name="T6" fmla="*/ 239 w 200"/>
                <a:gd name="T7" fmla="*/ 108 h 96"/>
                <a:gd name="T8" fmla="*/ 233 w 200"/>
                <a:gd name="T9" fmla="*/ 102 h 96"/>
                <a:gd name="T10" fmla="*/ 233 w 200"/>
                <a:gd name="T11" fmla="*/ 97 h 96"/>
                <a:gd name="T12" fmla="*/ 237 w 200"/>
                <a:gd name="T13" fmla="*/ 87 h 96"/>
                <a:gd name="T14" fmla="*/ 237 w 200"/>
                <a:gd name="T15" fmla="*/ 87 h 96"/>
                <a:gd name="T16" fmla="*/ 239 w 200"/>
                <a:gd name="T17" fmla="*/ 85 h 96"/>
                <a:gd name="T18" fmla="*/ 273 w 200"/>
                <a:gd name="T19" fmla="*/ 85 h 96"/>
                <a:gd name="T20" fmla="*/ 310 w 200"/>
                <a:gd name="T21" fmla="*/ 102 h 96"/>
                <a:gd name="T22" fmla="*/ 259 w 200"/>
                <a:gd name="T23" fmla="*/ 58 h 96"/>
                <a:gd name="T24" fmla="*/ 208 w 200"/>
                <a:gd name="T25" fmla="*/ 87 h 96"/>
                <a:gd name="T26" fmla="*/ 208 w 200"/>
                <a:gd name="T27" fmla="*/ 91 h 96"/>
                <a:gd name="T28" fmla="*/ 143 w 200"/>
                <a:gd name="T29" fmla="*/ 70 h 96"/>
                <a:gd name="T30" fmla="*/ 208 w 200"/>
                <a:gd name="T31" fmla="*/ 48 h 96"/>
                <a:gd name="T32" fmla="*/ 177 w 200"/>
                <a:gd name="T33" fmla="*/ 0 h 96"/>
                <a:gd name="T34" fmla="*/ 112 w 200"/>
                <a:gd name="T35" fmla="*/ 4 h 96"/>
                <a:gd name="T36" fmla="*/ 84 w 200"/>
                <a:gd name="T37" fmla="*/ 87 h 96"/>
                <a:gd name="T38" fmla="*/ 29 w 200"/>
                <a:gd name="T39" fmla="*/ 87 h 96"/>
                <a:gd name="T40" fmla="*/ 0 w 200"/>
                <a:gd name="T41" fmla="*/ 4 h 96"/>
                <a:gd name="T42" fmla="*/ 57 w 200"/>
                <a:gd name="T43" fmla="*/ 141 h 96"/>
                <a:gd name="T44" fmla="*/ 112 w 200"/>
                <a:gd name="T45" fmla="*/ 77 h 96"/>
                <a:gd name="T46" fmla="*/ 218 w 200"/>
                <a:gd name="T47" fmla="*/ 126 h 96"/>
                <a:gd name="T48" fmla="*/ 249 w 200"/>
                <a:gd name="T49" fmla="*/ 139 h 96"/>
                <a:gd name="T50" fmla="*/ 282 w 200"/>
                <a:gd name="T51" fmla="*/ 147 h 96"/>
                <a:gd name="T52" fmla="*/ 275 w 200"/>
                <a:gd name="T53" fmla="*/ 174 h 96"/>
                <a:gd name="T54" fmla="*/ 237 w 200"/>
                <a:gd name="T55" fmla="*/ 168 h 96"/>
                <a:gd name="T56" fmla="*/ 204 w 200"/>
                <a:gd name="T57" fmla="*/ 153 h 96"/>
                <a:gd name="T58" fmla="*/ 261 w 200"/>
                <a:gd name="T59" fmla="*/ 199 h 96"/>
                <a:gd name="T60" fmla="*/ 314 w 200"/>
                <a:gd name="T61" fmla="*/ 160 h 96"/>
                <a:gd name="T62" fmla="*/ 343 w 200"/>
                <a:gd name="T63" fmla="*/ 197 h 96"/>
                <a:gd name="T64" fmla="*/ 400 w 200"/>
                <a:gd name="T65" fmla="*/ 141 h 96"/>
                <a:gd name="T66" fmla="*/ 343 w 200"/>
                <a:gd name="T67" fmla="*/ 118 h 96"/>
                <a:gd name="T68" fmla="*/ 408 w 200"/>
                <a:gd name="T69" fmla="*/ 87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>
            <a:fillRect/>
          </a:stretch>
        </p:blipFill>
        <p:spPr bwMode="invGray">
          <a:xfrm>
            <a:off x="8131175" y="6392863"/>
            <a:ext cx="8001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2249896"/>
            <a:ext cx="8089901" cy="1421928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31" y="4083341"/>
            <a:ext cx="8325548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 i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8791F7-D778-475C-8D00-1B8C2F5E4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789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543207"/>
            <a:ext cx="8089901" cy="4081117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31" y="4921541"/>
            <a:ext cx="8325548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6AE0-6A2D-4FEC-B6B6-6CBC94700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6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10BD-DE07-4F67-93A8-105386492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396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202179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38226" y="1563684"/>
            <a:ext cx="8087171" cy="313932"/>
          </a:xfrm>
        </p:spPr>
        <p:txBody>
          <a:bodyPr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E4DF-5DDF-4D04-B744-BBFD992DF7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645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8912"/>
            <a:ext cx="8080375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64" y="1562634"/>
            <a:ext cx="3989387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41062" y="1013951"/>
            <a:ext cx="8077645" cy="38318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882627" y="1556703"/>
            <a:ext cx="4013199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FB82-AAFB-4365-92BD-11C13E725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43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Picture 17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430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8912"/>
            <a:ext cx="8080375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40321" y="1011992"/>
            <a:ext cx="8077645" cy="383182"/>
          </a:xfrm>
        </p:spPr>
        <p:txBody>
          <a:bodyPr rtlCol="0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87F4-4563-4C28-826B-EA5494838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465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2B3B-C563-4898-BAD6-E5103CE1E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60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F00A-87D4-4305-9B50-0F8D9CDA0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144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2405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613" y="2701925"/>
            <a:ext cx="21097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8271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52475" y="2562225"/>
            <a:ext cx="3730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752475" y="2562225"/>
            <a:ext cx="3730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414713"/>
            <a:ext cx="15033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5413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938"/>
            <a:ext cx="42100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611313"/>
            <a:ext cx="43894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335463"/>
            <a:ext cx="504507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2722563" y="1611313"/>
            <a:ext cx="3676650" cy="3675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>
            <a:fillRect/>
          </a:stretch>
        </p:blipFill>
        <p:spPr bwMode="auto">
          <a:xfrm>
            <a:off x="4327525" y="2924175"/>
            <a:ext cx="22225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3424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998138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3406590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6045890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4338645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0952" y="742091"/>
            <a:ext cx="1487211" cy="885917"/>
            <a:chOff x="2749439" y="752601"/>
            <a:chExt cx="1487211" cy="885917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dirty="0" err="1" smtClean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2785238" y="912373"/>
              <a:ext cx="1451412" cy="4985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Arial"/>
                  <a:cs typeface="+mn-cs"/>
                </a:rPr>
                <a:t>Partner </a:t>
              </a:r>
              <a:br>
                <a:rPr lang="en-US" dirty="0" smtClean="0">
                  <a:solidFill>
                    <a:srgbClr val="FFFFFF"/>
                  </a:solidFill>
                  <a:latin typeface="Arial"/>
                  <a:cs typeface="+mn-cs"/>
                </a:rPr>
              </a:br>
              <a:r>
                <a:rPr lang="en-US" dirty="0" smtClean="0">
                  <a:solidFill>
                    <a:srgbClr val="FFFFFF"/>
                  </a:solidFill>
                  <a:latin typeface="Arial"/>
                  <a:cs typeface="+mn-cs"/>
                </a:rPr>
                <a:t>Logo</a:t>
              </a: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570939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723297"/>
            <a:ext cx="1049132" cy="9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56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7310" y="6045890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6931" y="433962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9547" y="2994339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639" y="3410926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70939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1850952" y="742091"/>
            <a:ext cx="1487211" cy="885917"/>
            <a:chOff x="2749439" y="752601"/>
            <a:chExt cx="1487211" cy="885917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dirty="0" err="1" smtClean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4985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52049"/>
                  </a:solidFill>
                  <a:latin typeface="Arial"/>
                  <a:cs typeface="+mn-cs"/>
                </a:rPr>
                <a:t>Partner </a:t>
              </a:r>
              <a:br>
                <a:rPr lang="en-US" dirty="0" smtClean="0">
                  <a:solidFill>
                    <a:srgbClr val="052049"/>
                  </a:solidFill>
                  <a:latin typeface="Arial"/>
                  <a:cs typeface="+mn-cs"/>
                </a:rPr>
              </a:br>
              <a:r>
                <a:rPr lang="en-US" dirty="0" smtClean="0">
                  <a:solidFill>
                    <a:srgbClr val="052049"/>
                  </a:solidFill>
                  <a:latin typeface="Arial"/>
                  <a:cs typeface="+mn-cs"/>
                </a:rPr>
                <a:t>Logo</a:t>
              </a:r>
            </a:p>
          </p:txBody>
        </p:sp>
      </p:grpSp>
      <p:pic>
        <p:nvPicPr>
          <p:cNvPr id="12" name="Picture 11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1" y="723297"/>
            <a:ext cx="1049132" cy="9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745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998138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3406590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6045890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4338645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723297"/>
            <a:ext cx="1049132" cy="9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984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7713" y="741363"/>
            <a:ext cx="10445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857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998138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3406590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6045890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4338645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5478435" y="756611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UCSF Helen Diller Family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Comprehensive </a:t>
            </a:r>
            <a:b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</a:b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Cancer Center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63522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 bwMode="auto">
          <a:xfrm>
            <a:off x="6901817" y="756611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UCSF School</a:t>
            </a:r>
            <a:b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</a:b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of Medicine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5724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7802882" y="756611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AIDS Research Institute at UCSF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723297"/>
            <a:ext cx="1049132" cy="9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70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366714"/>
            <a:ext cx="62053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 smtClea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728944"/>
            <a:ext cx="799867" cy="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252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366714"/>
            <a:ext cx="62053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 smtClea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274334" y="756611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UCSF Helen Diller Family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Comprehensive </a:t>
            </a:r>
            <a:b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</a:b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Cancer Center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9421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4697716" y="756611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UCSF School</a:t>
            </a:r>
            <a:b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</a:b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53148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5598781" y="756611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white"/>
                </a:solidFill>
                <a:latin typeface="Arial"/>
                <a:cs typeface="+mn-cs"/>
              </a:rPr>
              <a:t>AIDS Research Institute at UCSF</a:t>
            </a: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728944"/>
            <a:ext cx="799867" cy="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293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366714"/>
            <a:ext cx="62053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 smtClea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839262" y="742091"/>
            <a:ext cx="1487211" cy="674568"/>
            <a:chOff x="2749439" y="752601"/>
            <a:chExt cx="1487211" cy="885917"/>
          </a:xfrm>
        </p:grpSpPr>
        <p:sp>
          <p:nvSpPr>
            <p:cNvPr id="16" name="Rectangle 15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dirty="0" err="1" smtClean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auto">
            <a:xfrm>
              <a:off x="2785238" y="886124"/>
              <a:ext cx="1451412" cy="5092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Partner </a:t>
              </a:r>
              <a:b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Logo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1575576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575576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728944"/>
            <a:ext cx="799867" cy="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93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366714"/>
            <a:ext cx="62053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 smtClea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1" name="Picture 10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728944"/>
            <a:ext cx="799867" cy="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63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366714"/>
            <a:ext cx="62053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 smtClea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728944"/>
            <a:ext cx="799867" cy="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764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366714"/>
            <a:ext cx="62053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 smtClea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728944"/>
            <a:ext cx="799867" cy="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98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 bwMode="ltGray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366714"/>
            <a:ext cx="62053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 smtClea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728944"/>
            <a:ext cx="799867" cy="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815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 smtClea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5" y="2836686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393133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5/23/2016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UCSF Learning &amp; Organization Development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6400800"/>
            <a:ext cx="588400" cy="3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499837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1900502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4921542"/>
            <a:ext cx="7934476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932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7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632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27293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513786"/>
            <a:ext cx="8325548" cy="401150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394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26658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971826"/>
            <a:ext cx="8325548" cy="401150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388" y="1513718"/>
            <a:ext cx="8087171" cy="313932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788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30357"/>
            <a:ext cx="8080375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286" y="1575335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225" y="1013951"/>
            <a:ext cx="8077645" cy="383183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264" y="1569404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4391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28451"/>
            <a:ext cx="8080375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062" y="1011993"/>
            <a:ext cx="8077645" cy="383183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597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428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5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5" y="2693284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5064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579566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2562339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6" y="3407629"/>
            <a:ext cx="1123315" cy="97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231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4372926"/>
            <a:ext cx="4924272" cy="2485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850415"/>
            <a:ext cx="4228798" cy="3007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86250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670048"/>
            <a:ext cx="2765684" cy="3694176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 smtClean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5" y="2999863"/>
            <a:ext cx="1660961" cy="100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670048"/>
            <a:ext cx="3201976" cy="27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26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7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134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>
              <a:solidFill>
                <a:srgbClr val="05204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089974C-B37B-4CB5-BC45-7C5124932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04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430463" y="590550"/>
            <a:ext cx="0" cy="118903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2749550" y="752475"/>
            <a:ext cx="1487488" cy="868363"/>
            <a:chOff x="2749439" y="752601"/>
            <a:chExt cx="1487211" cy="868680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600" b="1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200">
                  <a:solidFill>
                    <a:prstClr val="white"/>
                  </a:solidFill>
                  <a:latin typeface="Arial" charset="0"/>
                </a:rPr>
                <a:t>Partner Logo</a:t>
              </a:r>
            </a:p>
          </p:txBody>
        </p:sp>
      </p:grpSp>
      <p:pic>
        <p:nvPicPr>
          <p:cNvPr id="9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4017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883538"/>
            <a:ext cx="6595720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3436978"/>
            <a:ext cx="6570016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6045200"/>
            <a:ext cx="1925637" cy="239713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057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430463" y="590550"/>
            <a:ext cx="0" cy="11890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2749550" y="752475"/>
            <a:ext cx="1487488" cy="868363"/>
            <a:chOff x="2749439" y="752601"/>
            <a:chExt cx="1487211" cy="868680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600" b="1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200">
                  <a:solidFill>
                    <a:srgbClr val="052049"/>
                  </a:solidFill>
                  <a:latin typeface="Arial" charset="0"/>
                </a:rPr>
                <a:t>Partner Logo</a:t>
              </a:r>
            </a:p>
          </p:txBody>
        </p:sp>
      </p:grpSp>
      <p:pic>
        <p:nvPicPr>
          <p:cNvPr id="9" name="Picture 15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739775"/>
            <a:ext cx="138906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883538"/>
            <a:ext cx="6595720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3436978"/>
            <a:ext cx="6570016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6045200"/>
            <a:ext cx="1925637" cy="239713"/>
          </a:xfrm>
        </p:spPr>
        <p:txBody>
          <a:bodyPr/>
          <a:lstStyle>
            <a:lvl1pPr algn="l">
              <a:defRPr sz="1200" i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24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883538"/>
            <a:ext cx="6595720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3436978"/>
            <a:ext cx="6570016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6045200"/>
            <a:ext cx="1925637" cy="239713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32052" y="599806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7" y="644889"/>
            <a:ext cx="3086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98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4876800" y="757238"/>
            <a:ext cx="1563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solidFill>
                  <a:prstClr val="white"/>
                </a:solidFill>
                <a:latin typeface="Arial" charset="0"/>
              </a:rPr>
              <a:t>UCSF Helen Diller Family</a:t>
            </a:r>
          </a:p>
          <a:p>
            <a:r>
              <a:rPr lang="en-US" sz="1000">
                <a:solidFill>
                  <a:prstClr val="white"/>
                </a:solidFill>
                <a:latin typeface="Arial" charset="0"/>
              </a:rPr>
              <a:t>Comprehensive </a:t>
            </a:r>
            <a:br>
              <a:rPr lang="en-US" sz="1000">
                <a:solidFill>
                  <a:prstClr val="white"/>
                </a:solidFill>
                <a:latin typeface="Arial" charset="0"/>
              </a:rPr>
            </a:br>
            <a:r>
              <a:rPr lang="en-US" sz="1000">
                <a:solidFill>
                  <a:prstClr val="white"/>
                </a:solidFill>
                <a:latin typeface="Arial" charset="0"/>
              </a:rPr>
              <a:t>Cancer Center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40488" y="735013"/>
            <a:ext cx="0" cy="466725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6689725" y="757238"/>
            <a:ext cx="8175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solidFill>
                  <a:prstClr val="white"/>
                </a:solidFill>
                <a:latin typeface="Arial" charset="0"/>
              </a:rPr>
              <a:t>UCSF School</a:t>
            </a:r>
            <a:br>
              <a:rPr lang="en-US" sz="1000">
                <a:solidFill>
                  <a:prstClr val="white"/>
                </a:solidFill>
                <a:latin typeface="Arial" charset="0"/>
              </a:rPr>
            </a:br>
            <a:r>
              <a:rPr lang="en-US" sz="1000">
                <a:solidFill>
                  <a:prstClr val="white"/>
                </a:solidFill>
                <a:latin typeface="Arial" charset="0"/>
              </a:rPr>
              <a:t>of Medicine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70788" y="735013"/>
            <a:ext cx="0" cy="466725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7802563" y="757238"/>
            <a:ext cx="9763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solidFill>
                  <a:prstClr val="white"/>
                </a:solidFill>
                <a:latin typeface="Arial" charset="0"/>
              </a:rPr>
              <a:t>AIDS Research Institute at UCSF</a:t>
            </a: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4017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883538"/>
            <a:ext cx="6595720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3436978"/>
            <a:ext cx="6570016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6045200"/>
            <a:ext cx="1925637" cy="239713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334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9" name="Picture 15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6" y="2999514"/>
            <a:ext cx="6550481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90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3786188" y="757238"/>
            <a:ext cx="13446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900">
                <a:solidFill>
                  <a:prstClr val="white"/>
                </a:solidFill>
                <a:latin typeface="Arial" charset="0"/>
              </a:rPr>
              <a:t>UCSF Helen Diller Family</a:t>
            </a:r>
          </a:p>
          <a:p>
            <a:r>
              <a:rPr lang="en-US" sz="900">
                <a:solidFill>
                  <a:prstClr val="white"/>
                </a:solidFill>
                <a:latin typeface="Arial" charset="0"/>
              </a:rPr>
              <a:t>Comprehensive </a:t>
            </a:r>
            <a:br>
              <a:rPr lang="en-US" sz="900">
                <a:solidFill>
                  <a:prstClr val="white"/>
                </a:solidFill>
                <a:latin typeface="Arial" charset="0"/>
              </a:rPr>
            </a:br>
            <a:r>
              <a:rPr lang="en-US" sz="900">
                <a:solidFill>
                  <a:prstClr val="white"/>
                </a:solidFill>
                <a:latin typeface="Arial" charset="0"/>
              </a:rPr>
              <a:t>Cancer Center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140325" y="735013"/>
            <a:ext cx="0" cy="41116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5297488" y="757238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900">
                <a:solidFill>
                  <a:prstClr val="white"/>
                </a:solidFill>
                <a:latin typeface="Arial" charset="0"/>
              </a:rPr>
              <a:t>UCSF School</a:t>
            </a:r>
            <a:br>
              <a:rPr lang="en-US" sz="900">
                <a:solidFill>
                  <a:prstClr val="white"/>
                </a:solidFill>
                <a:latin typeface="Arial" charset="0"/>
              </a:rPr>
            </a:br>
            <a:r>
              <a:rPr lang="en-US" sz="900">
                <a:solidFill>
                  <a:prstClr val="white"/>
                </a:solidFill>
                <a:latin typeface="Arial" charset="0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62663" y="735013"/>
            <a:ext cx="0" cy="41116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>
            <a:spLocks noChangeArrowheads="1"/>
          </p:cNvSpPr>
          <p:nvPr userDrawn="1"/>
        </p:nvSpPr>
        <p:spPr bwMode="auto">
          <a:xfrm>
            <a:off x="6221413" y="757238"/>
            <a:ext cx="976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900">
                <a:solidFill>
                  <a:prstClr val="white"/>
                </a:solidFill>
                <a:latin typeface="Arial" charset="0"/>
              </a:rPr>
              <a:t>AIDS Research Institute at UCSF</a:t>
            </a:r>
          </a:p>
        </p:txBody>
      </p:sp>
      <p:pic>
        <p:nvPicPr>
          <p:cNvPr id="15" name="Picture 21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6" y="2999514"/>
            <a:ext cx="6550481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547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2043113" y="590550"/>
            <a:ext cx="0" cy="96043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7"/>
          <p:cNvGrpSpPr>
            <a:grpSpLocks/>
          </p:cNvGrpSpPr>
          <p:nvPr userDrawn="1"/>
        </p:nvGrpSpPr>
        <p:grpSpPr bwMode="auto">
          <a:xfrm>
            <a:off x="2298700" y="741363"/>
            <a:ext cx="1487488" cy="682625"/>
            <a:chOff x="2749439" y="752601"/>
            <a:chExt cx="1487211" cy="682055"/>
          </a:xfrm>
        </p:grpSpPr>
        <p:sp>
          <p:nvSpPr>
            <p:cNvPr id="12" name="Rectangle 18"/>
            <p:cNvSpPr>
              <a:spLocks noChangeArrowheads="1"/>
            </p:cNvSpPr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200" b="1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3" name="TextBox 19"/>
            <p:cNvSpPr txBox="1">
              <a:spLocks noChangeArrowheads="1"/>
            </p:cNvSpPr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Partner </a:t>
              </a:r>
              <a:br>
                <a:rPr lang="en-US" sz="1400">
                  <a:solidFill>
                    <a:prstClr val="white"/>
                  </a:solidFill>
                  <a:latin typeface="Arial" charset="0"/>
                </a:rPr>
              </a:b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Logo</a:t>
              </a:r>
            </a:p>
          </p:txBody>
        </p:sp>
      </p:grpSp>
      <p:pic>
        <p:nvPicPr>
          <p:cNvPr id="14" name="Picture 20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6" y="2999514"/>
            <a:ext cx="6550481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279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306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972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14"/>
          <p:cNvCxnSpPr>
            <a:cxnSpLocks noChangeShapeType="1"/>
          </p:cNvCxnSpPr>
          <p:nvPr/>
        </p:nvCxnSpPr>
        <p:spPr bwMode="auto">
          <a:xfrm>
            <a:off x="365125" y="6249988"/>
            <a:ext cx="8413750" cy="0"/>
          </a:xfrm>
          <a:prstGeom prst="line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>
            <a:off x="365125" y="6249988"/>
            <a:ext cx="8413750" cy="0"/>
          </a:xfrm>
          <a:prstGeom prst="line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>
            <a:fillRect/>
          </a:stretch>
        </p:blipFill>
        <p:spPr bwMode="invGray">
          <a:xfrm>
            <a:off x="8131175" y="6392863"/>
            <a:ext cx="8001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2249896"/>
            <a:ext cx="8089901" cy="1421928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31" y="4083341"/>
            <a:ext cx="8325548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 i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765F2B-D7F4-499D-9FA0-0962A7A15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623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053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41363"/>
            <a:ext cx="1041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42950"/>
            <a:ext cx="10525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48605" y="2446074"/>
            <a:ext cx="6576108" cy="618631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747713" y="4906963"/>
            <a:ext cx="1925637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5/23/2016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510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cxnSp>
        <p:nvCxnSpPr>
          <p:cNvPr id="6" name="Straight Connector 13"/>
          <p:cNvCxnSpPr>
            <a:cxnSpLocks noChangeShapeType="1"/>
          </p:cNvCxnSpPr>
          <p:nvPr/>
        </p:nvCxnSpPr>
        <p:spPr bwMode="auto">
          <a:xfrm>
            <a:off x="365125" y="6249988"/>
            <a:ext cx="8413750" cy="0"/>
          </a:xfrm>
          <a:prstGeom prst="line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4"/>
          <p:cNvCxnSpPr>
            <a:cxnSpLocks noChangeShapeType="1"/>
          </p:cNvCxnSpPr>
          <p:nvPr userDrawn="1"/>
        </p:nvCxnSpPr>
        <p:spPr bwMode="auto">
          <a:xfrm>
            <a:off x="365125" y="6249988"/>
            <a:ext cx="8413750" cy="0"/>
          </a:xfrm>
          <a:prstGeom prst="line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>
            <a:fillRect/>
          </a:stretch>
        </p:blipFill>
        <p:spPr bwMode="invGray">
          <a:xfrm>
            <a:off x="8131175" y="6392863"/>
            <a:ext cx="8001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2249896"/>
            <a:ext cx="8089901" cy="1421928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31" y="4083341"/>
            <a:ext cx="8325548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5/23/2016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UCSF Learning &amp; Organization Development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 i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F176C9-B746-42BD-8A85-D5E0C08C15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37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543207"/>
            <a:ext cx="8089901" cy="4081117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31" y="4921541"/>
            <a:ext cx="8325548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013A-8639-4560-8DB8-5E2547381534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09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18DA-4111-45CB-AF79-C8E4C1EFB45E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082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202179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38226" y="1563684"/>
            <a:ext cx="8087171" cy="313932"/>
          </a:xfrm>
        </p:spPr>
        <p:txBody>
          <a:bodyPr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8B9D-31C6-4026-B131-6D2809F14023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133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3999"/>
            <a:ext cx="8080375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64" y="1562634"/>
            <a:ext cx="3989387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41062" y="1013951"/>
            <a:ext cx="8077645" cy="38318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882627" y="1556703"/>
            <a:ext cx="4013199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5D87-4DE9-4187-857B-43667C120F08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631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4801"/>
            <a:ext cx="8080375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40321" y="1011992"/>
            <a:ext cx="8077645" cy="383182"/>
          </a:xfrm>
        </p:spPr>
        <p:txBody>
          <a:bodyPr rtlCol="0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A0AB-C97C-412F-A951-F9B104080B8E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366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CC3E-E3C8-4207-A0A5-F5DC02384D3A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88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8E53-E952-416C-BBFB-E9054F1B4CC0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859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543207"/>
            <a:ext cx="8089901" cy="4081117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31" y="4921541"/>
            <a:ext cx="8325548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FD2F0-4A1E-441A-BCD2-C050F348A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608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0508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613" y="2701925"/>
            <a:ext cx="21097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99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52475" y="2562225"/>
            <a:ext cx="3730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752475" y="2562225"/>
            <a:ext cx="3730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414713"/>
            <a:ext cx="15033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4142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938"/>
            <a:ext cx="42100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611313"/>
            <a:ext cx="43894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335463"/>
            <a:ext cx="504507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2722563" y="1611313"/>
            <a:ext cx="3676650" cy="3675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>
            <a:fillRect/>
          </a:stretch>
        </p:blipFill>
        <p:spPr bwMode="auto">
          <a:xfrm>
            <a:off x="4327525" y="2924175"/>
            <a:ext cx="22225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520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052C-9531-4F46-A902-065D896D7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96948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20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60.xml"/><Relationship Id="rId25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83.xml"/><Relationship Id="rId24" Type="http://schemas.openxmlformats.org/officeDocument/2006/relationships/theme" Target="../theme/theme4.xml"/><Relationship Id="rId10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57225" y="434975"/>
            <a:ext cx="80899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7225" y="1555750"/>
            <a:ext cx="80899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bullet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125" y="6451600"/>
            <a:ext cx="927100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8663" y="6470650"/>
            <a:ext cx="4311650" cy="13811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775" y="6453188"/>
            <a:ext cx="246063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D8654-9476-4E79-B6AE-F5B5788D5F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055" name="Straight Connector 35"/>
          <p:cNvCxnSpPr>
            <a:cxnSpLocks noChangeShapeType="1"/>
          </p:cNvCxnSpPr>
          <p:nvPr/>
        </p:nvCxnSpPr>
        <p:spPr bwMode="auto">
          <a:xfrm>
            <a:off x="365125" y="6249988"/>
            <a:ext cx="8413750" cy="0"/>
          </a:xfrm>
          <a:prstGeom prst="line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Straight Connector 8"/>
          <p:cNvCxnSpPr>
            <a:cxnSpLocks noChangeShapeType="1"/>
          </p:cNvCxnSpPr>
          <p:nvPr userDrawn="1"/>
        </p:nvCxnSpPr>
        <p:spPr bwMode="auto">
          <a:xfrm>
            <a:off x="365125" y="6249988"/>
            <a:ext cx="8413750" cy="0"/>
          </a:xfrm>
          <a:prstGeom prst="line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7" name="Picture 41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>
            <a:fillRect/>
          </a:stretch>
        </p:blipFill>
        <p:spPr bwMode="invGray">
          <a:xfrm>
            <a:off x="8131175" y="6392863"/>
            <a:ext cx="8001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99" r:id="rId15"/>
    <p:sldLayoutId id="2147484100" r:id="rId16"/>
    <p:sldLayoutId id="2147484101" r:id="rId17"/>
    <p:sldLayoutId id="2147484102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lang="en-US" sz="3600" kern="1200" dirty="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Arial" charset="0"/>
        </a:defRPr>
      </a:lvl9pPr>
    </p:titleStyle>
    <p:bodyStyle>
      <a:lvl1pPr marL="168275" indent="-168275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Arial" charset="0"/>
        <a:buChar char="•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Arial" charset="0"/>
        <a:buChar char="‒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Arial" charset="0"/>
        <a:buChar char="•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 userDrawn="1"/>
        </p:nvSpPr>
        <p:spPr bwMode="invGray">
          <a:xfrm>
            <a:off x="0" y="6249988"/>
            <a:ext cx="9144000" cy="608012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55638" y="434975"/>
            <a:ext cx="80899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 Here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7225" y="1555750"/>
            <a:ext cx="80899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bullet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125" y="6451600"/>
            <a:ext cx="927100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5/23/2016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8663" y="6470650"/>
            <a:ext cx="4311650" cy="13811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UCSF Learning &amp; Organization Development 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775" y="6453188"/>
            <a:ext cx="246063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85026F-7059-4AAC-B0F8-2A1791357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0" name="Picture 41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>
            <a:fillRect/>
          </a:stretch>
        </p:blipFill>
        <p:spPr bwMode="invGray">
          <a:xfrm>
            <a:off x="8131175" y="6392863"/>
            <a:ext cx="8001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110" r:id="rId15"/>
    <p:sldLayoutId id="2147484111" r:id="rId16"/>
    <p:sldLayoutId id="2147484112" r:id="rId17"/>
    <p:sldLayoutId id="2147484113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lang="en-US" sz="3600" kern="1200" dirty="0">
          <a:solidFill>
            <a:schemeClr val="tx1"/>
          </a:solidFill>
          <a:latin typeface="+mn-lt"/>
          <a:ea typeface="+mj-ea"/>
          <a:cs typeface="Arial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9pPr>
    </p:titleStyle>
    <p:bodyStyle>
      <a:lvl1pPr marL="168275" indent="-168275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Arial" charset="0"/>
        <a:buChar char="‒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1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941" y="1515610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6400800"/>
            <a:ext cx="481012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Garamon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05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  <p:sldLayoutId id="2147484159" r:id="rId17"/>
    <p:sldLayoutId id="2147484160" r:id="rId18"/>
    <p:sldLayoutId id="2147484161" r:id="rId19"/>
    <p:sldLayoutId id="2147484162" r:id="rId20"/>
    <p:sldLayoutId id="2147484163" r:id="rId21"/>
    <p:sldLayoutId id="2147484164" r:id="rId22"/>
    <p:sldLayoutId id="2147484165" r:id="rId23"/>
    <p:sldLayoutId id="2147484166" r:id="rId2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5638" y="434975"/>
            <a:ext cx="80899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7225" y="1565275"/>
            <a:ext cx="80899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bullet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125" y="6451600"/>
            <a:ext cx="927100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5/23/2016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8663" y="6470650"/>
            <a:ext cx="4311650" cy="13811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52049"/>
                </a:solidFill>
              </a:rPr>
              <a:t>UCSF Learning &amp; Organization Development 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775" y="6453188"/>
            <a:ext cx="246063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DE2FFF-3F92-4D9C-A795-92719178D645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1031" name="Straight Connector 35"/>
          <p:cNvCxnSpPr>
            <a:cxnSpLocks noChangeShapeType="1"/>
          </p:cNvCxnSpPr>
          <p:nvPr/>
        </p:nvCxnSpPr>
        <p:spPr bwMode="auto">
          <a:xfrm>
            <a:off x="365125" y="6249988"/>
            <a:ext cx="8413750" cy="0"/>
          </a:xfrm>
          <a:prstGeom prst="line">
            <a:avLst/>
          </a:prstGeom>
          <a:noFill/>
          <a:ln w="3175">
            <a:solidFill>
              <a:srgbClr val="0520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" name="Straight Connector 8"/>
          <p:cNvCxnSpPr>
            <a:cxnSpLocks noChangeShapeType="1"/>
          </p:cNvCxnSpPr>
          <p:nvPr/>
        </p:nvCxnSpPr>
        <p:spPr bwMode="auto">
          <a:xfrm>
            <a:off x="365125" y="6249988"/>
            <a:ext cx="8413750" cy="0"/>
          </a:xfrm>
          <a:prstGeom prst="line">
            <a:avLst/>
          </a:prstGeom>
          <a:noFill/>
          <a:ln w="3175">
            <a:solidFill>
              <a:srgbClr val="0520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3" name="Freeform 77"/>
          <p:cNvSpPr>
            <a:spLocks/>
          </p:cNvSpPr>
          <p:nvPr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647700 w 350"/>
              <a:gd name="T1" fmla="*/ 96308 h 168"/>
              <a:gd name="T2" fmla="*/ 499654 w 350"/>
              <a:gd name="T3" fmla="*/ 240771 h 168"/>
              <a:gd name="T4" fmla="*/ 444137 w 350"/>
              <a:gd name="T5" fmla="*/ 185208 h 168"/>
              <a:gd name="T6" fmla="*/ 379367 w 350"/>
              <a:gd name="T7" fmla="*/ 168540 h 168"/>
              <a:gd name="T8" fmla="*/ 371965 w 350"/>
              <a:gd name="T9" fmla="*/ 159279 h 168"/>
              <a:gd name="T10" fmla="*/ 370114 w 350"/>
              <a:gd name="T11" fmla="*/ 151871 h 168"/>
              <a:gd name="T12" fmla="*/ 375666 w 350"/>
              <a:gd name="T13" fmla="*/ 135202 h 168"/>
              <a:gd name="T14" fmla="*/ 375666 w 350"/>
              <a:gd name="T15" fmla="*/ 135202 h 168"/>
              <a:gd name="T16" fmla="*/ 379367 w 350"/>
              <a:gd name="T17" fmla="*/ 133350 h 168"/>
              <a:gd name="T18" fmla="*/ 433034 w 350"/>
              <a:gd name="T19" fmla="*/ 131498 h 168"/>
              <a:gd name="T20" fmla="*/ 492252 w 350"/>
              <a:gd name="T21" fmla="*/ 157427 h 168"/>
              <a:gd name="T22" fmla="*/ 410827 w 350"/>
              <a:gd name="T23" fmla="*/ 88900 h 168"/>
              <a:gd name="T24" fmla="*/ 331252 w 350"/>
              <a:gd name="T25" fmla="*/ 135202 h 168"/>
              <a:gd name="T26" fmla="*/ 329402 w 350"/>
              <a:gd name="T27" fmla="*/ 140758 h 168"/>
              <a:gd name="T28" fmla="*/ 225770 w 350"/>
              <a:gd name="T29" fmla="*/ 111125 h 168"/>
              <a:gd name="T30" fmla="*/ 329402 w 350"/>
              <a:gd name="T31" fmla="*/ 75935 h 168"/>
              <a:gd name="T32" fmla="*/ 283137 w 350"/>
              <a:gd name="T33" fmla="*/ 0 h 168"/>
              <a:gd name="T34" fmla="*/ 179505 w 350"/>
              <a:gd name="T35" fmla="*/ 3704 h 168"/>
              <a:gd name="T36" fmla="*/ 133241 w 350"/>
              <a:gd name="T37" fmla="*/ 135202 h 168"/>
              <a:gd name="T38" fmla="*/ 46264 w 350"/>
              <a:gd name="T39" fmla="*/ 135202 h 168"/>
              <a:gd name="T40" fmla="*/ 0 w 350"/>
              <a:gd name="T41" fmla="*/ 3704 h 168"/>
              <a:gd name="T42" fmla="*/ 88827 w 350"/>
              <a:gd name="T43" fmla="*/ 220398 h 168"/>
              <a:gd name="T44" fmla="*/ 179505 w 350"/>
              <a:gd name="T45" fmla="*/ 118533 h 168"/>
              <a:gd name="T46" fmla="*/ 346057 w 350"/>
              <a:gd name="T47" fmla="*/ 198173 h 168"/>
              <a:gd name="T48" fmla="*/ 396022 w 350"/>
              <a:gd name="T49" fmla="*/ 216694 h 168"/>
              <a:gd name="T50" fmla="*/ 447838 w 350"/>
              <a:gd name="T51" fmla="*/ 231510 h 168"/>
              <a:gd name="T52" fmla="*/ 438585 w 350"/>
              <a:gd name="T53" fmla="*/ 272256 h 168"/>
              <a:gd name="T54" fmla="*/ 375666 w 350"/>
              <a:gd name="T55" fmla="*/ 261144 h 168"/>
              <a:gd name="T56" fmla="*/ 325701 w 350"/>
              <a:gd name="T57" fmla="*/ 240771 h 168"/>
              <a:gd name="T58" fmla="*/ 414528 w 350"/>
              <a:gd name="T59" fmla="*/ 311150 h 168"/>
              <a:gd name="T60" fmla="*/ 499654 w 350"/>
              <a:gd name="T61" fmla="*/ 248179 h 168"/>
              <a:gd name="T62" fmla="*/ 545919 w 350"/>
              <a:gd name="T63" fmla="*/ 307446 h 168"/>
              <a:gd name="T64" fmla="*/ 634746 w 350"/>
              <a:gd name="T65" fmla="*/ 220398 h 168"/>
              <a:gd name="T66" fmla="*/ 545919 w 350"/>
              <a:gd name="T67" fmla="*/ 183356 h 168"/>
              <a:gd name="T68" fmla="*/ 647700 w 350"/>
              <a:gd name="T69" fmla="*/ 135202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7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  <p:sldLayoutId id="2147484186" r:id="rId18"/>
    <p:sldLayoutId id="2147484187" r:id="rId19"/>
    <p:sldLayoutId id="2147484188" r:id="rId20"/>
    <p:sldLayoutId id="2147484189" r:id="rId21"/>
    <p:sldLayoutId id="2147484190" r:id="rId22"/>
    <p:sldLayoutId id="2147484191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3600" kern="1200" dirty="0">
          <a:solidFill>
            <a:schemeClr val="tx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Arial" charset="0"/>
        </a:defRPr>
      </a:lvl9pPr>
    </p:titleStyle>
    <p:bodyStyle>
      <a:lvl1pPr marL="168275" indent="-1682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Arial" charset="0"/>
        <a:buChar char="‒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cnet.universityofcalifornia.edu/compensation-and-benefits/disability-life-accident/disability/index.html" TargetMode="External"/><Relationship Id="rId4" Type="http://schemas.openxmlformats.org/officeDocument/2006/relationships/hyperlink" Target="http://ucnet.universityofcalifornia.edu/compensation-and-benefits/index.html" TargetMode="External"/><Relationship Id="rId5" Type="http://schemas.openxmlformats.org/officeDocument/2006/relationships/hyperlink" Target="http://ucnet.universityofcalifornia.edu/compensation-and-benefits/disability-life-accident/disability/index-2017.html" TargetMode="External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6324" y="1776150"/>
            <a:ext cx="7620000" cy="615553"/>
          </a:xfrm>
        </p:spPr>
        <p:txBody>
          <a:bodyPr anchor="ctr"/>
          <a:lstStyle/>
          <a:p>
            <a:r>
              <a:rPr lang="en-US" sz="4000" dirty="0"/>
              <a:t>Benefits Specialty </a:t>
            </a:r>
            <a:r>
              <a:rPr lang="en-US" sz="4000" dirty="0" smtClean="0"/>
              <a:t>Center Update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104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46" y="293769"/>
            <a:ext cx="8089901" cy="1034129"/>
          </a:xfrm>
        </p:spPr>
        <p:txBody>
          <a:bodyPr/>
          <a:lstStyle/>
          <a:p>
            <a:r>
              <a:rPr lang="en-US" dirty="0" smtClean="0"/>
              <a:t>Specialty</a:t>
            </a:r>
            <a:r>
              <a:rPr lang="en-US" b="1" dirty="0" smtClean="0"/>
              <a:t> </a:t>
            </a:r>
            <a:r>
              <a:rPr lang="en-US" dirty="0" smtClean="0"/>
              <a:t>Center</a:t>
            </a:r>
            <a:r>
              <a:rPr lang="en-US" b="1" dirty="0" smtClean="0"/>
              <a:t> </a:t>
            </a:r>
            <a:r>
              <a:rPr lang="en-US" dirty="0" smtClean="0"/>
              <a:t>Update</a:t>
            </a:r>
            <a:br>
              <a:rPr lang="en-US" dirty="0" smtClean="0"/>
            </a:br>
            <a:r>
              <a:rPr lang="en-US" dirty="0" smtClean="0"/>
              <a:t>Benefits News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/>
              <a:t>Open Enrollment, 2017</a:t>
            </a:r>
          </a:p>
          <a:p>
            <a:pPr marL="0" indent="0">
              <a:buNone/>
            </a:pP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2400" dirty="0" smtClean="0"/>
              <a:t>Begins: Oct 27, 2016, 8:00am</a:t>
            </a:r>
          </a:p>
          <a:p>
            <a:r>
              <a:rPr lang="en-US" sz="2400" dirty="0" smtClean="0"/>
              <a:t>Ends: Nov 22, 2016, </a:t>
            </a:r>
            <a:r>
              <a:rPr lang="en-US" sz="2400" b="1" dirty="0" smtClean="0">
                <a:solidFill>
                  <a:srgbClr val="FF0000"/>
                </a:solidFill>
              </a:rPr>
              <a:t>5:00pm sharp!</a:t>
            </a: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All open enrollment changes are effective Jan 1, 2017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D18DA-4111-45CB-AF79-C8E4C1EFB45E}" type="slidenum">
              <a:rPr lang="en-US" smtClean="0">
                <a:solidFill>
                  <a:srgbClr val="052049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24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46" y="293769"/>
            <a:ext cx="8089901" cy="575094"/>
          </a:xfrm>
        </p:spPr>
        <p:txBody>
          <a:bodyPr/>
          <a:lstStyle/>
          <a:p>
            <a:r>
              <a:rPr lang="en-US" dirty="0" smtClean="0"/>
              <a:t>Benefits Specialty</a:t>
            </a:r>
            <a:r>
              <a:rPr lang="en-US" b="1" dirty="0" smtClean="0"/>
              <a:t> </a:t>
            </a:r>
            <a:r>
              <a:rPr lang="en-US" dirty="0" smtClean="0"/>
              <a:t>Center</a:t>
            </a:r>
            <a:r>
              <a:rPr lang="en-US" b="1" dirty="0" smtClean="0"/>
              <a:t> </a:t>
            </a:r>
            <a:r>
              <a:rPr lang="en-US" dirty="0" smtClean="0"/>
              <a:t>Update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375" y="1219200"/>
            <a:ext cx="8325548" cy="435605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Disability Plan Open for Enrollment – New Plan Design </a:t>
            </a:r>
            <a:br>
              <a:rPr lang="en-US" sz="2600" b="1" dirty="0" smtClean="0"/>
            </a:br>
            <a:endParaRPr lang="en-US" sz="2600" b="1" dirty="0" smtClean="0"/>
          </a:p>
          <a:p>
            <a:r>
              <a:rPr lang="en-US" sz="2400" b="1" dirty="0"/>
              <a:t>Key </a:t>
            </a:r>
            <a:r>
              <a:rPr lang="en-US" sz="2400" b="1" dirty="0" smtClean="0"/>
              <a:t>Drivers For The Change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 smtClean="0"/>
              <a:t>Current state of the disability benefits program not sustainable from a cost perspective</a:t>
            </a:r>
          </a:p>
          <a:p>
            <a:pPr lvl="1"/>
            <a:r>
              <a:rPr lang="en-US" sz="2000" dirty="0" smtClean="0"/>
              <a:t>Short term and part time employees have no disability protection </a:t>
            </a:r>
          </a:p>
          <a:p>
            <a:pPr lvl="1"/>
            <a:r>
              <a:rPr lang="en-US" sz="2000" dirty="0" smtClean="0"/>
              <a:t>Employees want options that not only provide income protection but also support  their individual needs and financial goals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D18DA-4111-45CB-AF79-C8E4C1EFB45E}" type="slidenum">
              <a:rPr lang="en-US" smtClean="0">
                <a:solidFill>
                  <a:srgbClr val="052049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383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46" y="293769"/>
            <a:ext cx="8089901" cy="575094"/>
          </a:xfrm>
        </p:spPr>
        <p:txBody>
          <a:bodyPr/>
          <a:lstStyle/>
          <a:p>
            <a:r>
              <a:rPr lang="en-US" dirty="0"/>
              <a:t>Benefits Specialty</a:t>
            </a:r>
            <a:r>
              <a:rPr lang="en-US" b="1" dirty="0" smtClean="0"/>
              <a:t> </a:t>
            </a:r>
            <a:r>
              <a:rPr lang="en-US" dirty="0" smtClean="0"/>
              <a:t>Center</a:t>
            </a:r>
            <a:r>
              <a:rPr lang="en-US" b="1" dirty="0" smtClean="0"/>
              <a:t> </a:t>
            </a:r>
            <a:r>
              <a:rPr lang="en-US" dirty="0" smtClean="0"/>
              <a:t>Update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375" y="1219200"/>
            <a:ext cx="8325548" cy="435605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Disability Plan Open for Enrollment – </a:t>
            </a:r>
            <a:r>
              <a:rPr lang="en-US" sz="2600" b="1" dirty="0"/>
              <a:t>New Plan </a:t>
            </a:r>
            <a:r>
              <a:rPr lang="en-US" sz="2600" b="1" dirty="0" smtClean="0"/>
              <a:t>Design</a:t>
            </a:r>
          </a:p>
          <a:p>
            <a:pPr marL="0" indent="0">
              <a:buNone/>
            </a:pPr>
            <a:r>
              <a:rPr lang="en-US" sz="2400" b="1" dirty="0" smtClean="0"/>
              <a:t>Key </a:t>
            </a:r>
            <a:r>
              <a:rPr lang="en-US" sz="2400" b="1" dirty="0"/>
              <a:t>Changes</a:t>
            </a:r>
            <a:r>
              <a:rPr lang="en-US" sz="2400" dirty="0"/>
              <a:t>:</a:t>
            </a:r>
          </a:p>
          <a:p>
            <a:pPr lvl="1"/>
            <a:r>
              <a:rPr lang="en-US" sz="1800" dirty="0"/>
              <a:t>Eligibility is being expanded to employees in </a:t>
            </a:r>
            <a:r>
              <a:rPr lang="en-US" sz="1800" dirty="0" smtClean="0"/>
              <a:t>Core and Mid-Level Benefits </a:t>
            </a:r>
            <a:r>
              <a:rPr lang="en-US" sz="1800" dirty="0"/>
              <a:t>(currently only offered to </a:t>
            </a:r>
            <a:r>
              <a:rPr lang="en-US" sz="1800" dirty="0" smtClean="0"/>
              <a:t>employees with Full Benefits)</a:t>
            </a:r>
            <a:endParaRPr lang="en-US" sz="1800" dirty="0"/>
          </a:p>
          <a:p>
            <a:pPr lvl="1"/>
            <a:r>
              <a:rPr lang="en-US" sz="1800" b="1" dirty="0"/>
              <a:t>Employer</a:t>
            </a:r>
            <a:r>
              <a:rPr lang="en-US" sz="1800" dirty="0"/>
              <a:t> paid disability insurance continues - change to 14 </a:t>
            </a:r>
            <a:r>
              <a:rPr lang="en-US" sz="1800" dirty="0" smtClean="0"/>
              <a:t>day </a:t>
            </a:r>
            <a:r>
              <a:rPr lang="en-US" sz="1800" dirty="0"/>
              <a:t>waiting </a:t>
            </a:r>
            <a:r>
              <a:rPr lang="en-US" sz="1800" dirty="0" smtClean="0"/>
              <a:t>period*</a:t>
            </a:r>
            <a:endParaRPr lang="en-US" sz="1800" dirty="0"/>
          </a:p>
          <a:p>
            <a:pPr lvl="1"/>
            <a:r>
              <a:rPr lang="en-US" sz="1800" b="1" dirty="0"/>
              <a:t>Employee</a:t>
            </a:r>
            <a:r>
              <a:rPr lang="en-US" sz="1800" dirty="0"/>
              <a:t> paid voluntary </a:t>
            </a:r>
            <a:r>
              <a:rPr lang="en-US" sz="1800" dirty="0" smtClean="0"/>
              <a:t>‘supplemental disability’ </a:t>
            </a:r>
            <a:r>
              <a:rPr lang="en-US" sz="1800" dirty="0"/>
              <a:t>insurance is being split into two employee paid options – employees can enroll in one or both options</a:t>
            </a:r>
          </a:p>
          <a:p>
            <a:pPr lvl="2"/>
            <a:r>
              <a:rPr lang="en-US" sz="1800" dirty="0"/>
              <a:t>Short term disability </a:t>
            </a:r>
            <a:r>
              <a:rPr lang="en-US" sz="1800" dirty="0" smtClean="0"/>
              <a:t>– 14 </a:t>
            </a:r>
            <a:r>
              <a:rPr lang="en-US" sz="1800" dirty="0"/>
              <a:t>day waiting </a:t>
            </a:r>
            <a:r>
              <a:rPr lang="en-US" sz="1800" dirty="0" smtClean="0"/>
              <a:t>period*</a:t>
            </a:r>
            <a:endParaRPr lang="en-US" sz="1800" dirty="0"/>
          </a:p>
          <a:p>
            <a:pPr lvl="2"/>
            <a:r>
              <a:rPr lang="en-US" sz="1800" dirty="0"/>
              <a:t>Long term disability – 6 month waiting </a:t>
            </a:r>
            <a:r>
              <a:rPr lang="en-US" sz="1800" dirty="0" smtClean="0"/>
              <a:t>period</a:t>
            </a:r>
          </a:p>
          <a:p>
            <a:pPr lvl="2"/>
            <a:r>
              <a:rPr lang="en-US" sz="1800" dirty="0" smtClean="0"/>
              <a:t>The </a:t>
            </a:r>
            <a:r>
              <a:rPr lang="en-US" sz="1800" dirty="0"/>
              <a:t>disability benefit paid out during an approved disability is changing from 70% to 60% of pre-disability income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D18DA-4111-45CB-AF79-C8E4C1EFB45E}" type="slidenum">
              <a:rPr lang="en-US" smtClean="0">
                <a:solidFill>
                  <a:srgbClr val="052049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71525" y="6293048"/>
            <a:ext cx="472084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Still requires up to 22 working days of sick leave be used if available</a:t>
            </a:r>
          </a:p>
        </p:txBody>
      </p:sp>
    </p:spTree>
    <p:extLst>
      <p:ext uri="{BB962C8B-B14F-4D97-AF65-F5344CB8AC3E}">
        <p14:creationId xmlns:p14="http://schemas.microsoft.com/office/powerpoint/2010/main" val="3015323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46" y="293769"/>
            <a:ext cx="8089901" cy="575094"/>
          </a:xfrm>
        </p:spPr>
        <p:txBody>
          <a:bodyPr/>
          <a:lstStyle/>
          <a:p>
            <a:r>
              <a:rPr lang="en-US" dirty="0" smtClean="0"/>
              <a:t>Specialty</a:t>
            </a:r>
            <a:r>
              <a:rPr lang="en-US" b="1" dirty="0" smtClean="0"/>
              <a:t> </a:t>
            </a:r>
            <a:r>
              <a:rPr lang="en-US" dirty="0" smtClean="0"/>
              <a:t>Center</a:t>
            </a:r>
            <a:r>
              <a:rPr lang="en-US" b="1" dirty="0" smtClean="0"/>
              <a:t> </a:t>
            </a:r>
            <a:r>
              <a:rPr lang="en-US" dirty="0" smtClean="0"/>
              <a:t>Update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375" y="1219200"/>
            <a:ext cx="8325548" cy="435605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Disability Plan Open for Enrollment –New </a:t>
            </a:r>
            <a:r>
              <a:rPr lang="en-US" sz="2600" b="1" dirty="0"/>
              <a:t>Plan Design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UC Paid Basic</a:t>
            </a:r>
            <a:r>
              <a:rPr lang="en-US" sz="2400" b="1" dirty="0" smtClean="0"/>
              <a:t> Disability Insurance</a:t>
            </a:r>
            <a:r>
              <a:rPr lang="en-US" sz="2400" dirty="0" smtClean="0"/>
              <a:t>: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D18DA-4111-45CB-AF79-C8E4C1EFB45E}" type="slidenum">
              <a:rPr lang="en-US" smtClean="0">
                <a:solidFill>
                  <a:srgbClr val="052049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5204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27930"/>
              </p:ext>
            </p:extLst>
          </p:nvPr>
        </p:nvGraphicFramePr>
        <p:xfrm>
          <a:off x="447674" y="2562224"/>
          <a:ext cx="8181976" cy="3629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3356"/>
                <a:gridCol w="2789310"/>
                <a:gridCol w="2789310"/>
              </a:tblGrid>
              <a:tr h="41582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Disability Insurance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Current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2017 Plan Design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</a:tr>
              <a:tr h="831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Short Term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Short Term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</a:tr>
              <a:tr h="831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Waiting Period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 Days* (or parallels Supplemental Disability)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 </a:t>
                      </a:r>
                      <a:r>
                        <a:rPr lang="en-US" sz="1800" dirty="0">
                          <a:effectLst/>
                        </a:rPr>
                        <a:t>Days</a:t>
                      </a:r>
                      <a:r>
                        <a:rPr lang="en-US" sz="1800" dirty="0" smtClean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</a:tr>
              <a:tr h="831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 of Pre-Disability Income Paid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55% up to $800 per month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55% up to $800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</a:tr>
              <a:tr h="4158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Benefit Period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 to 6 months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 to 6 months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</a:tr>
              <a:tr h="30241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*Still requires EE to use 22 working days of S/L if available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49" marR="6774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phayes\AppData\Local\Microsoft\Windows\Temporary Internet Files\Content.IE5\LQJSMRR8\New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28" y="1649041"/>
            <a:ext cx="1120686" cy="77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368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18" y="150894"/>
            <a:ext cx="8089901" cy="575094"/>
          </a:xfrm>
        </p:spPr>
        <p:txBody>
          <a:bodyPr/>
          <a:lstStyle/>
          <a:p>
            <a:r>
              <a:rPr lang="en-US" dirty="0"/>
              <a:t> Benefits Specialty</a:t>
            </a:r>
            <a:r>
              <a:rPr lang="en-US" b="1" dirty="0" smtClean="0"/>
              <a:t> </a:t>
            </a:r>
            <a:r>
              <a:rPr lang="en-US" dirty="0" smtClean="0"/>
              <a:t>Center</a:t>
            </a:r>
            <a:r>
              <a:rPr lang="en-US" b="1" dirty="0" smtClean="0"/>
              <a:t> </a:t>
            </a:r>
            <a:r>
              <a:rPr lang="en-US" dirty="0" smtClean="0"/>
              <a:t>Update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375" y="762000"/>
            <a:ext cx="8325548" cy="470847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Disability Plan Open for Enrollment – </a:t>
            </a:r>
            <a:r>
              <a:rPr lang="en-US" sz="2600" b="1" dirty="0"/>
              <a:t>New Plan </a:t>
            </a:r>
            <a:r>
              <a:rPr lang="en-US" sz="2600" b="1" dirty="0" smtClean="0"/>
              <a:t>Design</a:t>
            </a:r>
          </a:p>
          <a:p>
            <a:pPr marL="0" indent="0">
              <a:buNone/>
            </a:pPr>
            <a:r>
              <a:rPr lang="en-US" sz="2400" b="1" dirty="0" smtClean="0"/>
              <a:t>Employee Paid Voluntary Disability Insurance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D18DA-4111-45CB-AF79-C8E4C1EFB45E}" type="slidenum">
              <a:rPr lang="en-US" smtClean="0">
                <a:solidFill>
                  <a:srgbClr val="052049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5204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28621"/>
              </p:ext>
            </p:extLst>
          </p:nvPr>
        </p:nvGraphicFramePr>
        <p:xfrm>
          <a:off x="447675" y="2168370"/>
          <a:ext cx="8401050" cy="4680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0567"/>
                <a:gridCol w="1921167"/>
                <a:gridCol w="1852553"/>
                <a:gridCol w="1876763"/>
              </a:tblGrid>
              <a:tr h="58573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Disability Insurance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Current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2017 Plan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Design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2 Options (elect 1 or both options)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Short/Long Term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Short Term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Long Term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</a:tr>
              <a:tr h="615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Waiting Period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7, 30, 90, or 180 Days*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 Days*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 Months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</a:tr>
              <a:tr h="2155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of Pre-Disability Income Paid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Combines with Employee paid benefit to pay up to 70% of pre-disability </a:t>
                      </a:r>
                      <a:r>
                        <a:rPr lang="en-US" sz="1800" dirty="0" smtClean="0">
                          <a:effectLst/>
                        </a:rPr>
                        <a:t>income, </a:t>
                      </a:r>
                      <a:r>
                        <a:rPr lang="en-US" sz="1800" dirty="0">
                          <a:effectLst/>
                        </a:rPr>
                        <a:t>up to $15,000 per month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Combines with Employee paid benefit to pay up to 60% of pre-disability </a:t>
                      </a:r>
                      <a:r>
                        <a:rPr lang="en-US" sz="1800" dirty="0" smtClean="0">
                          <a:effectLst/>
                        </a:rPr>
                        <a:t>income, </a:t>
                      </a:r>
                      <a:r>
                        <a:rPr lang="en-US" sz="1800" dirty="0">
                          <a:effectLst/>
                        </a:rPr>
                        <a:t>up to $15,000 per month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Pays up to 60% of pre-disability </a:t>
                      </a:r>
                      <a:r>
                        <a:rPr lang="en-US" sz="1800" dirty="0" smtClean="0">
                          <a:effectLst/>
                        </a:rPr>
                        <a:t>income, </a:t>
                      </a:r>
                      <a:r>
                        <a:rPr lang="en-US" sz="1800" dirty="0">
                          <a:effectLst/>
                        </a:rPr>
                        <a:t>up to $15,000 per month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</a:tr>
              <a:tr h="307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Benefit Period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 to age </a:t>
                      </a:r>
                      <a:r>
                        <a:rPr lang="en-US" sz="1800" smtClean="0">
                          <a:effectLst/>
                        </a:rPr>
                        <a:t>65**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 to 6 months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 to </a:t>
                      </a:r>
                      <a:r>
                        <a:rPr lang="en-US" sz="1600" dirty="0" smtClean="0">
                          <a:effectLst/>
                        </a:rPr>
                        <a:t>Social Security Retirement Age**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</a:tr>
              <a:tr h="32621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*Still requires EE to use 22 working days of S/L if </a:t>
                      </a:r>
                      <a:r>
                        <a:rPr lang="en-US" sz="1200" dirty="0" smtClean="0">
                          <a:effectLst/>
                        </a:rPr>
                        <a:t>available  **If age at disability is 60+, plan may pay beyond age 65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phayes\AppData\Local\Microsoft\Windows\Temporary Internet Files\Content.IE5\LQJSMRR8\New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4" y="1291590"/>
            <a:ext cx="1274445" cy="8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466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46" y="293769"/>
            <a:ext cx="8089901" cy="575094"/>
          </a:xfrm>
        </p:spPr>
        <p:txBody>
          <a:bodyPr/>
          <a:lstStyle/>
          <a:p>
            <a:r>
              <a:rPr lang="en-US" dirty="0"/>
              <a:t>Benefits Specialty</a:t>
            </a:r>
            <a:r>
              <a:rPr lang="en-US" b="1" dirty="0" smtClean="0"/>
              <a:t> </a:t>
            </a:r>
            <a:r>
              <a:rPr lang="en-US" dirty="0" smtClean="0"/>
              <a:t>Center</a:t>
            </a:r>
            <a:r>
              <a:rPr lang="en-US" b="1" dirty="0" smtClean="0"/>
              <a:t> </a:t>
            </a:r>
            <a:r>
              <a:rPr lang="en-US" dirty="0" smtClean="0"/>
              <a:t>Update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375" y="1219200"/>
            <a:ext cx="8325548" cy="435605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Disability Plan Open for Enrollment – </a:t>
            </a:r>
            <a:r>
              <a:rPr lang="en-US" sz="2600" b="1" dirty="0"/>
              <a:t>New Plan Design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b="1" dirty="0" smtClean="0"/>
          </a:p>
          <a:p>
            <a:r>
              <a:rPr lang="en-US" sz="2400" b="1" dirty="0" smtClean="0"/>
              <a:t>Next Steps: </a:t>
            </a:r>
          </a:p>
          <a:p>
            <a:pPr lvl="1"/>
            <a:r>
              <a:rPr lang="en-US" sz="2000" dirty="0" smtClean="0"/>
              <a:t>UCOP </a:t>
            </a:r>
            <a:r>
              <a:rPr lang="en-US" sz="2000" dirty="0"/>
              <a:t>is still developing online tools, resources, and a premium calculator to support informed decision </a:t>
            </a:r>
            <a:r>
              <a:rPr lang="en-US" sz="2000" dirty="0" smtClean="0"/>
              <a:t>making</a:t>
            </a:r>
          </a:p>
          <a:p>
            <a:pPr lvl="1"/>
            <a:r>
              <a:rPr lang="en-US" sz="2000" dirty="0" smtClean="0"/>
              <a:t>Employees just received a </a:t>
            </a:r>
            <a:r>
              <a:rPr lang="en-US" sz="2000" dirty="0"/>
              <a:t>direct mail postcard announcing these changes prior to Open </a:t>
            </a:r>
            <a:r>
              <a:rPr lang="en-US" sz="2000" dirty="0" smtClean="0"/>
              <a:t>Enrollment</a:t>
            </a:r>
          </a:p>
          <a:p>
            <a:pPr lvl="1"/>
            <a:r>
              <a:rPr lang="en-US" sz="2000" dirty="0" smtClean="0"/>
              <a:t>Locally we are working on communication and education plans</a:t>
            </a:r>
          </a:p>
          <a:p>
            <a:pPr lvl="1"/>
            <a:r>
              <a:rPr lang="en-US" sz="2000" dirty="0" smtClean="0"/>
              <a:t>For more details go to the </a:t>
            </a:r>
            <a:r>
              <a:rPr lang="en-US" sz="2000" dirty="0" smtClean="0">
                <a:hlinkClick r:id="rId3"/>
              </a:rPr>
              <a:t>Disability Insurance </a:t>
            </a:r>
            <a:r>
              <a:rPr lang="en-US" sz="2000" dirty="0" smtClean="0"/>
              <a:t>link on the  </a:t>
            </a:r>
            <a:r>
              <a:rPr lang="en-US" sz="2000" dirty="0" err="1" smtClean="0">
                <a:hlinkClick r:id="rId4"/>
              </a:rPr>
              <a:t>UCnet</a:t>
            </a:r>
            <a:r>
              <a:rPr lang="en-US" sz="2000" dirty="0" smtClean="0"/>
              <a:t> site, or enter </a:t>
            </a:r>
            <a:r>
              <a:rPr lang="en-US" sz="2000" dirty="0" smtClean="0">
                <a:hlinkClick r:id="rId5"/>
              </a:rPr>
              <a:t>2017 Disability</a:t>
            </a:r>
            <a:r>
              <a:rPr lang="en-US" sz="2000" dirty="0" smtClean="0"/>
              <a:t> in the ‘search box</a:t>
            </a:r>
            <a:r>
              <a:rPr lang="en-US" sz="2400" dirty="0" smtClean="0"/>
              <a:t>’ 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D18DA-4111-45CB-AF79-C8E4C1EFB45E}" type="slidenum">
              <a:rPr lang="en-US" smtClean="0">
                <a:solidFill>
                  <a:srgbClr val="052049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960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6324" y="1769577"/>
            <a:ext cx="7620000" cy="628698"/>
          </a:xfrm>
        </p:spPr>
        <p:txBody>
          <a:bodyPr anchor="ctr"/>
          <a:lstStyle/>
          <a:p>
            <a:r>
              <a:rPr lang="en-US" sz="4000" dirty="0" smtClean="0"/>
              <a:t>HR Liaison Social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263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46" y="293769"/>
            <a:ext cx="8089901" cy="575094"/>
          </a:xfrm>
        </p:spPr>
        <p:txBody>
          <a:bodyPr/>
          <a:lstStyle/>
          <a:p>
            <a:r>
              <a:rPr lang="en-US" dirty="0" smtClean="0"/>
              <a:t>Specialty</a:t>
            </a:r>
            <a:r>
              <a:rPr lang="en-US" b="1" dirty="0" smtClean="0"/>
              <a:t> </a:t>
            </a:r>
            <a:r>
              <a:rPr lang="en-US" dirty="0" smtClean="0"/>
              <a:t>Center</a:t>
            </a:r>
            <a:r>
              <a:rPr lang="en-US" b="1" dirty="0" smtClean="0"/>
              <a:t> </a:t>
            </a:r>
            <a:r>
              <a:rPr lang="en-US" dirty="0" smtClean="0"/>
              <a:t>Update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375" y="866775"/>
            <a:ext cx="8325548" cy="470847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Disability Plan Open for Enrollment – Significant Design Changes</a:t>
            </a:r>
          </a:p>
          <a:p>
            <a:r>
              <a:rPr lang="en-US" sz="2400" b="1" dirty="0" smtClean="0"/>
              <a:t>Employee Paid Disability Insurance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8775" y="6453188"/>
            <a:ext cx="246063" cy="155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3D18DA-4111-45CB-AF79-C8E4C1EFB45E}" type="slidenum">
              <a:rPr lang="en-US" smtClean="0">
                <a:solidFill>
                  <a:srgbClr val="052049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5204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47857"/>
              </p:ext>
            </p:extLst>
          </p:nvPr>
        </p:nvGraphicFramePr>
        <p:xfrm>
          <a:off x="647700" y="2314574"/>
          <a:ext cx="8305800" cy="5050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9381"/>
                <a:gridCol w="1899385"/>
                <a:gridCol w="1831549"/>
                <a:gridCol w="1855485"/>
              </a:tblGrid>
              <a:tr h="58573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Disability Insurance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UC Paid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2017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Voluntary </a:t>
                      </a:r>
                      <a:r>
                        <a:rPr lang="en-US" sz="1800" smtClean="0">
                          <a:solidFill>
                            <a:srgbClr val="FFFF00"/>
                          </a:solidFill>
                          <a:effectLst/>
                        </a:rPr>
                        <a:t>Disability</a:t>
                      </a:r>
                      <a:r>
                        <a:rPr lang="en-US" sz="1800" baseline="0" smtClean="0">
                          <a:solidFill>
                            <a:srgbClr val="FFFF00"/>
                          </a:solidFill>
                          <a:effectLst/>
                        </a:rPr>
                        <a:t> Coverage</a:t>
                      </a:r>
                      <a:endParaRPr lang="en-US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2 Options (elect 1 or both options)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Short </a:t>
                      </a:r>
                      <a:r>
                        <a:rPr lang="en-US" sz="1800" dirty="0">
                          <a:effectLst/>
                        </a:rPr>
                        <a:t>Term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Short Term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Long Term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</a:tr>
              <a:tr h="615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Waiting Period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 Days</a:t>
                      </a:r>
                      <a:r>
                        <a:rPr lang="en-US" sz="1800" dirty="0">
                          <a:effectLst/>
                        </a:rPr>
                        <a:t>*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 Days*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 Months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</a:tr>
              <a:tr h="2155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of Pre-Disability Income Paid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55% </a:t>
                      </a:r>
                      <a:r>
                        <a:rPr lang="en-US" sz="1800" dirty="0">
                          <a:effectLst/>
                        </a:rPr>
                        <a:t>of pre-disability </a:t>
                      </a:r>
                      <a:r>
                        <a:rPr lang="en-US" sz="1800" dirty="0" smtClean="0">
                          <a:effectLst/>
                        </a:rPr>
                        <a:t>income, </a:t>
                      </a:r>
                      <a:r>
                        <a:rPr lang="en-US" sz="1800" dirty="0">
                          <a:effectLst/>
                        </a:rPr>
                        <a:t>up to </a:t>
                      </a:r>
                      <a:r>
                        <a:rPr lang="en-US" sz="1800" dirty="0" smtClean="0">
                          <a:effectLst/>
                        </a:rPr>
                        <a:t>$8,00 per </a:t>
                      </a:r>
                      <a:r>
                        <a:rPr lang="en-US" sz="1800" dirty="0">
                          <a:effectLst/>
                        </a:rPr>
                        <a:t>month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Combines with Employee paid benefit to pay up to 60% of pre-disability </a:t>
                      </a:r>
                      <a:r>
                        <a:rPr lang="en-US" sz="1800" dirty="0" smtClean="0">
                          <a:effectLst/>
                        </a:rPr>
                        <a:t>income, </a:t>
                      </a:r>
                      <a:r>
                        <a:rPr lang="en-US" sz="1800" dirty="0">
                          <a:effectLst/>
                        </a:rPr>
                        <a:t>up to $15,000 per month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Pays up to 60% of pre-disability </a:t>
                      </a:r>
                      <a:r>
                        <a:rPr lang="en-US" sz="1800" dirty="0" smtClean="0">
                          <a:effectLst/>
                        </a:rPr>
                        <a:t>income, </a:t>
                      </a:r>
                      <a:r>
                        <a:rPr lang="en-US" sz="1800" dirty="0">
                          <a:effectLst/>
                        </a:rPr>
                        <a:t>up to $15,000 per month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</a:tr>
              <a:tr h="307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Benefit Period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Up to 6 months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 to 6 months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 to </a:t>
                      </a:r>
                      <a:r>
                        <a:rPr lang="en-US" sz="1800" dirty="0" smtClean="0">
                          <a:effectLst/>
                        </a:rPr>
                        <a:t>Social Security Retirement age**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</a:tr>
              <a:tr h="32621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*Still requires EE to use 22 working days of S/L if </a:t>
                      </a:r>
                      <a:r>
                        <a:rPr lang="en-US" sz="1200" dirty="0" smtClean="0">
                          <a:effectLst/>
                        </a:rPr>
                        <a:t>available  **If age at disability is 60+, plan may pay beyond age 65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1645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Powerpoint Template- HR specific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99CD24D-63C2-40DD-A9BF-FA1D8B1D7461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13286</TotalTime>
  <Words>763</Words>
  <Application>Microsoft Macintosh PowerPoint</Application>
  <PresentationFormat>On-screen Show (4:3)</PresentationFormat>
  <Paragraphs>134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UCSF PPT Template-Blue</vt:lpstr>
      <vt:lpstr>UCSF PPT Template-Blue Bar</vt:lpstr>
      <vt:lpstr>UCSF PPT Template</vt:lpstr>
      <vt:lpstr>Powerpoint Template- HR specific</vt:lpstr>
      <vt:lpstr>Benefits Specialty Center Update</vt:lpstr>
      <vt:lpstr>Specialty Center Update Benefits News </vt:lpstr>
      <vt:lpstr>Benefits Specialty Center Update </vt:lpstr>
      <vt:lpstr>Benefits Specialty Center Update </vt:lpstr>
      <vt:lpstr>Specialty Center Update </vt:lpstr>
      <vt:lpstr> Benefits Specialty Center Update </vt:lpstr>
      <vt:lpstr>Benefits Specialty Center Update </vt:lpstr>
      <vt:lpstr>HR Liaison Social</vt:lpstr>
      <vt:lpstr>Specialty Center Update 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Artemio Cardenas</cp:lastModifiedBy>
  <cp:revision>686</cp:revision>
  <cp:lastPrinted>2016-10-13T02:53:33Z</cp:lastPrinted>
  <dcterms:created xsi:type="dcterms:W3CDTF">2012-05-07T17:59:34Z</dcterms:created>
  <dcterms:modified xsi:type="dcterms:W3CDTF">2016-10-13T19:52:46Z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