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4"/>
  </p:notesMasterIdLst>
  <p:sldIdLst>
    <p:sldId id="292" r:id="rId3"/>
    <p:sldId id="258" r:id="rId4"/>
    <p:sldId id="259" r:id="rId5"/>
    <p:sldId id="267" r:id="rId6"/>
    <p:sldId id="27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93" r:id="rId15"/>
    <p:sldId id="287" r:id="rId16"/>
    <p:sldId id="295" r:id="rId17"/>
    <p:sldId id="291" r:id="rId18"/>
    <p:sldId id="286" r:id="rId19"/>
    <p:sldId id="288" r:id="rId20"/>
    <p:sldId id="289" r:id="rId21"/>
    <p:sldId id="29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'R:\Annual Report\FY 14-15\Data &amp; Backup\[2014-2015 Travel Data.xlsx]Graphs'!$D$115</c:f>
              <c:strCache>
                <c:ptCount val="1"/>
                <c:pt idx="0">
                  <c:v>Trips W/Foreign Destination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[1]Graphs!$B$118:$B$122</c:f>
              <c:strCache>
                <c:ptCount val="5"/>
                <c:pt idx="0">
                  <c:v>FY 2011-2012</c:v>
                </c:pt>
                <c:pt idx="1">
                  <c:v>FY 2012-2013</c:v>
                </c:pt>
                <c:pt idx="2">
                  <c:v>FY 2013-2014</c:v>
                </c:pt>
                <c:pt idx="3">
                  <c:v>FY 2014-2015</c:v>
                </c:pt>
                <c:pt idx="4">
                  <c:v>FY 2015-2016</c:v>
                </c:pt>
              </c:strCache>
            </c:strRef>
          </c:cat>
          <c:val>
            <c:numRef>
              <c:f>[1]Graphs!$D$118:$D$122</c:f>
              <c:numCache>
                <c:formatCode>General</c:formatCode>
                <c:ptCount val="5"/>
                <c:pt idx="0">
                  <c:v>1702.0</c:v>
                </c:pt>
                <c:pt idx="1">
                  <c:v>1699.0</c:v>
                </c:pt>
                <c:pt idx="2">
                  <c:v>1877.0</c:v>
                </c:pt>
                <c:pt idx="3">
                  <c:v>1982.0</c:v>
                </c:pt>
                <c:pt idx="4">
                  <c:v>2254.0</c:v>
                </c:pt>
              </c:numCache>
            </c:numRef>
          </c:val>
        </c:ser>
        <c:ser>
          <c:idx val="1"/>
          <c:order val="1"/>
          <c:tx>
            <c:strRef>
              <c:f>'R:\Annual Report\FY 14-15\Data &amp; Backup\[2014-2015 Travel Data.xlsx]Graphs'!$E$115</c:f>
              <c:strCache>
                <c:ptCount val="1"/>
                <c:pt idx="0">
                  <c:v>Within United States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[1]Graphs!$B$118:$B$122</c:f>
              <c:strCache>
                <c:ptCount val="5"/>
                <c:pt idx="0">
                  <c:v>FY 2011-2012</c:v>
                </c:pt>
                <c:pt idx="1">
                  <c:v>FY 2012-2013</c:v>
                </c:pt>
                <c:pt idx="2">
                  <c:v>FY 2013-2014</c:v>
                </c:pt>
                <c:pt idx="3">
                  <c:v>FY 2014-2015</c:v>
                </c:pt>
                <c:pt idx="4">
                  <c:v>FY 2015-2016</c:v>
                </c:pt>
              </c:strCache>
            </c:strRef>
          </c:cat>
          <c:val>
            <c:numRef>
              <c:f>[1]Graphs!$E$118:$E$122</c:f>
              <c:numCache>
                <c:formatCode>General</c:formatCode>
                <c:ptCount val="5"/>
                <c:pt idx="0">
                  <c:v>2651.0</c:v>
                </c:pt>
                <c:pt idx="1">
                  <c:v>2783.0</c:v>
                </c:pt>
                <c:pt idx="2">
                  <c:v>2881.0</c:v>
                </c:pt>
                <c:pt idx="3">
                  <c:v>3475.0</c:v>
                </c:pt>
                <c:pt idx="4">
                  <c:v>3803.0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634960"/>
        <c:axId val="740638400"/>
        <c:axId val="0"/>
      </c:bar3DChart>
      <c:catAx>
        <c:axId val="74063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0638400"/>
        <c:crosses val="autoZero"/>
        <c:auto val="1"/>
        <c:lblAlgn val="ctr"/>
        <c:lblOffset val="100"/>
        <c:noMultiLvlLbl val="0"/>
      </c:catAx>
      <c:valAx>
        <c:axId val="74063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634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[Travel Report 2015 2016.xlsx]Destinations!PivotTable2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COUNTRIES AND NUMBER OF TRIPS TO FOREIGN LOCATIONS (5+ TRIPS) 		JULY</a:t>
            </a:r>
            <a:r>
              <a:rPr lang="en-US" baseline="0"/>
              <a:t> 1, 2015 TO JUNE 30, 2016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Destinations!$G$3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Destinations!$F$4:$F$73</c:f>
              <c:strCache>
                <c:ptCount val="69"/>
                <c:pt idx="0">
                  <c:v>Argentina</c:v>
                </c:pt>
                <c:pt idx="1">
                  <c:v>Australia</c:v>
                </c:pt>
                <c:pt idx="2">
                  <c:v>Austria</c:v>
                </c:pt>
                <c:pt idx="3">
                  <c:v>Belgium</c:v>
                </c:pt>
                <c:pt idx="4">
                  <c:v>Botswana</c:v>
                </c:pt>
                <c:pt idx="5">
                  <c:v>Brazil</c:v>
                </c:pt>
                <c:pt idx="6">
                  <c:v>Cambodia</c:v>
                </c:pt>
                <c:pt idx="7">
                  <c:v>Canada</c:v>
                </c:pt>
                <c:pt idx="8">
                  <c:v>Chile</c:v>
                </c:pt>
                <c:pt idx="9">
                  <c:v>China</c:v>
                </c:pt>
                <c:pt idx="10">
                  <c:v>Colombia</c:v>
                </c:pt>
                <c:pt idx="11">
                  <c:v>Cuba</c:v>
                </c:pt>
                <c:pt idx="12">
                  <c:v>Denmark</c:v>
                </c:pt>
                <c:pt idx="13">
                  <c:v>Ecuador</c:v>
                </c:pt>
                <c:pt idx="14">
                  <c:v>Ethiopia</c:v>
                </c:pt>
                <c:pt idx="15">
                  <c:v>Finland</c:v>
                </c:pt>
                <c:pt idx="16">
                  <c:v>France</c:v>
                </c:pt>
                <c:pt idx="17">
                  <c:v>Germany</c:v>
                </c:pt>
                <c:pt idx="18">
                  <c:v>Ghana</c:v>
                </c:pt>
                <c:pt idx="19">
                  <c:v>Greece</c:v>
                </c:pt>
                <c:pt idx="20">
                  <c:v>Guam</c:v>
                </c:pt>
                <c:pt idx="21">
                  <c:v>Guatemala</c:v>
                </c:pt>
                <c:pt idx="22">
                  <c:v>Haiti</c:v>
                </c:pt>
                <c:pt idx="23">
                  <c:v>India</c:v>
                </c:pt>
                <c:pt idx="24">
                  <c:v>Indonesia</c:v>
                </c:pt>
                <c:pt idx="25">
                  <c:v>Ireland</c:v>
                </c:pt>
                <c:pt idx="26">
                  <c:v>Israel</c:v>
                </c:pt>
                <c:pt idx="27">
                  <c:v>Italy</c:v>
                </c:pt>
                <c:pt idx="28">
                  <c:v>Japan</c:v>
                </c:pt>
                <c:pt idx="29">
                  <c:v>Kenya</c:v>
                </c:pt>
                <c:pt idx="30">
                  <c:v>Lebanon</c:v>
                </c:pt>
                <c:pt idx="31">
                  <c:v>Malawi</c:v>
                </c:pt>
                <c:pt idx="32">
                  <c:v>Malaysia</c:v>
                </c:pt>
                <c:pt idx="33">
                  <c:v>Mali</c:v>
                </c:pt>
                <c:pt idx="34">
                  <c:v>Mexico</c:v>
                </c:pt>
                <c:pt idx="35">
                  <c:v>Morocco</c:v>
                </c:pt>
                <c:pt idx="36">
                  <c:v>Mozambique</c:v>
                </c:pt>
                <c:pt idx="37">
                  <c:v>Namibia</c:v>
                </c:pt>
                <c:pt idx="38">
                  <c:v>Nepal</c:v>
                </c:pt>
                <c:pt idx="39">
                  <c:v>Netherlands</c:v>
                </c:pt>
                <c:pt idx="40">
                  <c:v>New Zealand</c:v>
                </c:pt>
                <c:pt idx="41">
                  <c:v>Niger</c:v>
                </c:pt>
                <c:pt idx="42">
                  <c:v>Nigeria</c:v>
                </c:pt>
                <c:pt idx="43">
                  <c:v>Northern Mariana Islands</c:v>
                </c:pt>
                <c:pt idx="44">
                  <c:v>Peru</c:v>
                </c:pt>
                <c:pt idx="45">
                  <c:v>Philippines</c:v>
                </c:pt>
                <c:pt idx="46">
                  <c:v>Portugal</c:v>
                </c:pt>
                <c:pt idx="47">
                  <c:v>Puerto Rico</c:v>
                </c:pt>
                <c:pt idx="48">
                  <c:v>Qatar</c:v>
                </c:pt>
                <c:pt idx="49">
                  <c:v>Russia</c:v>
                </c:pt>
                <c:pt idx="50">
                  <c:v>Rwanda</c:v>
                </c:pt>
                <c:pt idx="51">
                  <c:v>Senegal</c:v>
                </c:pt>
                <c:pt idx="52">
                  <c:v>Singapore</c:v>
                </c:pt>
                <c:pt idx="53">
                  <c:v>South Africa</c:v>
                </c:pt>
                <c:pt idx="54">
                  <c:v>South Korea</c:v>
                </c:pt>
                <c:pt idx="55">
                  <c:v>Spain</c:v>
                </c:pt>
                <c:pt idx="56">
                  <c:v>Swaziland</c:v>
                </c:pt>
                <c:pt idx="57">
                  <c:v>Sweden</c:v>
                </c:pt>
                <c:pt idx="58">
                  <c:v>Switzerland</c:v>
                </c:pt>
                <c:pt idx="59">
                  <c:v>Taiwan</c:v>
                </c:pt>
                <c:pt idx="60">
                  <c:v>Tanzania</c:v>
                </c:pt>
                <c:pt idx="61">
                  <c:v>Thailand</c:v>
                </c:pt>
                <c:pt idx="62">
                  <c:v>Turkey</c:v>
                </c:pt>
                <c:pt idx="63">
                  <c:v>Uganda</c:v>
                </c:pt>
                <c:pt idx="64">
                  <c:v>United Arab Emirates</c:v>
                </c:pt>
                <c:pt idx="65">
                  <c:v>United Kingdom</c:v>
                </c:pt>
                <c:pt idx="66">
                  <c:v>Vietnam</c:v>
                </c:pt>
                <c:pt idx="67">
                  <c:v>Zambia</c:v>
                </c:pt>
                <c:pt idx="68">
                  <c:v>Zimbabwe</c:v>
                </c:pt>
              </c:strCache>
            </c:strRef>
          </c:cat>
          <c:val>
            <c:numRef>
              <c:f>Destinations!$G$4:$G$73</c:f>
              <c:numCache>
                <c:formatCode>General</c:formatCode>
                <c:ptCount val="69"/>
                <c:pt idx="0">
                  <c:v>5.0</c:v>
                </c:pt>
                <c:pt idx="1">
                  <c:v>34.0</c:v>
                </c:pt>
                <c:pt idx="2">
                  <c:v>15.0</c:v>
                </c:pt>
                <c:pt idx="3">
                  <c:v>21.0</c:v>
                </c:pt>
                <c:pt idx="4">
                  <c:v>13.0</c:v>
                </c:pt>
                <c:pt idx="5">
                  <c:v>15.0</c:v>
                </c:pt>
                <c:pt idx="6">
                  <c:v>8.0</c:v>
                </c:pt>
                <c:pt idx="7">
                  <c:v>138.0</c:v>
                </c:pt>
                <c:pt idx="8">
                  <c:v>8.0</c:v>
                </c:pt>
                <c:pt idx="9">
                  <c:v>80.0</c:v>
                </c:pt>
                <c:pt idx="10">
                  <c:v>20.0</c:v>
                </c:pt>
                <c:pt idx="11">
                  <c:v>8.0</c:v>
                </c:pt>
                <c:pt idx="12">
                  <c:v>18.0</c:v>
                </c:pt>
                <c:pt idx="13">
                  <c:v>8.0</c:v>
                </c:pt>
                <c:pt idx="14">
                  <c:v>35.0</c:v>
                </c:pt>
                <c:pt idx="15">
                  <c:v>8.0</c:v>
                </c:pt>
                <c:pt idx="16">
                  <c:v>72.0</c:v>
                </c:pt>
                <c:pt idx="17">
                  <c:v>115.0</c:v>
                </c:pt>
                <c:pt idx="18">
                  <c:v>10.0</c:v>
                </c:pt>
                <c:pt idx="19">
                  <c:v>6.0</c:v>
                </c:pt>
                <c:pt idx="20">
                  <c:v>6.0</c:v>
                </c:pt>
                <c:pt idx="21">
                  <c:v>13.0</c:v>
                </c:pt>
                <c:pt idx="22">
                  <c:v>13.0</c:v>
                </c:pt>
                <c:pt idx="23">
                  <c:v>55.0</c:v>
                </c:pt>
                <c:pt idx="24">
                  <c:v>30.0</c:v>
                </c:pt>
                <c:pt idx="25">
                  <c:v>19.0</c:v>
                </c:pt>
                <c:pt idx="26">
                  <c:v>5.0</c:v>
                </c:pt>
                <c:pt idx="27">
                  <c:v>35.0</c:v>
                </c:pt>
                <c:pt idx="28">
                  <c:v>39.0</c:v>
                </c:pt>
                <c:pt idx="29">
                  <c:v>118.0</c:v>
                </c:pt>
                <c:pt idx="30">
                  <c:v>5.0</c:v>
                </c:pt>
                <c:pt idx="31">
                  <c:v>11.0</c:v>
                </c:pt>
                <c:pt idx="32">
                  <c:v>10.0</c:v>
                </c:pt>
                <c:pt idx="33">
                  <c:v>5.0</c:v>
                </c:pt>
                <c:pt idx="34">
                  <c:v>47.0</c:v>
                </c:pt>
                <c:pt idx="35">
                  <c:v>5.0</c:v>
                </c:pt>
                <c:pt idx="36">
                  <c:v>16.0</c:v>
                </c:pt>
                <c:pt idx="37">
                  <c:v>29.0</c:v>
                </c:pt>
                <c:pt idx="38">
                  <c:v>10.0</c:v>
                </c:pt>
                <c:pt idx="39">
                  <c:v>121.0</c:v>
                </c:pt>
                <c:pt idx="40">
                  <c:v>6.0</c:v>
                </c:pt>
                <c:pt idx="41">
                  <c:v>5.0</c:v>
                </c:pt>
                <c:pt idx="42">
                  <c:v>11.0</c:v>
                </c:pt>
                <c:pt idx="43">
                  <c:v>12.0</c:v>
                </c:pt>
                <c:pt idx="44">
                  <c:v>10.0</c:v>
                </c:pt>
                <c:pt idx="45">
                  <c:v>15.0</c:v>
                </c:pt>
                <c:pt idx="46">
                  <c:v>8.0</c:v>
                </c:pt>
                <c:pt idx="47">
                  <c:v>8.0</c:v>
                </c:pt>
                <c:pt idx="48">
                  <c:v>10.0</c:v>
                </c:pt>
                <c:pt idx="49">
                  <c:v>5.0</c:v>
                </c:pt>
                <c:pt idx="50">
                  <c:v>23.0</c:v>
                </c:pt>
                <c:pt idx="51">
                  <c:v>6.0</c:v>
                </c:pt>
                <c:pt idx="52">
                  <c:v>25.0</c:v>
                </c:pt>
                <c:pt idx="53">
                  <c:v>114.0</c:v>
                </c:pt>
                <c:pt idx="54">
                  <c:v>45.0</c:v>
                </c:pt>
                <c:pt idx="55">
                  <c:v>39.0</c:v>
                </c:pt>
                <c:pt idx="56">
                  <c:v>17.0</c:v>
                </c:pt>
                <c:pt idx="57">
                  <c:v>15.0</c:v>
                </c:pt>
                <c:pt idx="58">
                  <c:v>61.0</c:v>
                </c:pt>
                <c:pt idx="59">
                  <c:v>15.0</c:v>
                </c:pt>
                <c:pt idx="60">
                  <c:v>71.0</c:v>
                </c:pt>
                <c:pt idx="61">
                  <c:v>39.0</c:v>
                </c:pt>
                <c:pt idx="62">
                  <c:v>13.0</c:v>
                </c:pt>
                <c:pt idx="63">
                  <c:v>96.0</c:v>
                </c:pt>
                <c:pt idx="64">
                  <c:v>44.0</c:v>
                </c:pt>
                <c:pt idx="65">
                  <c:v>164.0</c:v>
                </c:pt>
                <c:pt idx="66">
                  <c:v>16.0</c:v>
                </c:pt>
                <c:pt idx="67">
                  <c:v>12.0</c:v>
                </c:pt>
                <c:pt idx="68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654224"/>
        <c:axId val="739657680"/>
      </c:barChart>
      <c:catAx>
        <c:axId val="7396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657680"/>
        <c:crosses val="autoZero"/>
        <c:auto val="1"/>
        <c:lblAlgn val="ctr"/>
        <c:lblOffset val="100"/>
        <c:tickLblSkip val="1"/>
        <c:noMultiLvlLbl val="0"/>
      </c:catAx>
      <c:valAx>
        <c:axId val="7396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654224"/>
        <c:crosses val="autoZero"/>
        <c:crossBetween val="between"/>
        <c:minorUnit val="5.0"/>
      </c:valAx>
      <c:sp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6D52-BDC1-404F-8C49-F8E011675426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1F93-ADA4-4DC3-8B38-9F5198A5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Research          Teach         Serve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Indenify Risk               Invent Solutions               Integrate                    Inspire</a:t>
            </a: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 – background</a:t>
            </a:r>
          </a:p>
          <a:p>
            <a:endParaRPr lang="en-US"/>
          </a:p>
          <a:p>
            <a:r>
              <a:rPr lang="en-US"/>
              <a:t>BGF </a:t>
            </a:r>
          </a:p>
          <a:p>
            <a:r>
              <a:rPr lang="en-US"/>
              <a:t>Began working at UCSF, 1980 – became Manager, Employee Rehabilitation, 1986</a:t>
            </a:r>
          </a:p>
          <a:p>
            <a:r>
              <a:rPr lang="en-US"/>
              <a:t>Managed HR/Benefits at Wells Fargo Bank, 1992 – 95</a:t>
            </a:r>
          </a:p>
          <a:p>
            <a:r>
              <a:rPr lang="en-US"/>
              <a:t>UCSF, 1995-97 – managed UCSF/Stanford WC merger as Manager, Disability Management</a:t>
            </a:r>
          </a:p>
          <a:p>
            <a:r>
              <a:rPr lang="en-US"/>
              <a:t>Washington, DC, 1998-2004 – risk and HR benefits consulting</a:t>
            </a:r>
          </a:p>
          <a:p>
            <a:r>
              <a:rPr lang="en-US"/>
              <a:t>UCSF, 3/05 – returned as interim director, Risk Management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baseline="0" dirty="0">
                <a:latin typeface="+mn-lt"/>
              </a:rPr>
              <a:t>My Profile Tabs (Primary, Traveling and Preferences)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+mn-lt"/>
              </a:rPr>
              <a:t>Screenshot 1 - Primary Info Tab - includes</a:t>
            </a:r>
            <a:r>
              <a:rPr lang="en-US" sz="1200" baseline="0" dirty="0">
                <a:latin typeface="+mn-lt"/>
              </a:rPr>
              <a:t> the Traveler’s name, company, day-to-day contact info, etc. The user is able to view and edit this information.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>
                <a:latin typeface="+mn-lt"/>
              </a:rPr>
              <a:t>Screenshot 2 – Traveling Info Tab -  includes the Traveler’s traveling contact information. The user is able to view and edit this contact information.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>
                <a:latin typeface="+mn-lt"/>
              </a:rPr>
              <a:t>Screenshot 3 – Preferences Tab – includes alert preferences, share location settings, etc.</a:t>
            </a:r>
          </a:p>
          <a:p>
            <a:endParaRPr lang="en-US" dirty="0"/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+mn-lt"/>
              </a:rPr>
              <a:t>Updates made using the Mobile App will appear within the Traveler profile in the Worldcue Traveler web portal.</a:t>
            </a:r>
            <a:endParaRPr lang="en-US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0ABF-4678-409B-AAA8-7FEA36E0B52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7E3F-BDD6-0A49-8E24-DC7C9781B0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10.pn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hyperlink" Target="http://rds.yahoo.com/S=96062883/K=UC+Lawrence+livermore+lab/v=2/SID=w/l=IVI/SIG=12if5j6vv/EXP=1110403925/*-http:/www.universityofcalifornia.edu/labs/images/llnlblue.jpg" TargetMode="External"/><Relationship Id="rId19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8.png"/><Relationship Id="rId9" Type="http://schemas.openxmlformats.org/officeDocument/2006/relationships/image" Target="../media/image15.jpeg"/><Relationship Id="rId10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2C91-AAF9-476C-8F02-AF79533336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5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8224-33A2-4132-B1E4-5436CEEEB0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22A1-1CA3-42F2-9456-BC0D703E9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383316" y="366715"/>
            <a:ext cx="8273851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prstClr val="white"/>
              </a:solidFill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13447" y="2556876"/>
            <a:ext cx="8043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571" y="2955528"/>
            <a:ext cx="8035597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33048" y="4907755"/>
            <a:ext cx="2567117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prstClr val="white"/>
                </a:solidFill>
              </a:rPr>
              <a:pPr/>
              <a:t>2/8/17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906" y="4096968"/>
            <a:ext cx="7926261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4" y="728944"/>
            <a:ext cx="1066489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3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779" y="2836687"/>
            <a:ext cx="10786535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441" y="4393133"/>
            <a:ext cx="11100731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8139386" y="6452362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>
                <a:solidFill>
                  <a:srgbClr val="EEECE1"/>
                </a:solidFill>
              </a:rPr>
              <a:pPr/>
              <a:t>2/8/17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9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Presentation Title and/or Sub Brand Name Here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9" y="64535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11194559" y="6400800"/>
            <a:ext cx="784533" cy="3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1303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26659"/>
            <a:ext cx="10786535" cy="76944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2033" y="1971827"/>
            <a:ext cx="11100731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3851" y="1513718"/>
            <a:ext cx="10782895" cy="313932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139386" y="6452362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>
                <a:solidFill>
                  <a:prstClr val="black"/>
                </a:solidFill>
              </a:rPr>
              <a:pPr/>
              <a:t>2/8/17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9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Presentation Title and/or Sub Brand Name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9" y="64535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626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vernment Servic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252697"/>
            <a:ext cx="12192000" cy="1605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85" tIns="44943" rIns="89885" bIns="44943" rtlCol="0" anchor="ctr"/>
          <a:lstStyle/>
          <a:p>
            <a:pPr algn="ctr" defTabSz="449452" fontAlgn="auto">
              <a:spcBef>
                <a:spcPts val="0"/>
              </a:spcBef>
              <a:spcAft>
                <a:spcPts val="0"/>
              </a:spcAft>
            </a:pPr>
            <a:r>
              <a:rPr lang="en-US" sz="1765" dirty="0" smtClean="0">
                <a:solidFill>
                  <a:srgbClr val="FFFFFF"/>
                </a:solidFill>
              </a:rPr>
              <a:t>h</a:t>
            </a:r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05076" y="5396541"/>
            <a:ext cx="3378927" cy="959976"/>
          </a:xfrm>
          <a:prstGeom prst="rect">
            <a:avLst/>
          </a:prstGeom>
          <a:noFill/>
        </p:spPr>
        <p:txBody>
          <a:bodyPr wrap="square" lIns="89885" tIns="44943" rIns="89885" bIns="44943" rtlCol="0">
            <a:spAutoFit/>
          </a:bodyPr>
          <a:lstStyle/>
          <a:p>
            <a:pPr defTabSz="449452" fontAlgn="auto">
              <a:spcBef>
                <a:spcPts val="0"/>
              </a:spcBef>
              <a:spcAft>
                <a:spcPts val="0"/>
              </a:spcAft>
            </a:pPr>
            <a:r>
              <a:rPr lang="en-US" sz="1412" b="1" dirty="0" smtClean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iJET International</a:t>
            </a:r>
          </a:p>
          <a:p>
            <a:pPr defTabSz="449452" fontAlgn="auto">
              <a:spcBef>
                <a:spcPts val="0"/>
              </a:spcBef>
              <a:spcAft>
                <a:spcPts val="0"/>
              </a:spcAft>
            </a:pPr>
            <a:r>
              <a:rPr lang="en-US" sz="1412" b="1" dirty="0" smtClean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185 Admiral Cochrane Drive </a:t>
            </a:r>
          </a:p>
          <a:p>
            <a:pPr defTabSz="449452" fontAlgn="auto">
              <a:spcBef>
                <a:spcPts val="0"/>
              </a:spcBef>
              <a:spcAft>
                <a:spcPts val="0"/>
              </a:spcAft>
            </a:pPr>
            <a:r>
              <a:rPr lang="en-US" sz="1412" b="1" dirty="0" smtClean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Annapolis, MD 21401</a:t>
            </a:r>
          </a:p>
          <a:p>
            <a:pPr defTabSz="449452" fontAlgn="auto">
              <a:spcBef>
                <a:spcPts val="0"/>
              </a:spcBef>
              <a:spcAft>
                <a:spcPts val="0"/>
              </a:spcAft>
            </a:pPr>
            <a:r>
              <a:rPr lang="en-US" sz="1412" b="1" dirty="0" smtClean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www.iJET.com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69058" y="6184717"/>
            <a:ext cx="3751522" cy="477137"/>
          </a:xfrm>
          <a:prstGeom prst="rect">
            <a:avLst/>
          </a:prstGeom>
        </p:spPr>
        <p:txBody>
          <a:bodyPr vert="horz" lIns="89885" tIns="44943" rIns="89885" bIns="44943" rtlCol="0" anchor="ctr">
            <a:noAutofit/>
          </a:bodyPr>
          <a:lstStyle>
            <a:lvl1pPr algn="l" defTabSz="4572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sz="1412" dirty="0" smtClean="0">
              <a:solidFill>
                <a:srgbClr val="000000"/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412" dirty="0" smtClean="0">
                <a:solidFill>
                  <a:srgbClr val="000000"/>
                </a:solidFill>
                <a:latin typeface="Calibri"/>
              </a:rPr>
              <a:t>Operate Globally with Confidence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412" b="0" dirty="0" smtClean="0">
                <a:solidFill>
                  <a:srgbClr val="000000"/>
                </a:solidFill>
                <a:latin typeface="Calibri"/>
              </a:rPr>
              <a:t>Annapolis . London . Singapore</a:t>
            </a:r>
            <a:endParaRPr lang="en-US" sz="1941" b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2"/>
            <a:ext cx="12209657" cy="525269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556800" y="3795447"/>
            <a:ext cx="11094720" cy="1463040"/>
          </a:xfrm>
          <a:prstGeom prst="rect">
            <a:avLst/>
          </a:prstGeom>
          <a:solidFill>
            <a:srgbClr val="607275">
              <a:alpha val="9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85" tIns="44943" rIns="89885" bIns="44943" rtlCol="0" anchor="ctr"/>
          <a:lstStyle/>
          <a:p>
            <a:pPr algn="ctr" defTabSz="449452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984540" y="3888827"/>
            <a:ext cx="10217210" cy="477137"/>
          </a:xfrm>
        </p:spPr>
        <p:txBody>
          <a:bodyPr>
            <a:noAutofit/>
          </a:bodyPr>
          <a:lstStyle>
            <a:lvl1pPr algn="l">
              <a:defRPr sz="2735" b="1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 smtClean="0"/>
              <a:t>iJET Overview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984540" y="4246882"/>
            <a:ext cx="10217210" cy="53237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12" b="0" i="0">
                <a:solidFill>
                  <a:schemeClr val="bg1"/>
                </a:solidFill>
                <a:latin typeface="+mn-lt"/>
                <a:cs typeface="Arial"/>
              </a:defRPr>
            </a:lvl1pPr>
            <a:lvl2pPr marL="44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84253" y="4742158"/>
            <a:ext cx="10217497" cy="307975"/>
          </a:xfrm>
        </p:spPr>
        <p:txBody>
          <a:bodyPr>
            <a:noAutofit/>
          </a:bodyPr>
          <a:lstStyle>
            <a:lvl1pPr marL="0" indent="0">
              <a:buNone/>
              <a:defRPr sz="1500" b="0" i="0" baseline="0">
                <a:solidFill>
                  <a:srgbClr val="ACA99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 smtClean="0"/>
              <a:t>December 4, 2014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17" y="5485038"/>
            <a:ext cx="1825648" cy="7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4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003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UC%20Berkeley%20-%20Campanile%20and%20Bay%20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725489"/>
            <a:ext cx="8115300" cy="431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 descr="UC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5143500"/>
            <a:ext cx="196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425" r="2106" b="1663"/>
          <a:stretch>
            <a:fillRect/>
          </a:stretch>
        </p:blipFill>
        <p:spPr bwMode="auto">
          <a:xfrm>
            <a:off x="927100" y="4349750"/>
            <a:ext cx="1585384" cy="88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9" name="Picture 5" descr="ucrex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90538"/>
            <a:ext cx="1621367" cy="912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2675467" y="4352926"/>
          <a:ext cx="160231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7" imgW="5663492" imgH="3758730" progId="Photoshop.Image.7">
                  <p:embed/>
                </p:oleObj>
              </mc:Choice>
              <mc:Fallback>
                <p:oleObj name="Image" r:id="rId7" imgW="5663492" imgH="37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000"/>
                      <a:stretch>
                        <a:fillRect/>
                      </a:stretch>
                    </p:blipFill>
                    <p:spPr bwMode="auto">
                      <a:xfrm>
                        <a:off x="2675467" y="4352926"/>
                        <a:ext cx="1602317" cy="906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1" name="Picture 7" descr="UC_Santa_Cruz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7" y="3040064"/>
            <a:ext cx="1602317" cy="12017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9078385" y="2576514"/>
          <a:ext cx="162136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10" imgW="1942857" imgH="1294781" progId="Photoshop.Image.7">
                  <p:embed/>
                </p:oleObj>
              </mc:Choice>
              <mc:Fallback>
                <p:oleObj name="Image" r:id="rId10" imgW="1942857" imgH="12947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385" y="2576514"/>
                        <a:ext cx="1621367" cy="809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9067801" y="1490664"/>
          <a:ext cx="162136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2" imgW="2234921" imgH="1663492" progId="Photoshop.Image.7">
                  <p:embed/>
                </p:oleObj>
              </mc:Choice>
              <mc:Fallback>
                <p:oleObj name="Image" r:id="rId12" imgW="2234921" imgH="166349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999" r="3999" b="13359"/>
                      <a:stretch>
                        <a:fillRect/>
                      </a:stretch>
                    </p:blipFill>
                    <p:spPr bwMode="auto">
                      <a:xfrm>
                        <a:off x="9067801" y="1490664"/>
                        <a:ext cx="1621367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0" y="43434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0" y="42418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rot="-5400000">
            <a:off x="6537061" y="2520157"/>
            <a:ext cx="50403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64877" name="Group 13"/>
          <p:cNvGrpSpPr>
            <a:grpSpLocks/>
          </p:cNvGrpSpPr>
          <p:nvPr/>
        </p:nvGrpSpPr>
        <p:grpSpPr bwMode="auto">
          <a:xfrm>
            <a:off x="1930401" y="1400176"/>
            <a:ext cx="10284884" cy="85725"/>
            <a:chOff x="912" y="978"/>
            <a:chExt cx="4859" cy="54"/>
          </a:xfrm>
        </p:grpSpPr>
        <p:sp>
          <p:nvSpPr>
            <p:cNvPr id="164878" name="Line 14"/>
            <p:cNvSpPr>
              <a:spLocks noChangeShapeType="1"/>
            </p:cNvSpPr>
            <p:nvPr userDrawn="1"/>
          </p:nvSpPr>
          <p:spPr bwMode="auto">
            <a:xfrm>
              <a:off x="912" y="1032"/>
              <a:ext cx="485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79" name="Line 15"/>
            <p:cNvSpPr>
              <a:spLocks noChangeShapeType="1"/>
            </p:cNvSpPr>
            <p:nvPr userDrawn="1"/>
          </p:nvSpPr>
          <p:spPr bwMode="auto">
            <a:xfrm>
              <a:off x="912" y="978"/>
              <a:ext cx="485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64881" name="Picture 17" descr="UCSBcamp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r="32576" b="17281"/>
          <a:stretch>
            <a:fillRect/>
          </a:stretch>
        </p:blipFill>
        <p:spPr bwMode="auto">
          <a:xfrm>
            <a:off x="4436533" y="4356100"/>
            <a:ext cx="1619251" cy="908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8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930400" y="863600"/>
            <a:ext cx="6705600" cy="1143000"/>
          </a:xfrm>
          <a:effectLst>
            <a:outerShdw dist="35921" dir="2700000" algn="ctr" rotWithShape="0">
              <a:srgbClr val="F7E9C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64883" name="Picture 19" descr="UC_Los_Angeles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5" y="5351464"/>
            <a:ext cx="1568449" cy="1176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84" name="Picture 20" descr="ucs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082801"/>
            <a:ext cx="1608667" cy="854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85" name="Picture 21" descr="UC_Davis_outsid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7227"/>
          <a:stretch>
            <a:fillRect/>
          </a:stretch>
        </p:blipFill>
        <p:spPr bwMode="auto">
          <a:xfrm>
            <a:off x="6180667" y="4346576"/>
            <a:ext cx="1236133" cy="911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914400" y="711200"/>
            <a:ext cx="129117" cy="6146800"/>
            <a:chOff x="434" y="452"/>
            <a:chExt cx="56" cy="3868"/>
          </a:xfrm>
        </p:grpSpPr>
        <p:sp>
          <p:nvSpPr>
            <p:cNvPr id="164887" name="Line 23"/>
            <p:cNvSpPr>
              <a:spLocks noChangeShapeType="1"/>
            </p:cNvSpPr>
            <p:nvPr userDrawn="1"/>
          </p:nvSpPr>
          <p:spPr bwMode="auto">
            <a:xfrm flipV="1">
              <a:off x="434" y="452"/>
              <a:ext cx="0" cy="38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88" name="Line 24"/>
            <p:cNvSpPr>
              <a:spLocks noChangeShapeType="1"/>
            </p:cNvSpPr>
            <p:nvPr userDrawn="1"/>
          </p:nvSpPr>
          <p:spPr bwMode="auto">
            <a:xfrm flipV="1">
              <a:off x="490" y="452"/>
              <a:ext cx="0" cy="38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64889" name="Picture 25" descr="image preview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3479800"/>
            <a:ext cx="1612900" cy="754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90" name="Line 26"/>
          <p:cNvSpPr>
            <a:spLocks noChangeShapeType="1"/>
          </p:cNvSpPr>
          <p:nvPr/>
        </p:nvSpPr>
        <p:spPr bwMode="auto">
          <a:xfrm rot="-5400000">
            <a:off x="6655594" y="2520157"/>
            <a:ext cx="50403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58621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2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iversity Office\templates\final 1-10-2013\content---alt-tag-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-1365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FFF7-258D-42C0-BB7D-3B22BCA4D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1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02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0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9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88D9-F56B-4437-9828-71045A2F3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3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0D-F905-461D-916B-8B5A78E73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0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1BF-AF7E-4698-84EF-1DCD9C64CD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4620-0D0A-40F7-9C9F-A57671BE64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E103-8612-4917-85D2-2FF6CA3B95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1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298A-4597-4617-A68A-63A702CC58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396A-DDAE-4C7C-8EB3-00688002C5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8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E8D1-C445-43EF-815C-3480E7B4F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60A1-AB6F-4BAB-82FB-1A7992A37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8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BC29-CE5A-4388-ADAA-4F408569800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55E0-FFC0-4E36-BCF9-7B793D2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www.ucop.edu/risk-services/loss-prevention-control/travel-assistanc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www.ucop.edu/risk-services/loss-prevention-control/travel-assistanc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mobile.worldcu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mis.ucsf.edu/" TargetMode="External"/><Relationship Id="rId3" Type="http://schemas.openxmlformats.org/officeDocument/2006/relationships/hyperlink" Target="mailto:Andrew.Sinclair@ucsf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50931" y="852854"/>
            <a:ext cx="5257800" cy="329418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Welfare Committee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UCSF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 MANAGEMENT and INSURANCE SERVICES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Prevention is Primary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Bruce G. Flynn,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Director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February 9, 2017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2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6447"/>
            <a:ext cx="10717823" cy="54068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UnitedHealthcare Global - Centers of Excellence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428" y="1079257"/>
            <a:ext cx="7552765" cy="4538846"/>
          </a:xfrm>
        </p:spPr>
        <p:txBody>
          <a:bodyPr/>
          <a:lstStyle/>
          <a:p>
            <a:pPr marL="0" indent="0">
              <a:buNone/>
            </a:pPr>
            <a:endParaRPr lang="en-US" sz="1588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88" dirty="0">
              <a:cs typeface="Arial" panose="020B0604020202020204" pitchFamily="34" charset="0"/>
            </a:endParaRPr>
          </a:p>
          <a:p>
            <a:pPr marL="0" indent="0" defTabSz="806867">
              <a:spcBef>
                <a:spcPts val="0"/>
              </a:spcBef>
              <a:spcAft>
                <a:spcPts val="662"/>
              </a:spcAft>
            </a:pPr>
            <a:endParaRPr lang="en-US" altLang="en-US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32" lvl="1" indent="0" defTabSz="806867">
              <a:spcBef>
                <a:spcPts val="0"/>
              </a:spcBef>
              <a:spcAft>
                <a:spcPts val="176"/>
              </a:spcAft>
              <a:buClr>
                <a:srgbClr val="01C1D6"/>
              </a:buClr>
              <a:buSzPct val="50000"/>
              <a:buNone/>
            </a:pPr>
            <a:endParaRPr lang="en-US" altLang="en-US" sz="1588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16039" r="8735" b="14120"/>
          <a:stretch/>
        </p:blipFill>
        <p:spPr bwMode="auto">
          <a:xfrm>
            <a:off x="2527104" y="1355789"/>
            <a:ext cx="7261412" cy="442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8" y="466447"/>
            <a:ext cx="10673860" cy="54068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UnitedHealthcare Global - Centers of Excellence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428" y="1079257"/>
            <a:ext cx="7552765" cy="4538846"/>
          </a:xfrm>
        </p:spPr>
        <p:txBody>
          <a:bodyPr/>
          <a:lstStyle/>
          <a:p>
            <a:pPr marL="0" indent="0">
              <a:buNone/>
            </a:pPr>
            <a:endParaRPr lang="en-US" sz="1588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88" dirty="0">
              <a:cs typeface="Arial" panose="020B0604020202020204" pitchFamily="34" charset="0"/>
            </a:endParaRPr>
          </a:p>
          <a:p>
            <a:pPr marL="0" indent="0" defTabSz="806867">
              <a:spcBef>
                <a:spcPts val="0"/>
              </a:spcBef>
              <a:spcAft>
                <a:spcPts val="662"/>
              </a:spcAft>
            </a:pPr>
            <a:endParaRPr lang="en-US" altLang="en-US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32" lvl="1" indent="0" defTabSz="806867">
              <a:spcBef>
                <a:spcPts val="0"/>
              </a:spcBef>
              <a:spcAft>
                <a:spcPts val="176"/>
              </a:spcAft>
              <a:buClr>
                <a:srgbClr val="01C1D6"/>
              </a:buClr>
              <a:buSzPct val="50000"/>
              <a:buNone/>
            </a:pPr>
            <a:endParaRPr lang="en-US" altLang="en-US" sz="1588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2662" y="1371600"/>
            <a:ext cx="662939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146" indent="-252146">
              <a:lnSpc>
                <a:spcPct val="95000"/>
              </a:lnSpc>
              <a:spcAft>
                <a:spcPts val="618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</a:rPr>
              <a:t>UnitedHealthcare Global has 134 Medical Centers of Excellence around the world.</a:t>
            </a:r>
          </a:p>
          <a:p>
            <a:pPr marL="252146" indent="-252146">
              <a:lnSpc>
                <a:spcPct val="95000"/>
              </a:lnSpc>
              <a:spcAft>
                <a:spcPts val="618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</a:rPr>
              <a:t>Centers of Excellence have met UnitedHealthcare Global’s rigorous auditing protocols.</a:t>
            </a:r>
          </a:p>
          <a:p>
            <a:pPr marL="252146" indent="-252146">
              <a:lnSpc>
                <a:spcPct val="95000"/>
              </a:lnSpc>
              <a:spcAft>
                <a:spcPts val="618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/>
              </a:rPr>
              <a:t>UHG </a:t>
            </a:r>
            <a:r>
              <a:rPr lang="en-US" sz="2000" dirty="0">
                <a:latin typeface="Arial"/>
              </a:rPr>
              <a:t>personally </a:t>
            </a:r>
            <a:r>
              <a:rPr lang="en-US" sz="2000" dirty="0" smtClean="0">
                <a:latin typeface="Arial"/>
              </a:rPr>
              <a:t>visits </a:t>
            </a:r>
            <a:r>
              <a:rPr lang="en-US" sz="2000" dirty="0">
                <a:latin typeface="Arial"/>
              </a:rPr>
              <a:t>these hospitals and </a:t>
            </a:r>
            <a:r>
              <a:rPr lang="en-US" sz="2000" dirty="0" smtClean="0">
                <a:latin typeface="Arial"/>
              </a:rPr>
              <a:t>examines </a:t>
            </a:r>
            <a:r>
              <a:rPr lang="en-US" sz="2000" dirty="0">
                <a:latin typeface="Arial"/>
              </a:rPr>
              <a:t>each </a:t>
            </a:r>
            <a:r>
              <a:rPr lang="en-US" sz="2000" dirty="0" smtClean="0">
                <a:latin typeface="Arial"/>
              </a:rPr>
              <a:t>facility’s procedures</a:t>
            </a:r>
            <a:r>
              <a:rPr lang="en-US" sz="2000" dirty="0">
                <a:latin typeface="Arial"/>
              </a:rPr>
              <a:t>, diagnostic equipment, staff training, environmental hygiene, language capabilities, and ability to treat foreign travelers. </a:t>
            </a:r>
          </a:p>
          <a:p>
            <a:pPr marL="252146" indent="-252146">
              <a:lnSpc>
                <a:spcPct val="95000"/>
              </a:lnSpc>
              <a:spcAft>
                <a:spcPts val="618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/>
              </a:rPr>
              <a:t>The Centers of Excellence </a:t>
            </a:r>
            <a:r>
              <a:rPr lang="en-US" sz="2000" dirty="0">
                <a:latin typeface="Arial"/>
              </a:rPr>
              <a:t>have the greatest diagnostic and treatment capabilities in their region. </a:t>
            </a:r>
          </a:p>
          <a:p>
            <a:pPr marL="252146" indent="-252146">
              <a:lnSpc>
                <a:spcPct val="95000"/>
              </a:lnSpc>
              <a:spcAft>
                <a:spcPts val="618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</a:rPr>
              <a:t>If a traveler needs to be evacuated for a medical reason, he or she will </a:t>
            </a:r>
            <a:r>
              <a:rPr lang="en-US" sz="2000" dirty="0" smtClean="0">
                <a:latin typeface="Arial"/>
              </a:rPr>
              <a:t>likely be </a:t>
            </a:r>
            <a:r>
              <a:rPr lang="en-US" sz="2000" dirty="0">
                <a:latin typeface="Arial"/>
              </a:rPr>
              <a:t>taken to a Center of Excellence. 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785111"/>
            <a:ext cx="1865620" cy="179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177" y="4200263"/>
            <a:ext cx="7437528" cy="4771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University of California</a:t>
            </a:r>
            <a:br>
              <a:rPr lang="en-US" dirty="0" smtClean="0">
                <a:latin typeface="+mj-lt"/>
              </a:rPr>
            </a:br>
            <a:r>
              <a:rPr lang="en-US" sz="1412" dirty="0">
                <a:latin typeface="+mj-lt"/>
              </a:rPr>
              <a:t>Preparing for Risk</a:t>
            </a:r>
            <a:endParaRPr lang="en-US" sz="1941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91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01" y="368717"/>
            <a:ext cx="11216640" cy="483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 Registration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831" y="1138238"/>
            <a:ext cx="4865210" cy="4765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6446" y="3965263"/>
            <a:ext cx="1333500" cy="10795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04638" y="4675850"/>
            <a:ext cx="203200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6346" y="4421670"/>
            <a:ext cx="490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on </a:t>
            </a:r>
            <a:r>
              <a:rPr lang="en-US" sz="3200" dirty="0" smtClean="0"/>
              <a:t>Register Your Trip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94946" y="136151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Enter your trip information and begin receiving </a:t>
            </a:r>
            <a:r>
              <a:rPr lang="en-US" sz="2800" dirty="0" err="1" smtClean="0"/>
              <a:t>iJET</a:t>
            </a:r>
            <a:r>
              <a:rPr lang="en-US" sz="2800" dirty="0" smtClean="0"/>
              <a:t> Global Alert </a:t>
            </a:r>
            <a:endParaRPr lang="en-US" sz="2800" dirty="0"/>
          </a:p>
          <a:p>
            <a:pPr algn="ctr"/>
            <a:r>
              <a:rPr lang="en-US" sz="2800" dirty="0" smtClean="0"/>
              <a:t>updates</a:t>
            </a:r>
            <a:endParaRPr lang="en-US" sz="2800" dirty="0"/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http://www.ucop.edu/risk-services/loss-prevention-control/travel-assistance/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90493" y="6598020"/>
            <a:ext cx="5249492" cy="19430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 2016. All rights reserved. iJET Confidential.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45" y="455949"/>
            <a:ext cx="11216640" cy="483770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39" y="1224637"/>
            <a:ext cx="3940261" cy="5197246"/>
          </a:xfrm>
        </p:spPr>
        <p:txBody>
          <a:bodyPr/>
          <a:lstStyle/>
          <a:p>
            <a:r>
              <a:rPr lang="en-US" dirty="0"/>
              <a:t>Provides:</a:t>
            </a:r>
          </a:p>
          <a:p>
            <a:pPr lvl="1"/>
            <a:r>
              <a:rPr lang="en-US" dirty="0"/>
              <a:t>Trip details</a:t>
            </a:r>
          </a:p>
          <a:p>
            <a:pPr lvl="1"/>
            <a:r>
              <a:rPr lang="en-US" dirty="0"/>
              <a:t>Destination alerts</a:t>
            </a:r>
          </a:p>
          <a:p>
            <a:pPr lvl="1"/>
            <a:r>
              <a:rPr lang="en-US" dirty="0"/>
              <a:t>Access to trip brief</a:t>
            </a:r>
          </a:p>
          <a:p>
            <a:pPr lvl="1"/>
            <a:r>
              <a:rPr lang="en-US" dirty="0"/>
              <a:t>Worldcue Traveler and mobile app access</a:t>
            </a:r>
          </a:p>
          <a:p>
            <a:pPr lvl="1"/>
            <a:r>
              <a:rPr lang="en-US" dirty="0"/>
              <a:t>UC Hotline number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2200" y="986355"/>
            <a:ext cx="5620999" cy="504182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90493" y="6598020"/>
            <a:ext cx="5249492" cy="19430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 2016. All rights reserved. iJET Confidential.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99" y="1020847"/>
            <a:ext cx="5620999" cy="2784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00" y="3770396"/>
            <a:ext cx="5620998" cy="24236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22199" y="986355"/>
            <a:ext cx="5620999" cy="52077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803" y="3889403"/>
            <a:ext cx="2592910" cy="24236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698" y="2217346"/>
            <a:ext cx="4413887" cy="4359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996" y="2412867"/>
            <a:ext cx="2310322" cy="359172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6214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01" y="368717"/>
            <a:ext cx="11216640" cy="48377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Worldcue</a:t>
            </a:r>
            <a:r>
              <a:rPr lang="en-US" dirty="0"/>
              <a:t>® Planner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831" y="1138238"/>
            <a:ext cx="4865210" cy="4765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91616" y="4976446"/>
            <a:ext cx="1333500" cy="9643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14492" y="5336289"/>
            <a:ext cx="203200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15239" y="5045185"/>
            <a:ext cx="4905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Click on UC Trip Planner and log in with your UC ID and password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431" y="152857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Access to iJET Intelligence </a:t>
            </a:r>
          </a:p>
          <a:p>
            <a:pPr algn="ctr"/>
            <a:r>
              <a:rPr lang="en-US" sz="2800" dirty="0"/>
              <a:t>for all UC </a:t>
            </a:r>
            <a:r>
              <a:rPr lang="en-US" sz="2800" dirty="0" smtClean="0"/>
              <a:t>Faculty, Staff </a:t>
            </a:r>
            <a:r>
              <a:rPr lang="en-US" sz="2800" dirty="0"/>
              <a:t>and </a:t>
            </a:r>
            <a:r>
              <a:rPr lang="en-US" sz="2800" dirty="0" smtClean="0"/>
              <a:t>Students pre-trip and post-registration</a:t>
            </a:r>
            <a:endParaRPr lang="en-US" sz="2800" dirty="0"/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http://www.ucop.edu/risk-services/loss-prevention-control/travel-assistance/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90493" y="6598020"/>
            <a:ext cx="5249492" cy="19430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 2016. All rights reserved. iJET Confidential.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0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38" y="1336432"/>
            <a:ext cx="5263662" cy="4525963"/>
          </a:xfrm>
        </p:spPr>
        <p:txBody>
          <a:bodyPr>
            <a:normAutofit lnSpcReduction="10000"/>
          </a:bodyPr>
          <a:lstStyle/>
          <a:p>
            <a:pPr marL="0" lvl="0" indent="0" defTabSz="1018937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None/>
            </a:pPr>
            <a:r>
              <a:rPr lang="en-US" sz="2000" b="1" u="sng" kern="0" dirty="0">
                <a:solidFill>
                  <a:srgbClr val="6490C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688" lvl="1" indent="-166688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Arial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Intelligence for all UC Faculty and Students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Intel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Risk Ratings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Notices by Location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Reports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Travel Advice</a:t>
            </a:r>
          </a:p>
          <a:p>
            <a:pPr marL="511175" lvl="1" defTabSz="1018937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264E84"/>
              </a:buClr>
              <a:buSzPct val="175000"/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Tools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Worldcue</a:t>
            </a:r>
            <a:r>
              <a:rPr lang="en-US" dirty="0"/>
              <a:t>® Planner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738" y="1336432"/>
            <a:ext cx="4468755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08" y="479984"/>
            <a:ext cx="11216640" cy="4837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Worldcue® PLANNER – Global Intelligence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59" y="1238325"/>
            <a:ext cx="1471959" cy="2592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1" y="1175148"/>
            <a:ext cx="3227782" cy="2289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23" y="1457630"/>
            <a:ext cx="1559471" cy="1558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360" y="3660990"/>
            <a:ext cx="2780544" cy="2399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600" y="3882586"/>
            <a:ext cx="1745279" cy="2178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745" y="3227735"/>
            <a:ext cx="1421166" cy="2681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943" y="5893735"/>
            <a:ext cx="1450664" cy="34106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5346" y="1397086"/>
            <a:ext cx="4599844" cy="4762915"/>
          </a:xfrm>
        </p:spPr>
        <p:txBody>
          <a:bodyPr>
            <a:normAutofit/>
          </a:bodyPr>
          <a:lstStyle/>
          <a:p>
            <a:pPr marL="403225" lvl="1" indent="-177800"/>
            <a:r>
              <a:rPr lang="en-US" sz="3200" dirty="0">
                <a:cs typeface="Arial" panose="020B0604020202020204" pitchFamily="34" charset="0"/>
              </a:rPr>
              <a:t>Alerts</a:t>
            </a:r>
          </a:p>
          <a:p>
            <a:pPr marL="403225" lvl="1" indent="-177800"/>
            <a:r>
              <a:rPr lang="en-US" sz="3200" dirty="0">
                <a:cs typeface="Arial" panose="020B0604020202020204" pitchFamily="34" charset="0"/>
              </a:rPr>
              <a:t>Destination Intel</a:t>
            </a:r>
          </a:p>
          <a:p>
            <a:pPr marL="403225" lvl="1" indent="-177800"/>
            <a:r>
              <a:rPr lang="en-US" sz="3200" dirty="0">
                <a:cs typeface="Arial" panose="020B0604020202020204" pitchFamily="34" charset="0"/>
              </a:rPr>
              <a:t>Country Risk Ratings</a:t>
            </a:r>
          </a:p>
          <a:p>
            <a:pPr marL="403225" lvl="1" indent="-177800"/>
            <a:r>
              <a:rPr lang="en-US" sz="3200" dirty="0">
                <a:cs typeface="Arial" panose="020B0604020202020204" pitchFamily="34" charset="0"/>
              </a:rPr>
              <a:t>Location Reports</a:t>
            </a:r>
          </a:p>
          <a:p>
            <a:pPr marL="403225" lvl="1" indent="-177800"/>
            <a:r>
              <a:rPr lang="en-US" sz="3200" dirty="0" smtClean="0">
                <a:cs typeface="Arial" panose="020B0604020202020204" pitchFamily="34" charset="0"/>
              </a:rPr>
              <a:t>Notices </a:t>
            </a:r>
            <a:r>
              <a:rPr lang="en-US" sz="3200" dirty="0">
                <a:cs typeface="Arial" panose="020B0604020202020204" pitchFamily="34" charset="0"/>
              </a:rPr>
              <a:t>by Location</a:t>
            </a:r>
          </a:p>
          <a:p>
            <a:pPr marL="403225" lvl="1" indent="-177800"/>
            <a:r>
              <a:rPr lang="en-US" sz="3200" dirty="0" smtClean="0">
                <a:cs typeface="Arial" panose="020B0604020202020204" pitchFamily="34" charset="0"/>
              </a:rPr>
              <a:t>Global </a:t>
            </a:r>
            <a:r>
              <a:rPr lang="en-US" sz="3200" dirty="0">
                <a:cs typeface="Arial" panose="020B0604020202020204" pitchFamily="34" charset="0"/>
              </a:rPr>
              <a:t>Travel Advice</a:t>
            </a:r>
          </a:p>
          <a:p>
            <a:pPr marL="403225" lvl="1" indent="-177800"/>
            <a:r>
              <a:rPr lang="en-US" sz="3200" dirty="0">
                <a:cs typeface="Arial" panose="020B0604020202020204" pitchFamily="34" charset="0"/>
              </a:rPr>
              <a:t>Travel Tools</a:t>
            </a:r>
          </a:p>
          <a:p>
            <a:pPr marL="225425" lvl="1" indent="0">
              <a:buNone/>
            </a:pPr>
            <a:endParaRPr lang="en-US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lvl="1" indent="-177800"/>
            <a:endParaRPr lang="en-US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75" lvl="1" indent="19050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Emergency Communications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39" y="1497844"/>
            <a:ext cx="7074966" cy="44882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0266" y="5986117"/>
            <a:ext cx="438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*Check-in &amp; Crisis quick connect buttons activated at campus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0296" y="2267309"/>
            <a:ext cx="375473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32701" y="3424259"/>
            <a:ext cx="375473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0296" y="4575386"/>
            <a:ext cx="375473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0501" y="2360319"/>
            <a:ext cx="343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Connects traveler to UC’s hotline, answered by a response coordinator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0501" y="3533986"/>
            <a:ext cx="353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Sends a check-in message with opt in traveler coordinates to campus designated email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1027" y="4683109"/>
            <a:ext cx="343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Sends “distress” message with opt in  traveler coordinates to a campus email.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 2016. All rights reserved. iJET Confidential.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7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Worldcue</a:t>
            </a:r>
            <a:r>
              <a:rPr lang="en-US" dirty="0"/>
              <a:t> Companion Safety Check In &amp; Crisis Signal Visibility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36553"/>
            <a:ext cx="4566513" cy="477349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At-a-glance Alert Feed</a:t>
            </a:r>
          </a:p>
          <a:p>
            <a:pPr lvl="1"/>
            <a:r>
              <a:rPr lang="en-US" sz="2400" dirty="0"/>
              <a:t>Easy Access to Contact Information</a:t>
            </a:r>
          </a:p>
          <a:p>
            <a:pPr lvl="1"/>
            <a:r>
              <a:rPr lang="en-US" sz="2400" dirty="0"/>
              <a:t>Communicate with People At Risk </a:t>
            </a:r>
          </a:p>
          <a:p>
            <a:pPr lvl="1"/>
            <a:r>
              <a:rPr lang="en-US" sz="2400" dirty="0"/>
              <a:t>Access to the UC dedicated Phone Number</a:t>
            </a:r>
          </a:p>
          <a:p>
            <a:pPr lvl="1"/>
            <a:r>
              <a:rPr lang="en-US" sz="2400" dirty="0">
                <a:hlinkClick r:id="rId2"/>
              </a:rPr>
              <a:t>https://mobile.worldcue.com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21" y="1856767"/>
            <a:ext cx="4359018" cy="2719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16" y="2401220"/>
            <a:ext cx="17811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5148206"/>
            <a:ext cx="6248400" cy="1019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60904" y="2292594"/>
            <a:ext cx="1905000" cy="259850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13350" y="5079201"/>
            <a:ext cx="6413500" cy="11571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 2016. All rights reserved. iJET Confidential.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1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kern="1000" dirty="0" smtClean="0">
              <a:ea typeface="Cambria"/>
              <a:cs typeface="Times New Roman"/>
            </a:endParaRPr>
          </a:p>
          <a:p>
            <a:pPr marL="0" indent="0">
              <a:buNone/>
            </a:pPr>
            <a:r>
              <a:rPr lang="en-US" kern="1000" dirty="0" smtClean="0">
                <a:ea typeface="Cambria"/>
                <a:cs typeface="Times New Roman"/>
              </a:rPr>
              <a:t>The </a:t>
            </a:r>
            <a:r>
              <a:rPr lang="en-US" kern="1000" dirty="0">
                <a:ea typeface="Cambria"/>
                <a:cs typeface="Times New Roman"/>
              </a:rPr>
              <a:t>mission of UCSF Risk Management and Insurance Services is to </a:t>
            </a:r>
            <a:r>
              <a:rPr lang="en-US" i="1" kern="1000" dirty="0">
                <a:ea typeface="Cambria"/>
                <a:cs typeface="Times New Roman"/>
              </a:rPr>
              <a:t>protect the assets and interests of UCSF employees and programs through assessment of loss exposures, focused prevention efforts, and efficient management of insurance and self-insurance programs.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4" y="492369"/>
            <a:ext cx="9457596" cy="815820"/>
          </a:xfrm>
        </p:spPr>
        <p:txBody>
          <a:bodyPr>
            <a:no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Critical 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Trac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™  GPS Travel Safe Smartphone App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7676" y="1995139"/>
            <a:ext cx="4526280" cy="4543774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ACA99F"/>
              </a:buClr>
              <a:buFont typeface="Arial"/>
              <a:buChar char="•"/>
              <a:defRPr sz="1875" b="0" i="0" kern="1200">
                <a:solidFill>
                  <a:srgbClr val="58595B"/>
                </a:solidFill>
                <a:latin typeface="+mn-lt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ACA99F"/>
              </a:buClr>
              <a:buFont typeface="Arial"/>
              <a:buChar char="•"/>
              <a:defRPr sz="1725" b="0" i="0" kern="1200">
                <a:solidFill>
                  <a:srgbClr val="58595B"/>
                </a:solidFill>
                <a:latin typeface="+mn-lt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ACA99F"/>
              </a:buClr>
              <a:buFont typeface="Arial"/>
              <a:buChar char="•"/>
              <a:defRPr sz="1500" b="0" i="0" kern="1200">
                <a:solidFill>
                  <a:srgbClr val="58595B"/>
                </a:solidFill>
                <a:latin typeface="+mn-lt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ACA99F"/>
              </a:buClr>
              <a:buFont typeface="Arial"/>
              <a:buChar char="•"/>
              <a:defRPr sz="1350" b="0" i="0" kern="1200">
                <a:solidFill>
                  <a:srgbClr val="58595B"/>
                </a:solidFill>
                <a:latin typeface="+mn-lt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ACA99F"/>
              </a:buClr>
              <a:buFont typeface="Arial"/>
              <a:buChar char="•"/>
              <a:defRPr sz="1350" b="0" i="0" kern="1200">
                <a:solidFill>
                  <a:srgbClr val="58595B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Geo-fencing capabilities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1-button Crisis Alert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1-button Check-in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2-way messaging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Customized protocols</a:t>
            </a:r>
          </a:p>
          <a:p>
            <a:pPr>
              <a:lnSpc>
                <a:spcPct val="150000"/>
              </a:lnSpc>
            </a:pPr>
            <a:endParaRPr lang="en-US" sz="135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4698" y="4424961"/>
            <a:ext cx="6303403" cy="237096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698" y="1754181"/>
            <a:ext cx="1500188" cy="266833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679" y="1746213"/>
            <a:ext cx="1500188" cy="266833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136" y="1735798"/>
            <a:ext cx="152400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6725" y="1748671"/>
            <a:ext cx="1514378" cy="269222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 2016. All rights reserved. iJET Confidential.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8625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en-US" dirty="0" smtClean="0"/>
          </a:p>
          <a:p>
            <a:pPr mar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en-US" dirty="0" smtClean="0"/>
              <a:t>Check </a:t>
            </a:r>
            <a:r>
              <a:rPr lang="en-US" dirty="0"/>
              <a:t>the Risk Management and Insurance Services website at</a:t>
            </a:r>
            <a:r>
              <a:rPr lang="en-US" dirty="0" smtClean="0"/>
              <a:t>:</a:t>
            </a:r>
            <a:endParaRPr lang="en-US" dirty="0" smtClean="0">
              <a:solidFill>
                <a:srgbClr val="000000"/>
              </a:solidFill>
              <a:latin typeface="Arial"/>
              <a:hlinkClick r:id="rId2"/>
            </a:endParaRPr>
          </a:p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en-US" i="1" dirty="0" smtClean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i="1" dirty="0">
                <a:solidFill>
                  <a:srgbClr val="000000"/>
                </a:solidFill>
                <a:hlinkClick r:id="rId2"/>
              </a:rPr>
              <a:t>rmis.ucsf.edu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information about </a:t>
            </a:r>
            <a:r>
              <a:rPr lang="en-US" dirty="0" smtClean="0">
                <a:solidFill>
                  <a:srgbClr val="000000"/>
                </a:solidFill>
              </a:rPr>
              <a:t>travel safety and insurance programs, or contact:</a:t>
            </a:r>
          </a:p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Andrew Sinclair, Travel Safety Coordinator </a:t>
            </a:r>
            <a:r>
              <a:rPr lang="en-US" sz="2800" dirty="0" smtClean="0">
                <a:solidFill>
                  <a:srgbClr val="000000"/>
                </a:solidFill>
                <a:hlinkClick r:id="rId3"/>
              </a:rPr>
              <a:t>Andrew.Sinclair@ucsf.edu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4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UC self-insured </a:t>
            </a:r>
            <a:r>
              <a:rPr lang="en-US" sz="2200" b="1" dirty="0"/>
              <a:t>Auto, Employment Practices, General, and Property Liability </a:t>
            </a:r>
            <a:r>
              <a:rPr lang="en-US" sz="2200" dirty="0"/>
              <a:t>claims programs</a:t>
            </a:r>
          </a:p>
          <a:p>
            <a:pPr>
              <a:defRPr/>
            </a:pPr>
            <a:r>
              <a:rPr lang="en-US" sz="2200" b="1" dirty="0"/>
              <a:t>Clinical Research Risk Management </a:t>
            </a:r>
            <a:r>
              <a:rPr lang="en-US" sz="2200" dirty="0"/>
              <a:t>– devoted to preventing and/or reducing clinical trial-related human subject </a:t>
            </a:r>
            <a:r>
              <a:rPr lang="en-US" sz="2200" dirty="0" smtClean="0"/>
              <a:t>injuries; </a:t>
            </a:r>
            <a:r>
              <a:rPr lang="en-US" sz="2200" i="1" dirty="0" smtClean="0"/>
              <a:t>includes clinical trials coverage overseas</a:t>
            </a:r>
            <a:endParaRPr lang="en-US" sz="2200" i="1" dirty="0"/>
          </a:p>
          <a:p>
            <a:pPr>
              <a:defRPr/>
            </a:pPr>
            <a:r>
              <a:rPr lang="en-US" sz="2200" b="1" dirty="0"/>
              <a:t>University Controlled Insurance Program </a:t>
            </a:r>
            <a:r>
              <a:rPr lang="en-US" sz="2200" dirty="0"/>
              <a:t>– management of multiple insurance plans for Mission </a:t>
            </a:r>
            <a:r>
              <a:rPr lang="en-US" sz="2200" dirty="0" smtClean="0"/>
              <a:t>Bay/Medical Center and </a:t>
            </a:r>
            <a:r>
              <a:rPr lang="en-US" sz="2200" dirty="0"/>
              <a:t>Campus </a:t>
            </a:r>
            <a:r>
              <a:rPr lang="en-US" sz="2200" dirty="0" smtClean="0"/>
              <a:t>construction-related </a:t>
            </a:r>
            <a:r>
              <a:rPr lang="en-US" sz="2200" dirty="0"/>
              <a:t>risk</a:t>
            </a:r>
          </a:p>
          <a:p>
            <a:r>
              <a:rPr lang="en-US" sz="2200" b="1" dirty="0" smtClean="0"/>
              <a:t>Be </a:t>
            </a:r>
            <a:r>
              <a:rPr lang="en-US" sz="2200" b="1" dirty="0"/>
              <a:t>Smart About Safety </a:t>
            </a:r>
            <a:r>
              <a:rPr lang="en-US" sz="2200" dirty="0"/>
              <a:t>– </a:t>
            </a:r>
            <a:r>
              <a:rPr lang="en-US" sz="2200" dirty="0" smtClean="0"/>
              <a:t>funds risk </a:t>
            </a:r>
            <a:r>
              <a:rPr lang="en-US" sz="2200" dirty="0"/>
              <a:t>mitigation projects </a:t>
            </a:r>
            <a:r>
              <a:rPr lang="en-US" sz="2200" dirty="0" smtClean="0"/>
              <a:t>for diverse programs such </a:t>
            </a:r>
            <a:r>
              <a:rPr lang="en-US" sz="2200" dirty="0"/>
              <a:t>as </a:t>
            </a:r>
            <a:r>
              <a:rPr lang="en-US" sz="2200" dirty="0" smtClean="0"/>
              <a:t>training </a:t>
            </a:r>
            <a:r>
              <a:rPr lang="en-US" sz="2200" dirty="0"/>
              <a:t>for research </a:t>
            </a:r>
            <a:r>
              <a:rPr lang="en-US" sz="2200" dirty="0" smtClean="0"/>
              <a:t>phlebotomists; ergonomics services; </a:t>
            </a:r>
            <a:r>
              <a:rPr lang="en-US" sz="2200" dirty="0"/>
              <a:t>network </a:t>
            </a:r>
            <a:r>
              <a:rPr lang="en-US" sz="2200" dirty="0" smtClean="0"/>
              <a:t>security; </a:t>
            </a:r>
            <a:r>
              <a:rPr lang="en-US" sz="2200" dirty="0"/>
              <a:t>and the Chancellor’s Wellness program</a:t>
            </a:r>
            <a:r>
              <a:rPr lang="en-US" sz="2200" dirty="0" smtClean="0"/>
              <a:t>.</a:t>
            </a:r>
          </a:p>
          <a:p>
            <a:pPr lvl="0">
              <a:defRPr/>
            </a:pPr>
            <a:r>
              <a:rPr lang="en-US" sz="2200" b="1" dirty="0">
                <a:solidFill>
                  <a:prstClr val="black"/>
                </a:solidFill>
              </a:rPr>
              <a:t>Travel Insurance </a:t>
            </a:r>
            <a:r>
              <a:rPr lang="en-US" sz="2200" dirty="0">
                <a:solidFill>
                  <a:prstClr val="black"/>
                </a:solidFill>
              </a:rPr>
              <a:t>– during 2015-16, UCSF faculty, staff, and students registered over 6000 domestic and overseas trips with coverage under the Travel Accident program; </a:t>
            </a:r>
            <a:r>
              <a:rPr lang="en-US" sz="2200" b="1" i="1" dirty="0" err="1">
                <a:solidFill>
                  <a:prstClr val="black"/>
                </a:solidFill>
              </a:rPr>
              <a:t>iJet</a:t>
            </a:r>
            <a:r>
              <a:rPr lang="en-US" sz="2200" dirty="0">
                <a:solidFill>
                  <a:prstClr val="black"/>
                </a:solidFill>
              </a:rPr>
              <a:t> system responded to 11 emergency calls and transported 3 faculty/staff back to US</a:t>
            </a:r>
          </a:p>
          <a:p>
            <a:endParaRPr lang="en-US" sz="2200" i="1" dirty="0" smtClean="0"/>
          </a:p>
          <a:p>
            <a:pPr marL="0" indent="0">
              <a:buFontTx/>
              <a:buNone/>
              <a:defRPr/>
            </a:pPr>
            <a:r>
              <a:rPr lang="en-US" sz="2200" i="1" dirty="0" smtClean="0"/>
              <a:t>Through </a:t>
            </a:r>
            <a:r>
              <a:rPr lang="en-US" sz="2200" i="1" dirty="0"/>
              <a:t>these programs, UCSF saved over </a:t>
            </a:r>
            <a:r>
              <a:rPr lang="en-US" sz="2200" i="1" dirty="0" smtClean="0"/>
              <a:t>$1 </a:t>
            </a:r>
            <a:r>
              <a:rPr lang="en-US" sz="2200" i="1" dirty="0"/>
              <a:t>million of potential risk-related costs in </a:t>
            </a:r>
            <a:r>
              <a:rPr lang="en-US" sz="2200" i="1" dirty="0" smtClean="0"/>
              <a:t>FY16</a:t>
            </a:r>
            <a:endParaRPr lang="en-US" sz="2200" i="1" dirty="0"/>
          </a:p>
          <a:p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Risk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Travel Data – UCSF faculty, staff and students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MCj023749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68" y="4578485"/>
            <a:ext cx="2132013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11643"/>
              </p:ext>
            </p:extLst>
          </p:nvPr>
        </p:nvGraphicFramePr>
        <p:xfrm>
          <a:off x="430822" y="1248508"/>
          <a:ext cx="11500339" cy="521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42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Data provided by the Office of Institutional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 Destinations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2770"/>
              </p:ext>
            </p:extLst>
          </p:nvPr>
        </p:nvGraphicFramePr>
        <p:xfrm>
          <a:off x="439615" y="1318846"/>
          <a:ext cx="1146517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1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UC Travel 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9" y="1411942"/>
            <a:ext cx="7395883" cy="4235824"/>
          </a:xfrm>
        </p:spPr>
        <p:txBody>
          <a:bodyPr/>
          <a:lstStyle/>
          <a:p>
            <a:pPr marL="0" indent="0"/>
            <a:endParaRPr lang="en-US" sz="1588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9765" y="1369920"/>
            <a:ext cx="7463118" cy="4324575"/>
            <a:chOff x="381000" y="1447800"/>
            <a:chExt cx="8458200" cy="4901185"/>
          </a:xfrm>
        </p:grpSpPr>
        <p:sp>
          <p:nvSpPr>
            <p:cNvPr id="5" name="Rectangle 5"/>
            <p:cNvSpPr txBox="1">
              <a:spLocks noChangeArrowheads="1"/>
            </p:cNvSpPr>
            <p:nvPr/>
          </p:nvSpPr>
          <p:spPr>
            <a:xfrm>
              <a:off x="381000" y="1447800"/>
              <a:ext cx="2819400" cy="4876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/>
            <a:lstStyle/>
            <a:p>
              <a:pPr algn="ctr" defTabSz="806867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24" kern="0" dirty="0"/>
                <a:t>	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200400" y="1447800"/>
              <a:ext cx="2819400" cy="487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03750">
                <a:spcBef>
                  <a:spcPct val="50000"/>
                </a:spcBef>
                <a:buClr>
                  <a:schemeClr val="bg1"/>
                </a:buClr>
                <a:buSzPct val="25000"/>
                <a:buFont typeface="Monotype Sorts"/>
                <a:buChar char=" "/>
              </a:pPr>
              <a:endParaRPr lang="en-US" sz="1765" b="1" dirty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019800" y="1447800"/>
              <a:ext cx="2819400" cy="487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03750">
                <a:spcBef>
                  <a:spcPct val="50000"/>
                </a:spcBef>
                <a:buClr>
                  <a:schemeClr val="bg1"/>
                </a:buClr>
                <a:buSzPct val="25000"/>
                <a:buFont typeface="Monotype Sorts"/>
                <a:buChar char=" "/>
              </a:pPr>
              <a:endParaRPr lang="en-US" sz="1765" b="1" dirty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81000" y="1752600"/>
              <a:ext cx="84582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588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200400" y="1447800"/>
              <a:ext cx="2819400" cy="335588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24" b="1" dirty="0"/>
                <a:t>Risk Management Services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81000" y="1447800"/>
              <a:ext cx="2819400" cy="335588"/>
            </a:xfrm>
            <a:prstGeom prst="rect">
              <a:avLst/>
            </a:prstGeom>
            <a:solidFill>
              <a:srgbClr val="88B800">
                <a:alpha val="70195"/>
              </a:srgbClr>
            </a:solidFill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24" b="1" dirty="0"/>
                <a:t>Travel Insurance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019800" y="1447800"/>
              <a:ext cx="2819400" cy="335588"/>
            </a:xfrm>
            <a:prstGeom prst="rect">
              <a:avLst/>
            </a:prstGeom>
            <a:solidFill>
              <a:schemeClr val="accent2">
                <a:alpha val="70195"/>
              </a:schemeClr>
            </a:solidFill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24" b="1" dirty="0"/>
                <a:t>Technology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81000" y="1752600"/>
              <a:ext cx="2819400" cy="128930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0" algn="l"/>
                </a:tabLst>
              </a:pPr>
              <a:r>
                <a:rPr lang="en-US" sz="1235" dirty="0"/>
                <a:t>Blanket coverage for faculty, students, regents, other college participants and traveling </a:t>
              </a:r>
              <a:r>
                <a:rPr lang="en-US" sz="1235" dirty="0" smtClean="0"/>
                <a:t>companions:</a:t>
              </a:r>
              <a:endParaRPr lang="en-US" sz="1235" dirty="0"/>
            </a:p>
            <a:p>
              <a:pPr>
                <a:spcBef>
                  <a:spcPct val="50000"/>
                </a:spcBef>
                <a:tabLst>
                  <a:tab pos="0" algn="l"/>
                </a:tabLst>
              </a:pPr>
              <a:endParaRPr lang="en-US" sz="1235" dirty="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33399" y="2983692"/>
              <a:ext cx="2514600" cy="247395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24-Hour Business Travel Accident </a:t>
              </a:r>
              <a:r>
                <a:rPr lang="en-US" sz="1235" dirty="0" smtClean="0"/>
                <a:t>Protection</a:t>
              </a:r>
              <a:endParaRPr lang="en-US" sz="1235" dirty="0"/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Global Medical Expense Benefits while traveling outside the U.S.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Travel-related non-medical benefits including Lost Baggage, Personal Property, Trip Cancellation and Trip Delay Benefits. 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1828799"/>
              <a:ext cx="2667000" cy="322783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tabLst>
                  <a:tab pos="102260" algn="l"/>
                </a:tabLst>
              </a:pPr>
              <a:r>
                <a:rPr lang="en-US" sz="1235" dirty="0"/>
                <a:t> Dedicated UC Travel Risk 	Hotline</a:t>
              </a:r>
            </a:p>
            <a:p>
              <a:pPr>
                <a:spcBef>
                  <a:spcPct val="50000"/>
                </a:spcBef>
                <a:buFontTx/>
                <a:buChar char="•"/>
                <a:tabLst>
                  <a:tab pos="102260" algn="l"/>
                </a:tabLst>
              </a:pPr>
              <a:r>
                <a:rPr lang="en-US" sz="1235" dirty="0"/>
                <a:t> Crisis hotline and security 	assistance center to secure 	immediate assistance while 	traveling</a:t>
              </a:r>
            </a:p>
            <a:p>
              <a:pPr>
                <a:spcBef>
                  <a:spcPct val="50000"/>
                </a:spcBef>
                <a:buFontTx/>
                <a:buChar char="•"/>
                <a:tabLst>
                  <a:tab pos="102260" algn="l"/>
                </a:tabLst>
              </a:pPr>
              <a:r>
                <a:rPr lang="en-US" sz="1235" dirty="0"/>
                <a:t> A secure, web-based system 	for tracking global threats, 	accessing location based risk 	intelligence and other travel 	related information</a:t>
              </a:r>
            </a:p>
            <a:p>
              <a:pPr>
                <a:spcBef>
                  <a:spcPct val="50000"/>
                </a:spcBef>
                <a:buFontTx/>
                <a:buChar char="•"/>
                <a:tabLst>
                  <a:tab pos="102260" algn="l"/>
                </a:tabLst>
              </a:pPr>
              <a:r>
                <a:rPr lang="en-US" sz="1235" dirty="0"/>
                <a:t> Automated security alerts 	for travelers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276600" y="1828799"/>
              <a:ext cx="2667000" cy="452018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Custom location risk assessments for international campus and study abroad locations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Incident management team support and briefs during crisis events (Cairo, Japan, Haiti)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On the ground security assistance in the event of a potentially life-threatening situation while traveling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Emergency Medical Services including medical referrals, payments, emergency transportation, evacuation or repatriation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Emergency Travel Services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235" dirty="0"/>
                <a:t> Trip Information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84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Travel </a:t>
            </a:r>
            <a:r>
              <a:rPr lang="en-US" dirty="0" smtClean="0"/>
              <a:t>Insurance (Chubb)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1588" dirty="0"/>
          </a:p>
          <a:p>
            <a:pPr marL="0" indent="0" algn="ctr" defTabSz="806867">
              <a:spcBef>
                <a:spcPts val="0"/>
              </a:spcBef>
              <a:spcAft>
                <a:spcPts val="662"/>
              </a:spcAft>
              <a:buNone/>
            </a:pPr>
            <a:r>
              <a:rPr lang="en-US" altLang="en-US" sz="176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eligible for coverage under the Business Travel Plan</a:t>
            </a:r>
            <a:r>
              <a:rPr lang="en-US" altLang="en-US" sz="1765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806867">
              <a:spcBef>
                <a:spcPts val="0"/>
              </a:spcBef>
              <a:spcAft>
                <a:spcPts val="662"/>
              </a:spcAft>
            </a:pPr>
            <a:endParaRPr lang="en-US" altLang="en-US" sz="1765" b="1" dirty="0">
              <a:solidFill>
                <a:srgbClr val="7AC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664" lvl="1" indent="-158832" defTabSz="806867">
              <a:spcBef>
                <a:spcPts val="0"/>
              </a:spcBef>
              <a:spcAft>
                <a:spcPts val="529"/>
              </a:spcAft>
            </a:pPr>
            <a:r>
              <a:rPr lang="en-US" altLang="en-US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employees, administration, traveling companions &amp; professors emeritus</a:t>
            </a:r>
            <a:r>
              <a:rPr lang="en-US" altLang="en-US" sz="176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7664" lvl="1" indent="-158832" defTabSz="806867">
              <a:spcBef>
                <a:spcPts val="0"/>
              </a:spcBef>
              <a:spcAft>
                <a:spcPts val="529"/>
              </a:spcAft>
            </a:pPr>
            <a:endParaRPr lang="en-US" altLang="en-US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664" lvl="1" indent="-158832" defTabSz="806867">
              <a:spcBef>
                <a:spcPts val="0"/>
              </a:spcBef>
              <a:spcAft>
                <a:spcPts val="529"/>
              </a:spcAft>
            </a:pPr>
            <a:r>
              <a:rPr lang="en-US" altLang="en-US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traveling on business for UC</a:t>
            </a:r>
            <a:r>
              <a:rPr lang="en-US" altLang="en-US" sz="176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7664" lvl="1" indent="-158832" defTabSz="806867">
              <a:spcBef>
                <a:spcPts val="0"/>
              </a:spcBef>
              <a:spcAft>
                <a:spcPts val="529"/>
              </a:spcAft>
            </a:pPr>
            <a:endParaRPr lang="en-US" altLang="en-US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664" lvl="1" indent="-158832" defTabSz="806867">
              <a:spcBef>
                <a:spcPts val="0"/>
              </a:spcBef>
              <a:spcAft>
                <a:spcPts val="529"/>
              </a:spcAft>
            </a:pPr>
            <a:r>
              <a:rPr lang="en-US" altLang="en-US" sz="176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</a:t>
            </a:r>
            <a:r>
              <a:rPr lang="en-US" altLang="en-US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 at the start of the trip and ends upon return to home or work.  Includes personal deviations.</a:t>
            </a:r>
            <a:endParaRPr lang="en-US" altLang="en-US" sz="123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3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dirty="0" smtClean="0"/>
              <a:t>Insurance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1588" dirty="0"/>
          </a:p>
          <a:p>
            <a:pPr marL="0" indent="0" algn="ctr" defTabSz="806867">
              <a:spcBef>
                <a:spcPts val="0"/>
              </a:spcBef>
              <a:spcAft>
                <a:spcPts val="662"/>
              </a:spcAft>
              <a:buNone/>
            </a:pPr>
            <a:r>
              <a:rPr lang="en-US" altLang="en-US" sz="176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covered</a:t>
            </a:r>
            <a:r>
              <a:rPr lang="en-US" altLang="en-US" sz="1765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 defTabSz="806867">
              <a:spcBef>
                <a:spcPts val="0"/>
              </a:spcBef>
              <a:spcAft>
                <a:spcPts val="662"/>
              </a:spcAft>
              <a:buNone/>
            </a:pPr>
            <a:endParaRPr lang="en-US" altLang="en-US" sz="1765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32" lvl="1" indent="0" defTabSz="806867">
              <a:spcBef>
                <a:spcPts val="0"/>
              </a:spcBef>
              <a:spcAft>
                <a:spcPts val="176"/>
              </a:spcAft>
              <a:buClr>
                <a:srgbClr val="01C1D6"/>
              </a:buClr>
              <a:buSzPct val="50000"/>
              <a:buNone/>
            </a:pPr>
            <a:r>
              <a:rPr lang="en-US" altLang="en-US" sz="1765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 Benefits</a:t>
            </a:r>
            <a:r>
              <a:rPr lang="en-US" altLang="en-US" sz="176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AD&amp;D, paralysis, permanent total disability and other related indemnity benefits.</a:t>
            </a:r>
          </a:p>
          <a:p>
            <a:pPr marL="158832" lvl="1" indent="0" defTabSz="806867">
              <a:spcBef>
                <a:spcPts val="0"/>
              </a:spcBef>
              <a:spcAft>
                <a:spcPts val="176"/>
              </a:spcAft>
              <a:buClr>
                <a:srgbClr val="01C1D6"/>
              </a:buClr>
              <a:buSzPct val="50000"/>
              <a:buNone/>
            </a:pPr>
            <a:r>
              <a:rPr lang="en-US" altLang="en-US" sz="1765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Country Medical Benefits</a:t>
            </a:r>
            <a:r>
              <a:rPr lang="en-US" altLang="en-US" sz="176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emergency medical and trip-related benefits: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47" y="3237800"/>
            <a:ext cx="7062507" cy="197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0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622" y="466447"/>
            <a:ext cx="8241732" cy="54068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Medical (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UnitedHealthcare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Global)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0" y="1344708"/>
            <a:ext cx="3724802" cy="3077105"/>
          </a:xfrm>
        </p:spPr>
        <p:txBody>
          <a:bodyPr/>
          <a:lstStyle/>
          <a:p>
            <a:pPr marL="0" indent="0">
              <a:buNone/>
            </a:pPr>
            <a:endParaRPr lang="en-US" sz="1588" dirty="0">
              <a:cs typeface="Arial" panose="020B0604020202020204" pitchFamily="34" charset="0"/>
            </a:endParaRPr>
          </a:p>
          <a:p>
            <a:pPr marL="0" indent="0" defTabSz="806867">
              <a:spcBef>
                <a:spcPts val="0"/>
              </a:spcBef>
              <a:spcAft>
                <a:spcPts val="662"/>
              </a:spcAft>
            </a:pPr>
            <a:endParaRPr lang="en-US" altLang="en-US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32" lvl="1" indent="0" defTabSz="806867">
              <a:spcBef>
                <a:spcPts val="0"/>
              </a:spcBef>
              <a:spcAft>
                <a:spcPts val="176"/>
              </a:spcAft>
              <a:buClr>
                <a:srgbClr val="01C1D6"/>
              </a:buClr>
              <a:buSzPct val="50000"/>
              <a:buNone/>
            </a:pPr>
            <a:endParaRPr lang="en-US" altLang="en-US" sz="1588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1125415" y="1682845"/>
            <a:ext cx="5019857" cy="359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54" tIns="32261" rIns="32261" bIns="32261" numCol="1" anchor="t" anchorCtr="0" compatLnSpc="1">
            <a:prstTxWarp prst="textNoShape">
              <a:avLst/>
            </a:prstTxWarp>
          </a:bodyPr>
          <a:lstStyle>
            <a:lvl1pPr marL="342819" indent="-342819" algn="l" defTabSz="1018937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LF_Kai"/>
              </a:defRPr>
            </a:lvl1pPr>
            <a:lvl2pPr marL="207914" indent="-206326" algn="l" defTabSz="1018937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folHlink"/>
              </a:buClr>
              <a:buSzPct val="12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LF_Kai"/>
              </a:defRPr>
            </a:lvl2pPr>
            <a:lvl3pPr marL="423765" indent="-212675" algn="l" defTabSz="1018937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125000"/>
              <a:buFont typeface="Trebuchet MS" pitchFamily="34" charset="0"/>
              <a:buChar char="―"/>
              <a:defRPr sz="1600">
                <a:solidFill>
                  <a:schemeClr val="tx1"/>
                </a:solidFill>
                <a:latin typeface="+mn-lt"/>
                <a:ea typeface="+mn-ea"/>
                <a:cs typeface="LF_Kai"/>
              </a:defRPr>
            </a:lvl3pPr>
            <a:lvl4pPr marL="652310" indent="-225371" algn="l" defTabSz="1018937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—"/>
              <a:defRPr sz="1600">
                <a:solidFill>
                  <a:schemeClr val="tx1"/>
                </a:solidFill>
                <a:latin typeface="+mn-lt"/>
                <a:ea typeface="+mn-ea"/>
                <a:cs typeface="LF_Kai"/>
              </a:defRPr>
            </a:lvl4pPr>
            <a:lvl5pPr marL="879269" indent="-225371" algn="l" defTabSz="1018937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Char char="—"/>
              <a:defRPr sz="1600">
                <a:solidFill>
                  <a:schemeClr val="tx1"/>
                </a:solidFill>
                <a:latin typeface="+mn-lt"/>
                <a:ea typeface="+mn-ea"/>
                <a:cs typeface="LF_Kai"/>
              </a:defRPr>
            </a:lvl5pPr>
            <a:lvl6pPr marL="1336363" indent="-225371" algn="l" defTabSz="1018937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Char char="—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1793455" indent="-225371" algn="l" defTabSz="1018937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Char char="—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250549" indent="-225371" algn="l" defTabSz="1018937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Char char="—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707642" indent="-225371" algn="l" defTabSz="1018937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Char char="—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2689" indent="-152689">
              <a:spcBef>
                <a:spcPts val="0"/>
              </a:spcBef>
              <a:spcAft>
                <a:spcPts val="1059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Serves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over 8,000 clients and nearly 20 million individuals in over 150 countries</a:t>
            </a:r>
          </a:p>
          <a:p>
            <a:pPr marL="152689" indent="-152689">
              <a:spcBef>
                <a:spcPts val="0"/>
              </a:spcBef>
              <a:spcAft>
                <a:spcPts val="1059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Serves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169 of the Fortune 500 companies and 61 of the Fortune 100 companies</a:t>
            </a:r>
          </a:p>
          <a:p>
            <a:pPr marL="152689" indent="-152689">
              <a:spcBef>
                <a:spcPts val="0"/>
              </a:spcBef>
              <a:spcAft>
                <a:spcPts val="1059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Most admired healthcare company in Forbes Magazine when rated for ‘global competitiveness’</a:t>
            </a:r>
          </a:p>
          <a:p>
            <a:pPr marL="152689" indent="-152689">
              <a:spcBef>
                <a:spcPts val="0"/>
              </a:spcBef>
              <a:spcAft>
                <a:spcPts val="1059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Offers broad 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range of capabilities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but also provides customized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solutions based on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UC’s unique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152689" indent="-152689">
              <a:spcBef>
                <a:spcPts val="0"/>
              </a:spcBef>
              <a:spcAft>
                <a:spcPts val="1059"/>
              </a:spcAft>
              <a:buFont typeface="Arial" panose="020B0604020202020204" pitchFamily="34" charset="0"/>
              <a:buChar char="•"/>
            </a:pPr>
            <a:endParaRPr lang="en-US" sz="1588" kern="0" dirty="0"/>
          </a:p>
          <a:p>
            <a:pPr marL="152689" indent="-152689">
              <a:spcBef>
                <a:spcPts val="0"/>
              </a:spcBef>
              <a:spcAft>
                <a:spcPts val="1059"/>
              </a:spcAft>
              <a:buFont typeface="Arial" panose="020B0604020202020204" pitchFamily="34" charset="0"/>
              <a:buChar char="•"/>
            </a:pPr>
            <a:endParaRPr lang="en-US" sz="1588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0"/>
          <a:stretch/>
        </p:blipFill>
        <p:spPr bwMode="auto">
          <a:xfrm>
            <a:off x="6426065" y="3164426"/>
            <a:ext cx="3384742" cy="18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891" y="2071708"/>
            <a:ext cx="2372873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024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636</TotalTime>
  <Words>1183</Words>
  <Application>Microsoft Macintosh PowerPoint</Application>
  <PresentationFormat>Widescreen</PresentationFormat>
  <Paragraphs>174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Georgia</vt:lpstr>
      <vt:lpstr>LF_Kai</vt:lpstr>
      <vt:lpstr>Monotype Sorts</vt:lpstr>
      <vt:lpstr>Tahoma</vt:lpstr>
      <vt:lpstr>Times New Roman</vt:lpstr>
      <vt:lpstr>Wingdings</vt:lpstr>
      <vt:lpstr>1_Office Theme</vt:lpstr>
      <vt:lpstr>Custom Design</vt:lpstr>
      <vt:lpstr>Image</vt:lpstr>
      <vt:lpstr>Faculty Welfare Committee  UCSF RISK MANAGEMENT and INSURANCE SERVICES  Prevention is Primary  Bruce G. Flynn, Director February 9, 2017</vt:lpstr>
      <vt:lpstr>Mission</vt:lpstr>
      <vt:lpstr>Risk Management Overview</vt:lpstr>
      <vt:lpstr> Travel Data – UCSF faculty, staff and students </vt:lpstr>
      <vt:lpstr>Travel Destinations</vt:lpstr>
      <vt:lpstr>Overview of UC Travel Program</vt:lpstr>
      <vt:lpstr> Business Travel Insurance (Chubb)</vt:lpstr>
      <vt:lpstr>Business Travel Insurance</vt:lpstr>
      <vt:lpstr>Medical (UnitedHealthcare Global)</vt:lpstr>
      <vt:lpstr>UnitedHealthcare Global - Centers of Excellence</vt:lpstr>
      <vt:lpstr>UnitedHealthcare Global - Centers of Excellence</vt:lpstr>
      <vt:lpstr>University of California Preparing for Risk</vt:lpstr>
      <vt:lpstr>Travel Registration </vt:lpstr>
      <vt:lpstr>Welcome E-mail</vt:lpstr>
      <vt:lpstr>Worldcue® Planner</vt:lpstr>
      <vt:lpstr>Worldcue® Planner</vt:lpstr>
      <vt:lpstr>Worldcue® PLANNER – Global Intelligence</vt:lpstr>
      <vt:lpstr>Emergency Communications</vt:lpstr>
      <vt:lpstr>Worldcue Companion Safety Check In &amp; Crisis Signal Visibility </vt:lpstr>
      <vt:lpstr>Critical Trac™  GPS Travel Safe Smartphone App</vt:lpstr>
      <vt:lpstr>Thank you</vt:lpstr>
    </vt:vector>
  </TitlesOfParts>
  <Company>UCSF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 Bruce</dc:creator>
  <cp:lastModifiedBy>Artemio Cardenas</cp:lastModifiedBy>
  <cp:revision>122</cp:revision>
  <dcterms:created xsi:type="dcterms:W3CDTF">2015-11-18T16:37:06Z</dcterms:created>
  <dcterms:modified xsi:type="dcterms:W3CDTF">2017-02-09T03:57:55Z</dcterms:modified>
</cp:coreProperties>
</file>