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3"/>
  </p:notesMasterIdLst>
  <p:handoutMasterIdLst>
    <p:handoutMasterId r:id="rId14"/>
  </p:handoutMasterIdLst>
  <p:sldIdLst>
    <p:sldId id="406" r:id="rId7"/>
    <p:sldId id="649" r:id="rId8"/>
    <p:sldId id="647" r:id="rId9"/>
    <p:sldId id="651" r:id="rId10"/>
    <p:sldId id="648" r:id="rId11"/>
    <p:sldId id="650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n, Goshen" initials="C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52049"/>
    <a:srgbClr val="000000"/>
    <a:srgbClr val="178CCB"/>
    <a:srgbClr val="6666FF"/>
    <a:srgbClr val="CC3300"/>
    <a:srgbClr val="3333CC"/>
    <a:srgbClr val="6600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3136" autoAdjust="0"/>
  </p:normalViewPr>
  <p:slideViewPr>
    <p:cSldViewPr snapToGrid="0" showGuides="1">
      <p:cViewPr>
        <p:scale>
          <a:sx n="100" d="100"/>
          <a:sy n="100" d="100"/>
        </p:scale>
        <p:origin x="-1056" y="-53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6"/>
        <p:guide orient="horz" pos="5550"/>
        <p:guide orient="horz" pos="5785"/>
        <p:guide pos="293"/>
        <p:guide pos="4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9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74079" y="8875194"/>
            <a:ext cx="2728795" cy="138039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228186" y="8868686"/>
            <a:ext cx="901326" cy="1465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4/14/17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66553" y="8807721"/>
            <a:ext cx="60866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52141" y="8869204"/>
            <a:ext cx="567439" cy="10546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0423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94" y="8878494"/>
            <a:ext cx="614426" cy="2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9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40005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2" tIns="46386" rIns="92772" bIns="463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1894" y="4085882"/>
            <a:ext cx="6104631" cy="44866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80962" y="8875194"/>
            <a:ext cx="2728795" cy="138039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35072" y="8868686"/>
            <a:ext cx="901326" cy="1465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4/14/17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9029" y="8869204"/>
            <a:ext cx="567439" cy="10546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0423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6553" y="8807721"/>
            <a:ext cx="60866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94" y="8878494"/>
            <a:ext cx="614426" cy="2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265238" y="400050"/>
            <a:ext cx="4654550" cy="3490913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542628" y="8875194"/>
            <a:ext cx="2728795" cy="138039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96735" y="8868686"/>
            <a:ext cx="901326" cy="1465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>
                <a:latin typeface="Arial" pitchFamily="34" charset="0"/>
                <a:cs typeface="Arial" pitchFamily="34" charset="0"/>
              </a:rPr>
              <a:pPr algn="l"/>
              <a:t>4/14/17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20686" y="8849008"/>
            <a:ext cx="567439" cy="105461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0423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emf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Relationship Id="rId3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2297CE4-914B-4FE1-B94D-3AA4C11CA193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chan2\AppData\Local\Microsoft\Windows\Temporary Internet Files\Content.IE5\SHW2FXVA\Flying_Puzzle_Pieces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rgbClr val="05204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rgbClr val="0520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ACDB7F-74C3-4685-9BF8-B80E58DA834C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rgbClr val="052049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UCSF_sig_navy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  <p:pic>
        <p:nvPicPr>
          <p:cNvPr id="7171" name="Picture 3" descr="\\som023.som.ucsf.edu\pmo$\Shared\UCSFLink\OnDemand\PMO Website Design\PMO Logo Sized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2" y="591021"/>
            <a:ext cx="114893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413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chan2\AppData\Local\Microsoft\Windows\Temporary Internet Files\Content.IE5\SHW2FXVA\Flying_Puzzle_Pieces[1]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rgbClr val="05204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rgbClr val="0520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DCFDDC-7EE5-4779-B82B-897EAFA47B3F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rgbClr val="052049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UCSF_sig_navy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  <p:pic>
        <p:nvPicPr>
          <p:cNvPr id="7171" name="Picture 3" descr="\\som023.som.ucsf.edu\pmo$\Shared\UCSFLink\OnDemand\PMO Website Design\PMO Logo Sized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2" y="591021"/>
            <a:ext cx="114893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586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chan2\AppData\Local\Microsoft\Windows\Temporary Internet Files\Content.IE5\SHW2FXVA\Flying_Puzzle_Pieces[1]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rgbClr val="05204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rgbClr val="0520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8F28A4-050C-49F9-8FB5-0B01FA19FC43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rgbClr val="052049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UCSF_sig_navy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  <p:pic>
        <p:nvPicPr>
          <p:cNvPr id="7171" name="Picture 3" descr="\\som023.som.ucsf.edu\pmo$\Shared\UCSFLink\OnDemand\PMO Website Design\PMO Logo Sized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2" y="591021"/>
            <a:ext cx="114893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om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08037"/>
            <a:ext cx="19907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238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2">
    <p:bg>
      <p:bgPr>
        <a:pattFill prst="pct5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rgbClr val="05204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rgbClr val="0520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8F28A4-050C-49F9-8FB5-0B01FA19FC43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rgbClr val="052049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UCSF_sig_navy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  <p:pic>
        <p:nvPicPr>
          <p:cNvPr id="7171" name="Picture 3" descr="\\som023.som.ucsf.edu\pmo$\Shared\UCSFLink\OnDemand\PMO Website Design\PMO Logo Sized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2" y="591021"/>
            <a:ext cx="114893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om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08037"/>
            <a:ext cx="19907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0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rgbClr val="05204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rgbClr val="0520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C5D337-925A-4A8E-A193-0C53504AECFA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rgbClr val="052049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UCSF_sig_navy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  <p:pic>
        <p:nvPicPr>
          <p:cNvPr id="7171" name="Picture 3" descr="\\som023.som.ucsf.edu\pmo$\Shared\UCSFLink\OnDemand\PMO Website Design\PMO Logo Sized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2" y="591021"/>
            <a:ext cx="114893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102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0335D55-F402-4DB9-A433-BF67A9A6D8CE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A46254-F2BE-400A-AAB8-34FCA3C3C784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8EC54E-431A-40DC-87A0-207F57AE226B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67E0CF-683B-45C6-A99A-021CA3D94233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B9CA67-A59D-44A0-8FD8-8ADFB5F89B8E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429743-A73D-4181-99CC-08BFE488A401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F25E77-402A-45EC-B241-98FC6BA8BBEA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DADBD5-CF41-45EA-90D1-DA37D0D99B2B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D409AF-4086-4F4F-8EB9-98C3097CBD02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3EC03A-6A82-4098-A4FA-B17F0466C629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FA9D20-A9D4-4CED-9AF9-98AD2E3E72E8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D59D3A-91AC-4623-9497-0C338CFE3BBE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7494C2-9717-413B-86BD-84878CBC4561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  <p:pic>
        <p:nvPicPr>
          <p:cNvPr id="11" name="Picture 3" descr="\\som023.som.ucsf.edu\pmo$\Shared\UCSFLink\OnDemand\PMO Website Design\PMO Logo Size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2" y="591021"/>
            <a:ext cx="114893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665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411936-C4AF-45D5-A08D-60F88500DFD4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F9FEBD9-4C11-4A34-94A2-4595E79578DE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6C9D19F-31B1-456A-A228-34822E56AFFD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E9F81E-43A4-466D-AD17-029E2529842F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7A31FA-AEA7-4000-BC6E-1AE47EEE1FBD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A22C95-36F0-4191-B851-D1E380E2A4AF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DF7AAB2-805A-4D5F-9C5D-EFCD51068311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CAD5579-749A-4DA4-A892-D57CF6E0693A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C4C6E-B82C-4FDB-AD1B-E7E967EF6453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5E08049-AD11-4D7D-9C5D-F5DF8E4625F7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1B4E0B-A443-482E-93BF-7C6F9E911A36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A2B932-9CBB-4CF7-A9FC-17307966E1D3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B387F65-1E7C-434B-A8A3-6A203D019277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E4F739-D5B8-46C0-BB1C-61E3E3062BCB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901B96-8CF2-49D3-8F9A-5B4DB4AC0BA9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8BD8C7-8B97-4894-A972-E51D383A8BCC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0377F3-9A74-4DBB-8E60-1583242A5ABB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3E6699-B9B1-4B51-BB86-887A4A8E526E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AFC5D1-7A18-4835-9E03-2E1DEC59ABC6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7793535-47F4-4C58-BF12-3FBEB9E480AD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B16D74-DA78-47D4-AD21-DCAF07F18D72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4DA872-01CC-4C07-8C0B-F24F9903DDF1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C3ED571-9352-4D64-9D99-D01834A3FDB4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5EAAF89-DED1-4B0D-A37A-926BD3E3FA1B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E59B5C-AE4A-4B79-B1BC-6F638D4E9815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52D6053-3296-4747-B866-C3FEC2A5F1AC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B3A783-E9C8-4217-804D-EDCDFEE3A386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9BEC5F-4205-4CEC-94B8-60D7932159EE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C69ED73-22F0-46E5-AA17-B1241D12659A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4FE971-5CB2-4FC1-A934-16A0C2970302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818D082-0DB0-4075-BFB7-A06E875DA025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F7D8847-85F3-4C0E-816E-6E35774116AE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32CBB50-B5EA-42F1-8543-0267235F57AD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EBCEBA-D47D-446E-91AB-36B291255296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image" Target="../media/image5.emf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20" Type="http://schemas.openxmlformats.org/officeDocument/2006/relationships/image" Target="../media/image5.emf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5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631E3F-8F3A-4268-B899-24DE2BC94C2F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4021" r:id="rId3"/>
    <p:sldLayoutId id="2147483933" r:id="rId4"/>
    <p:sldLayoutId id="2147484012" r:id="rId5"/>
    <p:sldLayoutId id="2147483934" r:id="rId6"/>
    <p:sldLayoutId id="2147484013" r:id="rId7"/>
    <p:sldLayoutId id="2147484015" r:id="rId8"/>
    <p:sldLayoutId id="2147483935" r:id="rId9"/>
    <p:sldLayoutId id="2147484017" r:id="rId10"/>
    <p:sldLayoutId id="2147484018" r:id="rId11"/>
    <p:sldLayoutId id="2147484019" r:id="rId12"/>
    <p:sldLayoutId id="2147484022" r:id="rId13"/>
    <p:sldLayoutId id="2147484020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50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10B0D7-6E23-4769-B4D8-E637B7396894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66E514E-1DED-4B1E-B522-4C54C449C337}" type="datetime1">
              <a:rPr lang="en-US" smtClean="0"/>
              <a:t>4/14/17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3" y="3115401"/>
            <a:ext cx="8095347" cy="1174168"/>
          </a:xfrm>
        </p:spPr>
        <p:txBody>
          <a:bodyPr/>
          <a:lstStyle/>
          <a:p>
            <a:r>
              <a:rPr lang="en-US" b="1" dirty="0" smtClean="0"/>
              <a:t>Curriculum Mapping - Pilot</a:t>
            </a:r>
            <a:br>
              <a:rPr lang="en-US" b="1" dirty="0" smtClean="0"/>
            </a:b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76" y="5966818"/>
            <a:ext cx="7697451" cy="507831"/>
          </a:xfrm>
        </p:spPr>
        <p:txBody>
          <a:bodyPr/>
          <a:lstStyle/>
          <a:p>
            <a:r>
              <a:rPr lang="en-US" sz="2000" dirty="0" smtClean="0"/>
              <a:t>04/14/2017</a:t>
            </a:r>
            <a:endParaRPr lang="en-US" sz="2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05496" y="3665578"/>
            <a:ext cx="7697451" cy="507831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Picture 5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08037"/>
            <a:ext cx="19907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b="1" dirty="0" smtClean="0"/>
              <a:t>Pilot Overview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69900" y="1974850"/>
            <a:ext cx="8134350" cy="320087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/>
              <a:t>What is Curriculum Mapping?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process </a:t>
            </a:r>
            <a:r>
              <a:rPr lang="en-US" sz="2800" dirty="0"/>
              <a:t>indexing or diagraming a curriculum </a:t>
            </a:r>
            <a:r>
              <a:rPr lang="en-US" sz="2800" dirty="0" smtClean="0"/>
              <a:t>to understand the overall content and then </a:t>
            </a:r>
            <a:r>
              <a:rPr lang="en-US" sz="2800" dirty="0"/>
              <a:t>identify and address academic gaps, redundancies, and misalignments for purposes of improving the overall coherence of a course of </a:t>
            </a:r>
            <a:r>
              <a:rPr lang="en-US" sz="2800" dirty="0" smtClean="0"/>
              <a:t>study.</a:t>
            </a:r>
          </a:p>
          <a:p>
            <a:pPr lvl="1"/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04040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b="1" dirty="0" smtClean="0"/>
              <a:t>Pilot Overview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44500" y="1479550"/>
            <a:ext cx="8134350" cy="40626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lvl="1"/>
            <a:endParaRPr lang="en-US" sz="2000" dirty="0" smtClean="0"/>
          </a:p>
          <a:p>
            <a:r>
              <a:rPr lang="en-US" sz="2800" b="1" dirty="0" smtClean="0"/>
              <a:t>Why it is important?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Allows faculty to </a:t>
            </a:r>
            <a:r>
              <a:rPr lang="en-US" sz="2800" dirty="0"/>
              <a:t>focus on balance between the content across </a:t>
            </a:r>
            <a:r>
              <a:rPr lang="en-US" sz="2800" dirty="0" smtClean="0"/>
              <a:t>curricula.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No online curriculum </a:t>
            </a:r>
            <a:r>
              <a:rPr lang="en-US" sz="2800" dirty="0"/>
              <a:t>mapping </a:t>
            </a:r>
            <a:r>
              <a:rPr lang="en-US" sz="2800" dirty="0" smtClean="0"/>
              <a:t>tool is currently available in SON.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ormalized </a:t>
            </a:r>
            <a:r>
              <a:rPr lang="en-US" sz="2800" dirty="0"/>
              <a:t>and systematized </a:t>
            </a:r>
            <a:r>
              <a:rPr lang="en-US" sz="2800" dirty="0" smtClean="0"/>
              <a:t>review of curriculum to support student success is manual, cumbersome and therefore, done infrequently.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808044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b="1" dirty="0" smtClean="0"/>
              <a:t>Pilot Overview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44500" y="1479550"/>
            <a:ext cx="8134350" cy="233910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lvl="1"/>
            <a:endParaRPr lang="en-US" sz="2000" dirty="0" smtClean="0"/>
          </a:p>
          <a:p>
            <a:r>
              <a:rPr lang="en-US" sz="2800" b="1" dirty="0" smtClean="0"/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Upcoming accreditations (BRN, CCNE, ACME)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Due for review of our MS core courses (MPC)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Fiscal Health committee, curriculum streamlining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705970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b="1" dirty="0" smtClean="0"/>
              <a:t>Pilot Overview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95300" y="1162050"/>
            <a:ext cx="8134350" cy="504753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/>
              <a:t>Objectives 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Learn the benefits, costs and level of efforts needed to implement online curriculum mapping </a:t>
            </a:r>
            <a:r>
              <a:rPr lang="en-US" sz="2800" dirty="0" smtClean="0"/>
              <a:t>for a </a:t>
            </a:r>
            <a:r>
              <a:rPr lang="en-US" sz="2800" dirty="0"/>
              <a:t>specialty (pilot group</a:t>
            </a:r>
            <a:r>
              <a:rPr lang="en-US" sz="2800" dirty="0" smtClean="0"/>
              <a:t>).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Make documented assessment and recommendation of system </a:t>
            </a:r>
            <a:r>
              <a:rPr lang="en-US" sz="2800" dirty="0" smtClean="0"/>
              <a:t>solutions.</a:t>
            </a:r>
            <a:endParaRPr lang="en-US" sz="2800" dirty="0"/>
          </a:p>
          <a:p>
            <a:r>
              <a:rPr lang="en-US" sz="2800" b="1" dirty="0" smtClean="0"/>
              <a:t>Scope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 existing online system options (</a:t>
            </a:r>
            <a:r>
              <a:rPr lang="en-US" sz="2800" dirty="0" err="1" smtClean="0"/>
              <a:t>Ilios</a:t>
            </a:r>
            <a:r>
              <a:rPr lang="en-US" sz="2800" dirty="0"/>
              <a:t>,</a:t>
            </a:r>
            <a:r>
              <a:rPr lang="en-US" sz="2800" dirty="0" smtClean="0"/>
              <a:t> E-Value) for one specialty to perform comparisons.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Document the assessment process, tasks and system recommendation.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995349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b="1" dirty="0" smtClean="0"/>
              <a:t>Pilot Overview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95300" y="1162050"/>
            <a:ext cx="8134350" cy="320087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lvl="1"/>
            <a:endParaRPr lang="en-US" sz="2000" dirty="0" smtClean="0"/>
          </a:p>
          <a:p>
            <a:r>
              <a:rPr lang="en-US" sz="2800" b="1" dirty="0" smtClean="0"/>
              <a:t>Expected Outputs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Understanding Resource Time &amp; Efforts Needed (Faculty &amp; Staff), both upfront and maintenance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Sample Reports &amp; Value Received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Documented Technology Options &amp; Comparisons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860290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11575</TotalTime>
  <Words>251</Words>
  <Application>Microsoft Macintosh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UCSF PPT Template</vt:lpstr>
      <vt:lpstr>UCSF PPT Template-Blue</vt:lpstr>
      <vt:lpstr>UCSF PPT Template-Blue Bar</vt:lpstr>
      <vt:lpstr>Curriculum Mapping - Pilot </vt:lpstr>
      <vt:lpstr>Pilot Overview</vt:lpstr>
      <vt:lpstr>Pilot Overview</vt:lpstr>
      <vt:lpstr>Pilot Overview</vt:lpstr>
      <vt:lpstr>Pilot Overview</vt:lpstr>
      <vt:lpstr>Pilot Overview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Kim Dau</cp:lastModifiedBy>
  <cp:revision>710</cp:revision>
  <cp:lastPrinted>2017-04-13T01:23:05Z</cp:lastPrinted>
  <dcterms:created xsi:type="dcterms:W3CDTF">2012-05-07T17:59:34Z</dcterms:created>
  <dcterms:modified xsi:type="dcterms:W3CDTF">2017-04-14T16:20:32Z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