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2" r:id="rId4"/>
    <p:sldMasterId id="2147483952" r:id="rId5"/>
    <p:sldMasterId id="2147483971" r:id="rId6"/>
  </p:sldMasterIdLst>
  <p:notesMasterIdLst>
    <p:notesMasterId r:id="rId50"/>
  </p:notesMasterIdLst>
  <p:handoutMasterIdLst>
    <p:handoutMasterId r:id="rId51"/>
  </p:handoutMasterIdLst>
  <p:sldIdLst>
    <p:sldId id="599" r:id="rId7"/>
    <p:sldId id="623" r:id="rId8"/>
    <p:sldId id="635" r:id="rId9"/>
    <p:sldId id="652" r:id="rId10"/>
    <p:sldId id="257" r:id="rId11"/>
    <p:sldId id="260" r:id="rId12"/>
    <p:sldId id="263" r:id="rId13"/>
    <p:sldId id="269" r:id="rId14"/>
    <p:sldId id="651" r:id="rId15"/>
    <p:sldId id="270" r:id="rId16"/>
    <p:sldId id="273" r:id="rId17"/>
    <p:sldId id="275" r:id="rId18"/>
    <p:sldId id="624" r:id="rId19"/>
    <p:sldId id="625" r:id="rId20"/>
    <p:sldId id="626" r:id="rId21"/>
    <p:sldId id="650" r:id="rId22"/>
    <p:sldId id="627" r:id="rId23"/>
    <p:sldId id="649" r:id="rId24"/>
    <p:sldId id="305" r:id="rId25"/>
    <p:sldId id="629" r:id="rId26"/>
    <p:sldId id="308" r:id="rId27"/>
    <p:sldId id="630" r:id="rId28"/>
    <p:sldId id="313" r:id="rId29"/>
    <p:sldId id="632" r:id="rId30"/>
    <p:sldId id="633" r:id="rId31"/>
    <p:sldId id="319" r:id="rId32"/>
    <p:sldId id="642" r:id="rId33"/>
    <p:sldId id="646" r:id="rId34"/>
    <p:sldId id="643" r:id="rId35"/>
    <p:sldId id="648" r:id="rId36"/>
    <p:sldId id="288" r:id="rId37"/>
    <p:sldId id="292" r:id="rId38"/>
    <p:sldId id="289" r:id="rId39"/>
    <p:sldId id="298" r:id="rId40"/>
    <p:sldId id="290" r:id="rId41"/>
    <p:sldId id="291" r:id="rId42"/>
    <p:sldId id="320" r:id="rId43"/>
    <p:sldId id="324" r:id="rId44"/>
    <p:sldId id="321" r:id="rId45"/>
    <p:sldId id="322" r:id="rId46"/>
    <p:sldId id="323" r:id="rId47"/>
    <p:sldId id="334" r:id="rId48"/>
    <p:sldId id="326" r:id="rId4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9">
          <p15:clr>
            <a:srgbClr val="A4A3A4"/>
          </p15:clr>
        </p15:guide>
        <p15:guide id="2" pos="2880">
          <p15:clr>
            <a:srgbClr val="A4A3A4"/>
          </p15:clr>
        </p15:guide>
        <p15:guide id="3" orient="horz" pos="3333">
          <p15:clr>
            <a:srgbClr val="A4A3A4"/>
          </p15:clr>
        </p15:guide>
        <p15:guide id="4" orient="horz" pos="1116">
          <p15:clr>
            <a:srgbClr val="A4A3A4"/>
          </p15:clr>
        </p15:guide>
        <p15:guide id="5" orient="horz" pos="3645">
          <p15:clr>
            <a:srgbClr val="A4A3A4"/>
          </p15:clr>
        </p15:guide>
        <p15:guide id="6" pos="2877">
          <p15:clr>
            <a:srgbClr val="A4A3A4"/>
          </p15:clr>
        </p15:guide>
      </p15:sldGuideLst>
    </p:ext>
    <p:ext uri="{2D200454-40CA-4A62-9FC3-DE9A4176ACB9}">
      <p15:notesGuideLst xmlns:p15="http://schemas.microsoft.com/office/powerpoint/2012/main">
        <p15:guide id="1" orient="horz" pos="2592">
          <p15:clr>
            <a:srgbClr val="A4A3A4"/>
          </p15:clr>
        </p15:guide>
        <p15:guide id="2" orient="horz" pos="5542">
          <p15:clr>
            <a:srgbClr val="A4A3A4"/>
          </p15:clr>
        </p15:guide>
        <p15:guide id="3" orient="horz" pos="5777">
          <p15:clr>
            <a:srgbClr val="A4A3A4"/>
          </p15:clr>
        </p15:guide>
        <p15:guide id="4" pos="286">
          <p15:clr>
            <a:srgbClr val="A4A3A4"/>
          </p15:clr>
        </p15:guide>
        <p15:guide id="5" pos="4033">
          <p15:clr>
            <a:srgbClr val="A4A3A4"/>
          </p15:clr>
        </p15:guide>
        <p15:guide id="6" orient="horz" pos="2677">
          <p15:clr>
            <a:srgbClr val="A4A3A4"/>
          </p15:clr>
        </p15:guide>
        <p15:guide id="7" orient="horz" pos="5724">
          <p15:clr>
            <a:srgbClr val="A4A3A4"/>
          </p15:clr>
        </p15:guide>
        <p15:guide id="8" orient="horz" pos="5967">
          <p15:clr>
            <a:srgbClr val="A4A3A4"/>
          </p15:clr>
        </p15:guide>
        <p15:guide id="9" pos="305">
          <p15:clr>
            <a:srgbClr val="A4A3A4"/>
          </p15:clr>
        </p15:guide>
        <p15:guide id="10" pos="430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Cheung" initials="SC" lastIdx="3" clrIdx="0">
    <p:extLst>
      <p:ext uri="{19B8F6BF-5375-455C-9EA6-DF929625EA0E}">
        <p15:presenceInfo xmlns:p15="http://schemas.microsoft.com/office/powerpoint/2012/main" userId="7e73d4365e42ee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024"/>
    <a:srgbClr val="18A3AC"/>
    <a:srgbClr val="178CCB"/>
    <a:srgbClr val="052049"/>
    <a:srgbClr val="EC1848"/>
    <a:srgbClr val="FF85FF"/>
    <a:srgbClr val="C26ABF"/>
    <a:srgbClr val="90BD31"/>
    <a:srgbClr val="66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3" autoAdjust="0"/>
    <p:restoredTop sz="87635" autoAdjust="0"/>
  </p:normalViewPr>
  <p:slideViewPr>
    <p:cSldViewPr snapToGrid="0" showGuides="1">
      <p:cViewPr varScale="1">
        <p:scale>
          <a:sx n="97" d="100"/>
          <a:sy n="97" d="100"/>
        </p:scale>
        <p:origin x="2512" y="192"/>
      </p:cViewPr>
      <p:guideLst>
        <p:guide orient="horz" pos="939"/>
        <p:guide pos="2880"/>
        <p:guide orient="horz" pos="3333"/>
        <p:guide orient="horz" pos="1116"/>
        <p:guide orient="horz" pos="3645"/>
        <p:guide pos="2877"/>
      </p:guideLst>
    </p:cSldViewPr>
  </p:slideViewPr>
  <p:notesTextViewPr>
    <p:cViewPr>
      <p:scale>
        <a:sx n="100" d="100"/>
        <a:sy n="100" d="100"/>
      </p:scale>
      <p:origin x="0" y="0"/>
    </p:cViewPr>
  </p:notesTextViewPr>
  <p:sorterViewPr>
    <p:cViewPr>
      <p:scale>
        <a:sx n="129" d="100"/>
        <a:sy n="129" d="100"/>
      </p:scale>
      <p:origin x="0" y="-31068"/>
    </p:cViewPr>
  </p:sorterViewPr>
  <p:notesViewPr>
    <p:cSldViewPr snapToGrid="0">
      <p:cViewPr varScale="1">
        <p:scale>
          <a:sx n="73" d="100"/>
          <a:sy n="73" d="100"/>
        </p:scale>
        <p:origin x="-2947" y="-67"/>
      </p:cViewPr>
      <p:guideLst>
        <p:guide orient="horz" pos="2592"/>
        <p:guide orient="horz" pos="5542"/>
        <p:guide orient="horz" pos="5777"/>
        <p:guide pos="286"/>
        <p:guide pos="4033"/>
        <p:guide orient="horz" pos="2677"/>
        <p:guide orient="horz" pos="5724"/>
        <p:guide orient="horz" pos="5967"/>
        <p:guide pos="305"/>
        <p:guide pos="4302"/>
      </p:guideLst>
    </p:cSldViewPr>
  </p:notesViewPr>
  <p:gridSpacing cx="1828800" cy="18288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Header Placeholder 1"/>
          <p:cNvSpPr>
            <a:spLocks noGrp="1"/>
          </p:cNvSpPr>
          <p:nvPr>
            <p:ph type="hdr" sz="quarter"/>
          </p:nvPr>
        </p:nvSpPr>
        <p:spPr>
          <a:xfrm>
            <a:off x="2368657" y="9153679"/>
            <a:ext cx="2842289" cy="142370"/>
          </a:xfrm>
          <a:prstGeom prst="rect">
            <a:avLst/>
          </a:prstGeom>
        </p:spPr>
        <p:txBody>
          <a:bodyPr vert="horz" wrap="square" lIns="0" tIns="0" rIns="0" bIns="0" rtlCol="0" anchor="t" anchorCtr="0"/>
          <a:lstStyle>
            <a:lvl1pPr algn="l">
              <a:defRPr sz="800"/>
            </a:lvl1pPr>
          </a:lstStyle>
          <a:p>
            <a:pPr>
              <a:lnSpc>
                <a:spcPct val="95000"/>
              </a:lnSpc>
            </a:pPr>
            <a:r>
              <a:rPr lang="en-US" dirty="0">
                <a:latin typeface="Arial" pitchFamily="34" charset="0"/>
                <a:cs typeface="Arial" pitchFamily="34" charset="0"/>
              </a:rPr>
              <a:t>[ADD PRESENTATION TITLE: INSERT TAB &gt; HEADER &amp; FOOTER &gt; NOTES AND HANDOUTS]</a:t>
            </a:r>
          </a:p>
        </p:txBody>
      </p:sp>
      <p:sp>
        <p:nvSpPr>
          <p:cNvPr id="7" name="Date Placeholder 2"/>
          <p:cNvSpPr>
            <a:spLocks noGrp="1"/>
          </p:cNvSpPr>
          <p:nvPr>
            <p:ph type="dt" idx="1"/>
          </p:nvPr>
        </p:nvSpPr>
        <p:spPr>
          <a:xfrm>
            <a:off x="1279267" y="9146957"/>
            <a:ext cx="938811" cy="151101"/>
          </a:xfrm>
          <a:prstGeom prst="rect">
            <a:avLst/>
          </a:prstGeom>
        </p:spPr>
        <p:txBody>
          <a:bodyPr vert="horz" lIns="0" tIns="0" rIns="0" bIns="0" rtlCol="0"/>
          <a:lstStyle>
            <a:lvl1pPr algn="r">
              <a:defRPr sz="800"/>
            </a:lvl1pPr>
          </a:lstStyle>
          <a:p>
            <a:pPr algn="l"/>
            <a:fld id="{03F8FDB0-A6B3-468C-B0B8-0C466B002B14}" type="datetime1">
              <a:rPr lang="en-US" smtClean="0">
                <a:latin typeface="Arial" pitchFamily="34" charset="0"/>
                <a:cs typeface="Arial" pitchFamily="34" charset="0"/>
              </a:rPr>
              <a:t>7/8/20</a:t>
            </a:fld>
            <a:endParaRPr lang="en-US" dirty="0">
              <a:latin typeface="Arial" pitchFamily="34" charset="0"/>
              <a:cs typeface="Arial" pitchFamily="34" charset="0"/>
            </a:endParaRPr>
          </a:p>
        </p:txBody>
      </p:sp>
      <p:cxnSp>
        <p:nvCxnSpPr>
          <p:cNvPr id="44" name="Straight Connector 43"/>
          <p:cNvCxnSpPr/>
          <p:nvPr/>
        </p:nvCxnSpPr>
        <p:spPr>
          <a:xfrm>
            <a:off x="485957" y="9084089"/>
            <a:ext cx="633984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Slide Number Placeholder 6"/>
          <p:cNvSpPr>
            <a:spLocks noGrp="1"/>
          </p:cNvSpPr>
          <p:nvPr>
            <p:ph type="sldNum" sz="quarter" idx="3"/>
          </p:nvPr>
        </p:nvSpPr>
        <p:spPr>
          <a:xfrm>
            <a:off x="470941" y="9147501"/>
            <a:ext cx="591040" cy="108770"/>
          </a:xfrm>
          <a:prstGeom prst="rect">
            <a:avLst/>
          </a:prstGeom>
        </p:spPr>
        <p:txBody>
          <a:bodyPr vert="horz" wrap="square" lIns="0" tIns="0" rIns="0" bIns="0" rtlCol="0" anchor="b" anchorCtr="0"/>
          <a:lstStyle>
            <a:lvl1pPr marL="0" algn="l" defTabSz="952073" rtl="0" eaLnBrk="1" latinLnBrk="0" hangingPunct="1">
              <a:defRPr lang="en-US" sz="800" kern="1200" smtClean="0">
                <a:solidFill>
                  <a:schemeClr val="tx1"/>
                </a:solidFill>
                <a:latin typeface="+mn-lt"/>
                <a:ea typeface="+mn-ea"/>
                <a:cs typeface="+mn-cs"/>
              </a:defRPr>
            </a:lvl1pPr>
          </a:lstStyle>
          <a:p>
            <a:fld id="{111E5896-917A-4035-A860-408E1EC3CD51}" type="slidenum">
              <a:rPr lang="en-US">
                <a:latin typeface="Arial" pitchFamily="34" charset="0"/>
                <a:cs typeface="Arial" pitchFamily="34" charset="0"/>
              </a:rPr>
              <a:pPr/>
              <a:t>‹#›</a:t>
            </a:fld>
            <a:endParaRPr lang="en-US" dirty="0">
              <a:latin typeface="Arial" pitchFamily="34" charset="0"/>
              <a:cs typeface="Arial" pitchFamily="34" charset="0"/>
            </a:endParaRPr>
          </a:p>
        </p:txBody>
      </p:sp>
      <p:pic>
        <p:nvPicPr>
          <p:cNvPr id="2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9233" y="9157073"/>
            <a:ext cx="639981" cy="300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83294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46200" y="412750"/>
            <a:ext cx="4800600" cy="3600450"/>
          </a:xfrm>
          <a:prstGeom prst="rect">
            <a:avLst/>
          </a:prstGeom>
          <a:noFill/>
          <a:ln w="12700">
            <a:solidFill>
              <a:prstClr val="black"/>
            </a:solidFill>
          </a:ln>
        </p:spPr>
        <p:txBody>
          <a:bodyPr vert="horz" lIns="97016" tIns="48508" rIns="97016" bIns="48508" rtlCol="0" anchor="ctr"/>
          <a:lstStyle/>
          <a:p>
            <a:endParaRPr lang="en-US" dirty="0"/>
          </a:p>
        </p:txBody>
      </p:sp>
      <p:sp>
        <p:nvSpPr>
          <p:cNvPr id="5" name="Notes Placeholder 4"/>
          <p:cNvSpPr>
            <a:spLocks noGrp="1"/>
          </p:cNvSpPr>
          <p:nvPr>
            <p:ph type="body" sz="quarter" idx="3"/>
          </p:nvPr>
        </p:nvSpPr>
        <p:spPr>
          <a:xfrm>
            <a:off x="470686" y="4214079"/>
            <a:ext cx="6358528" cy="46274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Header Placeholder 1"/>
          <p:cNvSpPr>
            <a:spLocks noGrp="1"/>
          </p:cNvSpPr>
          <p:nvPr>
            <p:ph type="hdr" sz="quarter"/>
          </p:nvPr>
        </p:nvSpPr>
        <p:spPr>
          <a:xfrm>
            <a:off x="2375830" y="9153679"/>
            <a:ext cx="2842289" cy="142370"/>
          </a:xfrm>
          <a:prstGeom prst="rect">
            <a:avLst/>
          </a:prstGeom>
        </p:spPr>
        <p:txBody>
          <a:bodyPr vert="horz" wrap="square" lIns="0" tIns="0" rIns="0" bIns="0" rtlCol="0" anchor="t" anchorCtr="0"/>
          <a:lstStyle>
            <a:lvl1pPr algn="l">
              <a:defRPr sz="800" i="0"/>
            </a:lvl1pPr>
          </a:lstStyle>
          <a:p>
            <a:pPr>
              <a:lnSpc>
                <a:spcPct val="95000"/>
              </a:lnSpc>
            </a:pPr>
            <a:r>
              <a:rPr lang="en-US" dirty="0">
                <a:latin typeface="Arial" pitchFamily="34" charset="0"/>
                <a:cs typeface="Arial" pitchFamily="34" charset="0"/>
              </a:rPr>
              <a:t>[ADD PRESENTATION TITLE: INSERT TAB &gt; HEADER &amp; FOOTER &gt; NOTES AND HANDOUTS]</a:t>
            </a:r>
          </a:p>
        </p:txBody>
      </p:sp>
      <p:sp>
        <p:nvSpPr>
          <p:cNvPr id="12" name="Date Placeholder 2"/>
          <p:cNvSpPr>
            <a:spLocks noGrp="1"/>
          </p:cNvSpPr>
          <p:nvPr>
            <p:ph type="dt" idx="1"/>
          </p:nvPr>
        </p:nvSpPr>
        <p:spPr>
          <a:xfrm>
            <a:off x="1286438" y="9146957"/>
            <a:ext cx="938811" cy="151101"/>
          </a:xfrm>
          <a:prstGeom prst="rect">
            <a:avLst/>
          </a:prstGeom>
        </p:spPr>
        <p:txBody>
          <a:bodyPr vert="horz" lIns="0" tIns="0" rIns="0" bIns="0" rtlCol="0"/>
          <a:lstStyle>
            <a:lvl1pPr algn="r">
              <a:defRPr sz="800" i="0"/>
            </a:lvl1pPr>
          </a:lstStyle>
          <a:p>
            <a:pPr algn="l"/>
            <a:fld id="{53F14A3E-9D6A-4D3D-A04A-255B708BF80E}" type="datetime1">
              <a:rPr lang="en-US" smtClean="0">
                <a:latin typeface="Arial" pitchFamily="34" charset="0"/>
                <a:cs typeface="Arial" pitchFamily="34" charset="0"/>
              </a:rPr>
              <a:t>7/8/20</a:t>
            </a:fld>
            <a:endParaRPr lang="en-US" dirty="0">
              <a:latin typeface="Arial" pitchFamily="34" charset="0"/>
              <a:cs typeface="Arial" pitchFamily="34" charset="0"/>
            </a:endParaRPr>
          </a:p>
        </p:txBody>
      </p:sp>
      <p:sp>
        <p:nvSpPr>
          <p:cNvPr id="28" name="Slide Number Placeholder 6"/>
          <p:cNvSpPr>
            <a:spLocks noGrp="1"/>
          </p:cNvSpPr>
          <p:nvPr>
            <p:ph type="sldNum" sz="quarter" idx="5"/>
          </p:nvPr>
        </p:nvSpPr>
        <p:spPr>
          <a:xfrm>
            <a:off x="478115" y="9147501"/>
            <a:ext cx="591040" cy="108770"/>
          </a:xfrm>
          <a:prstGeom prst="rect">
            <a:avLst/>
          </a:prstGeom>
        </p:spPr>
        <p:txBody>
          <a:bodyPr vert="horz" wrap="square" lIns="0" tIns="0" rIns="0" bIns="0" rtlCol="0" anchor="b" anchorCtr="0"/>
          <a:lstStyle>
            <a:lvl1pPr marL="0" algn="l" defTabSz="952073" rtl="0" eaLnBrk="1" latinLnBrk="0" hangingPunct="1">
              <a:defRPr lang="en-US" sz="800" i="0" kern="1200" smtClean="0">
                <a:solidFill>
                  <a:schemeClr val="tx1"/>
                </a:solidFill>
                <a:latin typeface="+mn-lt"/>
                <a:ea typeface="+mn-ea"/>
                <a:cs typeface="+mn-cs"/>
              </a:defRPr>
            </a:lvl1pPr>
          </a:lstStyle>
          <a:p>
            <a:fld id="{111E5896-917A-4035-A860-408E1EC3CD51}" type="slidenum">
              <a:rPr lang="en-US" smtClean="0">
                <a:latin typeface="Arial" pitchFamily="34" charset="0"/>
                <a:cs typeface="Arial" pitchFamily="34" charset="0"/>
              </a:rPr>
              <a:pPr/>
              <a:t>‹#›</a:t>
            </a:fld>
            <a:endParaRPr lang="en-US" dirty="0">
              <a:latin typeface="Arial" pitchFamily="34" charset="0"/>
              <a:cs typeface="Arial" pitchFamily="34" charset="0"/>
            </a:endParaRPr>
          </a:p>
        </p:txBody>
      </p:sp>
      <p:cxnSp>
        <p:nvCxnSpPr>
          <p:cNvPr id="29" name="Straight Connector 28"/>
          <p:cNvCxnSpPr/>
          <p:nvPr/>
        </p:nvCxnSpPr>
        <p:spPr>
          <a:xfrm>
            <a:off x="485957" y="9084089"/>
            <a:ext cx="633984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9233" y="9157073"/>
            <a:ext cx="639981" cy="300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748310"/>
      </p:ext>
    </p:extLst>
  </p:cSld>
  <p:clrMap bg1="lt1" tx1="dk1" bg2="lt2" tx2="dk2" accent1="accent1" accent2="accent2" accent3="accent3" accent4="accent4" accent5="accent5" accent6="accent6" hlink="hlink" folHlink="folHlink"/>
  <p:hf/>
  <p:notesStyle>
    <a:lvl1pPr marL="114300" indent="-114300" algn="l" defTabSz="914400" rtl="0" eaLnBrk="1" latinLnBrk="0" hangingPunct="1">
      <a:spcBef>
        <a:spcPts val="800"/>
      </a:spcBef>
      <a:buFont typeface="Arial" pitchFamily="34" charset="0"/>
      <a:buChar char="•"/>
      <a:defRPr sz="1200" kern="1200">
        <a:solidFill>
          <a:schemeClr val="tx1"/>
        </a:solidFill>
        <a:latin typeface="Arial" pitchFamily="34" charset="0"/>
        <a:ea typeface="+mn-ea"/>
        <a:cs typeface="Arial" pitchFamily="34" charset="0"/>
      </a:defRPr>
    </a:lvl1pPr>
    <a:lvl2pPr marL="285750" indent="-112713" algn="l" defTabSz="914400" rtl="0" eaLnBrk="1" latinLnBrk="0" hangingPunct="1">
      <a:spcBef>
        <a:spcPts val="200"/>
      </a:spcBef>
      <a:buFont typeface="Arial" pitchFamily="34" charset="0"/>
      <a:buChar char="•"/>
      <a:defRPr sz="1100" kern="1200">
        <a:solidFill>
          <a:schemeClr val="tx1"/>
        </a:solidFill>
        <a:latin typeface="Arial" pitchFamily="34" charset="0"/>
        <a:ea typeface="+mn-ea"/>
        <a:cs typeface="Arial" pitchFamily="34" charset="0"/>
      </a:defRPr>
    </a:lvl2pPr>
    <a:lvl3pPr marL="403225" indent="-117475" algn="l" defTabSz="914400" rtl="0" eaLnBrk="1" latinLnBrk="0" hangingPunct="1">
      <a:spcBef>
        <a:spcPts val="200"/>
      </a:spcBef>
      <a:buFont typeface="Arial" pitchFamily="34" charset="0"/>
      <a:buChar char="•"/>
      <a:defRPr sz="1050" kern="1200">
        <a:solidFill>
          <a:schemeClr val="tx1"/>
        </a:solidFill>
        <a:latin typeface="Arial" pitchFamily="34" charset="0"/>
        <a:ea typeface="+mn-ea"/>
        <a:cs typeface="Arial" pitchFamily="34" charset="0"/>
      </a:defRPr>
    </a:lvl3pPr>
    <a:lvl4pPr marL="569913" indent="-112713" algn="l" defTabSz="914400" rtl="0" eaLnBrk="1" latinLnBrk="0" hangingPunct="1">
      <a:spcBef>
        <a:spcPts val="200"/>
      </a:spcBef>
      <a:buFont typeface="Arial" pitchFamily="34" charset="0"/>
      <a:buChar char="•"/>
      <a:defRPr sz="1050" kern="1200">
        <a:solidFill>
          <a:schemeClr val="tx1"/>
        </a:solidFill>
        <a:latin typeface="Arial" pitchFamily="34" charset="0"/>
        <a:ea typeface="+mn-ea"/>
        <a:cs typeface="Arial" pitchFamily="34" charset="0"/>
      </a:defRPr>
    </a:lvl4pPr>
    <a:lvl5pPr marL="457200" indent="114300" algn="l" defTabSz="914400" rtl="0" eaLnBrk="1" latinLnBrk="0" hangingPunct="1">
      <a:buFont typeface="Arial" pitchFamily="34" charset="0"/>
      <a:buChar char="•"/>
      <a:defRPr sz="105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lnSpc>
                <a:spcPct val="95000"/>
              </a:lnSpc>
            </a:pPr>
            <a:r>
              <a:rPr lang="en-US">
                <a:latin typeface="Arial" pitchFamily="34" charset="0"/>
                <a:cs typeface="Arial" pitchFamily="34" charset="0"/>
              </a:rPr>
              <a:t>[ADD PRESENTATION TITLE: INSERT TAB &gt; HEADER &amp; FOOTER &gt; NOTES AND HANDOUTS]</a:t>
            </a:r>
            <a:endParaRPr lang="en-US" dirty="0">
              <a:latin typeface="Arial" pitchFamily="34" charset="0"/>
              <a:cs typeface="Arial" pitchFamily="34" charset="0"/>
            </a:endParaRPr>
          </a:p>
        </p:txBody>
      </p:sp>
      <p:sp>
        <p:nvSpPr>
          <p:cNvPr id="5" name="Date Placeholder 4"/>
          <p:cNvSpPr>
            <a:spLocks noGrp="1"/>
          </p:cNvSpPr>
          <p:nvPr>
            <p:ph type="dt" idx="1"/>
          </p:nvPr>
        </p:nvSpPr>
        <p:spPr/>
        <p:txBody>
          <a:bodyPr/>
          <a:lstStyle/>
          <a:p>
            <a:pPr algn="l"/>
            <a:fld id="{53F14A3E-9D6A-4D3D-A04A-255B708BF80E}" type="datetime1">
              <a:rPr lang="en-US" smtClean="0">
                <a:latin typeface="Arial" pitchFamily="34" charset="0"/>
                <a:cs typeface="Arial" pitchFamily="34" charset="0"/>
              </a:rPr>
              <a:t>7/8/20</a:t>
            </a:fld>
            <a:endParaRPr lang="en-US" dirty="0">
              <a:latin typeface="Arial" pitchFamily="34" charset="0"/>
              <a:cs typeface="Arial" pitchFamily="34" charset="0"/>
            </a:endParaRPr>
          </a:p>
        </p:txBody>
      </p:sp>
      <p:sp>
        <p:nvSpPr>
          <p:cNvPr id="6" name="Slide Number Placeholder 5"/>
          <p:cNvSpPr>
            <a:spLocks noGrp="1"/>
          </p:cNvSpPr>
          <p:nvPr>
            <p:ph type="sldNum" sz="quarter" idx="5"/>
          </p:nvPr>
        </p:nvSpPr>
        <p:spPr/>
        <p:txBody>
          <a:bodyPr/>
          <a:lstStyle/>
          <a:p>
            <a:fld id="{111E5896-917A-4035-A860-408E1EC3CD51}" type="slidenum">
              <a:rPr lang="en-US" smtClean="0">
                <a:latin typeface="Arial" pitchFamily="34" charset="0"/>
                <a:cs typeface="Arial" pitchFamily="34" charset="0"/>
              </a:rPr>
              <a:pPr/>
              <a:t>1</a:t>
            </a:fld>
            <a:endParaRPr lang="en-US" dirty="0">
              <a:latin typeface="Arial" pitchFamily="34" charset="0"/>
              <a:cs typeface="Arial" pitchFamily="34" charset="0"/>
            </a:endParaRPr>
          </a:p>
        </p:txBody>
      </p:sp>
    </p:spTree>
    <p:extLst>
      <p:ext uri="{BB962C8B-B14F-4D97-AF65-F5344CB8AC3E}">
        <p14:creationId xmlns:p14="http://schemas.microsoft.com/office/powerpoint/2010/main" val="3546643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External Co-branding Title">
    <p:bg>
      <p:bgPr>
        <a:solidFill>
          <a:schemeClr val="tx2"/>
        </a:solidFill>
        <a:effectLst/>
      </p:bgPr>
    </p:bg>
    <p:spTree>
      <p:nvGrpSpPr>
        <p:cNvPr id="1" name=""/>
        <p:cNvGrpSpPr/>
        <p:nvPr/>
      </p:nvGrpSpPr>
      <p:grpSpPr>
        <a:xfrm>
          <a:off x="0" y="0"/>
          <a:ext cx="0" cy="0"/>
          <a:chOff x="0" y="0"/>
          <a:chExt cx="0" cy="0"/>
        </a:xfrm>
      </p:grpSpPr>
      <p:sp>
        <p:nvSpPr>
          <p:cNvPr id="35" name="Title 34"/>
          <p:cNvSpPr>
            <a:spLocks noGrp="1"/>
          </p:cNvSpPr>
          <p:nvPr>
            <p:ph type="title" hasCustomPrompt="1"/>
          </p:nvPr>
        </p:nvSpPr>
        <p:spPr>
          <a:xfrm>
            <a:off x="648605" y="2883538"/>
            <a:ext cx="6595720" cy="618631"/>
          </a:xfrm>
        </p:spPr>
        <p:txBody>
          <a:bodyPr vert="horz" wrap="square" lIns="91440" tIns="45720" rIns="91440" bIns="45720" rtlCol="0" anchor="b">
            <a:spAutoFit/>
          </a:bodyPr>
          <a:lstStyle>
            <a:lvl1pPr>
              <a:lnSpc>
                <a:spcPct val="95000"/>
              </a:lnSpc>
              <a:defRPr kumimoji="0" lang="en-US" sz="3800" b="0" i="0" u="none" strike="noStrike" kern="1200" cap="none" spc="0" normalizeH="0" baseline="0" noProof="0" dirty="0">
                <a:ln>
                  <a:noFill/>
                </a:ln>
                <a:solidFill>
                  <a:schemeClr val="bg1"/>
                </a:solidFill>
                <a:effectLst/>
                <a:uLnTx/>
                <a:uFillTx/>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Title Slide Here</a:t>
            </a:r>
          </a:p>
        </p:txBody>
      </p:sp>
      <p:sp>
        <p:nvSpPr>
          <p:cNvPr id="38" name="Text Placeholder 2"/>
          <p:cNvSpPr>
            <a:spLocks noGrp="1"/>
          </p:cNvSpPr>
          <p:nvPr>
            <p:ph type="body" idx="1" hasCustomPrompt="1"/>
          </p:nvPr>
        </p:nvSpPr>
        <p:spPr>
          <a:xfrm>
            <a:off x="654697" y="3436978"/>
            <a:ext cx="6570016" cy="507831"/>
          </a:xfrm>
        </p:spPr>
        <p:txBody>
          <a:bodyPr anchor="t" anchorCtr="0">
            <a:noAutofit/>
          </a:bodyPr>
          <a:lstStyle>
            <a:lvl1pPr marL="0" indent="0" algn="l" defTabSz="914400" rtl="0" eaLnBrk="1" latinLnBrk="0" hangingPunct="1">
              <a:lnSpc>
                <a:spcPct val="90000"/>
              </a:lnSpc>
              <a:spcBef>
                <a:spcPts val="600"/>
              </a:spcBef>
              <a:buFont typeface="Arial" pitchFamily="34" charset="0"/>
              <a:buNone/>
              <a:defRPr sz="3800" i="1" spc="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75000"/>
              </a:lnSpc>
              <a:spcBef>
                <a:spcPts val="1400"/>
              </a:spcBef>
              <a:buFont typeface="Arial" pitchFamily="34" charset="0"/>
              <a:buNone/>
            </a:pPr>
            <a:r>
              <a:rPr lang="en-US" dirty="0"/>
              <a:t>Subtitle Title Here</a:t>
            </a:r>
          </a:p>
        </p:txBody>
      </p:sp>
      <p:sp>
        <p:nvSpPr>
          <p:cNvPr id="46" name="Date Placeholder 4"/>
          <p:cNvSpPr>
            <a:spLocks noGrp="1"/>
          </p:cNvSpPr>
          <p:nvPr>
            <p:ph type="dt" sz="half" idx="2"/>
          </p:nvPr>
        </p:nvSpPr>
        <p:spPr>
          <a:xfrm>
            <a:off x="748092" y="6045890"/>
            <a:ext cx="1925338" cy="238606"/>
          </a:xfrm>
          <a:prstGeom prst="rect">
            <a:avLst/>
          </a:prstGeom>
        </p:spPr>
        <p:txBody>
          <a:bodyPr vert="horz" wrap="square" lIns="0" tIns="0" rIns="0" bIns="0" rtlCol="0" anchor="b" anchorCtr="0"/>
          <a:lstStyle>
            <a:lvl1pPr algn="l">
              <a:defRPr sz="1200" i="0">
                <a:solidFill>
                  <a:schemeClr val="bg1"/>
                </a:solidFill>
                <a:latin typeface="Arial" pitchFamily="34" charset="0"/>
                <a:cs typeface="Arial" pitchFamily="34" charset="0"/>
              </a:defRPr>
            </a:lvl1pPr>
          </a:lstStyle>
          <a:p>
            <a:endParaRPr lang="en-US" dirty="0"/>
          </a:p>
        </p:txBody>
      </p:sp>
      <p:sp>
        <p:nvSpPr>
          <p:cNvPr id="3" name="Text Placeholder 2"/>
          <p:cNvSpPr>
            <a:spLocks noGrp="1"/>
          </p:cNvSpPr>
          <p:nvPr>
            <p:ph type="body" sz="quarter" idx="10"/>
          </p:nvPr>
        </p:nvSpPr>
        <p:spPr>
          <a:xfrm>
            <a:off x="747713" y="4350040"/>
            <a:ext cx="6477000" cy="193675"/>
          </a:xfrm>
        </p:spPr>
        <p:txBody>
          <a:bodyPr vert="horz" wrap="square" lIns="0" tIns="0" rIns="0" bIns="0" rtlCol="0" anchor="t" anchorCtr="0"/>
          <a:lstStyle>
            <a:lvl1pPr marL="0" indent="0">
              <a:spcBef>
                <a:spcPts val="0"/>
              </a:spcBef>
              <a:buFontTx/>
              <a:buNone/>
              <a:defRPr lang="en-US" sz="1800" i="0" dirty="0" smtClean="0">
                <a:solidFill>
                  <a:schemeClr val="bg1"/>
                </a:solidFill>
                <a:cs typeface="Arial" pitchFamily="34" charset="0"/>
              </a:defRPr>
            </a:lvl1pPr>
            <a:lvl2pPr>
              <a:defRPr lang="en-US" sz="1800" dirty="0" smtClean="0">
                <a:latin typeface="+mn-lt"/>
              </a:defRPr>
            </a:lvl2pPr>
            <a:lvl3pPr>
              <a:defRPr lang="en-US" sz="1800" dirty="0" smtClean="0">
                <a:latin typeface="+mn-lt"/>
              </a:defRPr>
            </a:lvl3pPr>
            <a:lvl4pPr>
              <a:defRPr lang="en-US" sz="1800" dirty="0" smtClean="0">
                <a:latin typeface="+mn-lt"/>
              </a:defRPr>
            </a:lvl4pPr>
            <a:lvl5pPr>
              <a:defRPr lang="en-US" sz="1800" dirty="0">
                <a:latin typeface="+mn-lt"/>
              </a:defRPr>
            </a:lvl5pPr>
          </a:lstStyle>
          <a:p>
            <a:pPr marL="0" lvl="0"/>
            <a:r>
              <a:rPr lang="en-US" dirty="0"/>
              <a:t>Click to edit Master text styles</a:t>
            </a:r>
          </a:p>
        </p:txBody>
      </p:sp>
      <p:pic>
        <p:nvPicPr>
          <p:cNvPr id="13" name="Picture 12" descr="UCSF_sig_whit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8932" y="742959"/>
            <a:ext cx="1400637" cy="910729"/>
          </a:xfrm>
          <a:prstGeom prst="rect">
            <a:avLst/>
          </a:prstGeom>
        </p:spPr>
      </p:pic>
    </p:spTree>
    <p:extLst>
      <p:ext uri="{BB962C8B-B14F-4D97-AF65-F5344CB8AC3E}">
        <p14:creationId xmlns:p14="http://schemas.microsoft.com/office/powerpoint/2010/main" val="215010327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ead and Subhead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8368" y="434801"/>
            <a:ext cx="8080375" cy="575094"/>
          </a:xfrm>
        </p:spPr>
        <p:txBody>
          <a:bodyPr vert="horz" wrap="square" lIns="91440" tIns="45720" rIns="91440" bIns="45720" rtlCol="0" anchor="t" anchorCtr="0">
            <a:spAutoFit/>
          </a:bodyPr>
          <a:lstStyle>
            <a:lvl1pPr>
              <a:defRPr lang="en-US" dirty="0"/>
            </a:lvl1pPr>
          </a:lstStyle>
          <a:p>
            <a:pPr marL="0" lvl="0"/>
            <a:r>
              <a:rPr lang="en-US" dirty="0"/>
              <a:t>Slide Title Here</a:t>
            </a:r>
          </a:p>
        </p:txBody>
      </p:sp>
      <p:sp>
        <p:nvSpPr>
          <p:cNvPr id="3" name="Text Placeholder 2"/>
          <p:cNvSpPr>
            <a:spLocks noGrp="1"/>
          </p:cNvSpPr>
          <p:nvPr>
            <p:ph type="body" idx="10" hasCustomPrompt="1"/>
          </p:nvPr>
        </p:nvSpPr>
        <p:spPr>
          <a:xfrm>
            <a:off x="640321" y="1011992"/>
            <a:ext cx="8077645" cy="383182"/>
          </a:xfrm>
        </p:spPr>
        <p:txBody>
          <a:bodyPr vert="horz" wrap="square" lIns="91440" tIns="45720" rIns="91440" bIns="45720" rtlCol="0" anchor="t">
            <a:noAutofit/>
          </a:bodyPr>
          <a:lstStyle>
            <a:lvl1pPr marL="168275" indent="-168275">
              <a:buNone/>
              <a:defRPr lang="en-US" dirty="0" smtClean="0"/>
            </a:lvl1pPr>
          </a:lstStyle>
          <a:p>
            <a:pPr marL="0" lvl="0" indent="0"/>
            <a:r>
              <a:rPr lang="en-US" dirty="0"/>
              <a:t>Subhead</a:t>
            </a:r>
          </a:p>
        </p:txBody>
      </p:sp>
      <p:sp>
        <p:nvSpPr>
          <p:cNvPr id="7"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p>
        </p:txBody>
      </p:sp>
      <p:sp>
        <p:nvSpPr>
          <p:cNvPr id="8"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r>
              <a:rPr lang="en-US" dirty="0"/>
              <a:t>January 7th - Atrium Health visit</a:t>
            </a:r>
          </a:p>
        </p:txBody>
      </p:sp>
      <p:sp>
        <p:nvSpPr>
          <p:cNvPr id="9"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p>
        </p:txBody>
      </p:sp>
      <p:sp>
        <p:nvSpPr>
          <p:cNvPr id="6"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r>
              <a:rPr lang="en-US" dirty="0"/>
              <a:t>January 7th - Atrium Health visit</a:t>
            </a:r>
          </a:p>
        </p:txBody>
      </p:sp>
      <p:sp>
        <p:nvSpPr>
          <p:cNvPr id="7"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pPr/>
              <a:t>‹#›</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0" y="-1"/>
            <a:ext cx="9144000" cy="6251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p>
        </p:txBody>
      </p:sp>
      <p:sp>
        <p:nvSpPr>
          <p:cNvPr id="8"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r>
              <a:rPr lang="en-US" dirty="0"/>
              <a:t>January 7th - Atrium Health visit</a:t>
            </a:r>
          </a:p>
        </p:txBody>
      </p:sp>
      <p:sp>
        <p:nvSpPr>
          <p:cNvPr id="9"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80199435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losing with Logo">
    <p:bg>
      <p:bgPr>
        <a:solidFill>
          <a:schemeClr val="tx2"/>
        </a:solidFill>
        <a:effectLst/>
      </p:bgPr>
    </p:bg>
    <p:spTree>
      <p:nvGrpSpPr>
        <p:cNvPr id="1" name=""/>
        <p:cNvGrpSpPr/>
        <p:nvPr/>
      </p:nvGrpSpPr>
      <p:grpSpPr>
        <a:xfrm>
          <a:off x="0" y="0"/>
          <a:ext cx="0" cy="0"/>
          <a:chOff x="0" y="0"/>
          <a:chExt cx="0" cy="0"/>
        </a:xfrm>
      </p:grpSpPr>
      <p:pic>
        <p:nvPicPr>
          <p:cNvPr id="7" name="Picture 4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invGray">
          <a:xfrm>
            <a:off x="3630547" y="2701522"/>
            <a:ext cx="2110616" cy="1378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982737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losing with Quote">
    <p:bg>
      <p:bgPr>
        <a:solidFill>
          <a:schemeClr val="tx2"/>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752475" y="2562339"/>
            <a:ext cx="37294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58358" y="639525"/>
            <a:ext cx="6204666" cy="1446212"/>
          </a:xfrm>
        </p:spPr>
        <p:txBody>
          <a:bodyPr/>
          <a:lstStyle>
            <a:lvl1pPr marL="0" indent="0">
              <a:lnSpc>
                <a:spcPct val="95000"/>
              </a:lnSpc>
              <a:spcBef>
                <a:spcPts val="600"/>
              </a:spcBef>
              <a:buFontTx/>
              <a:buNone/>
              <a:defRPr sz="2400">
                <a:solidFill>
                  <a:schemeClr val="bg2"/>
                </a:solidFill>
                <a:latin typeface="+mn-lt"/>
              </a:defRPr>
            </a:lvl1pPr>
            <a:lvl2pPr>
              <a:defRPr>
                <a:solidFill>
                  <a:schemeClr val="bg2"/>
                </a:solidFill>
                <a:latin typeface="+mn-lt"/>
              </a:defRPr>
            </a:lvl2pPr>
            <a:lvl3pPr>
              <a:defRPr>
                <a:solidFill>
                  <a:schemeClr val="bg2"/>
                </a:solidFill>
                <a:latin typeface="+mn-lt"/>
              </a:defRPr>
            </a:lvl3pPr>
            <a:lvl4pPr>
              <a:defRPr>
                <a:solidFill>
                  <a:schemeClr val="bg2"/>
                </a:solidFill>
                <a:latin typeface="+mn-lt"/>
              </a:defRPr>
            </a:lvl4pPr>
            <a:lvl5pPr>
              <a:defRPr>
                <a:solidFill>
                  <a:schemeClr val="bg2"/>
                </a:solidFill>
                <a:latin typeface="+mn-lt"/>
              </a:defRPr>
            </a:lvl5pPr>
          </a:lstStyle>
          <a:p>
            <a:pPr lvl="0"/>
            <a:r>
              <a:rPr lang="en-US"/>
              <a:t>Click to edit Master text styles</a:t>
            </a:r>
          </a:p>
        </p:txBody>
      </p:sp>
      <p:cxnSp>
        <p:nvCxnSpPr>
          <p:cNvPr id="8" name="Straight Connector 7"/>
          <p:cNvCxnSpPr/>
          <p:nvPr userDrawn="1"/>
        </p:nvCxnSpPr>
        <p:spPr>
          <a:xfrm>
            <a:off x="752475" y="2562339"/>
            <a:ext cx="37294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descr="UCSF_sig_whit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8932" y="3414216"/>
            <a:ext cx="1503181" cy="977406"/>
          </a:xfrm>
          <a:prstGeom prst="rect">
            <a:avLst/>
          </a:prstGeom>
        </p:spPr>
      </p:pic>
    </p:spTree>
    <p:extLst>
      <p:ext uri="{BB962C8B-B14F-4D97-AF65-F5344CB8AC3E}">
        <p14:creationId xmlns:p14="http://schemas.microsoft.com/office/powerpoint/2010/main" val="194439589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166F1F-CE9B-4651-A6AA-CD717754106B}" type="datetimeFigureOut">
              <a:rPr lang="en-US" smtClean="0"/>
              <a:t>7/8/20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3503503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35" name="Title 34"/>
          <p:cNvSpPr>
            <a:spLocks noGrp="1"/>
          </p:cNvSpPr>
          <p:nvPr>
            <p:ph type="title" hasCustomPrompt="1"/>
          </p:nvPr>
        </p:nvSpPr>
        <p:spPr>
          <a:xfrm>
            <a:off x="648605" y="2883538"/>
            <a:ext cx="6576108" cy="618631"/>
          </a:xfrm>
        </p:spPr>
        <p:txBody>
          <a:bodyPr vert="horz" wrap="square" lIns="91440" tIns="45720" rIns="91440" bIns="45720" rtlCol="0" anchor="b">
            <a:spAutoFit/>
          </a:bodyPr>
          <a:lstStyle>
            <a:lvl1pPr>
              <a:lnSpc>
                <a:spcPct val="95000"/>
              </a:lnSpc>
              <a:defRPr kumimoji="0" lang="en-US" sz="3800" b="0" i="0" u="none" strike="noStrike" kern="1200" cap="none" spc="0" normalizeH="0" baseline="0" noProof="0" dirty="0">
                <a:ln>
                  <a:noFill/>
                </a:ln>
                <a:solidFill>
                  <a:schemeClr val="bg1"/>
                </a:solidFill>
                <a:effectLst/>
                <a:uLnTx/>
                <a:uFillTx/>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Title Slide Here</a:t>
            </a:r>
          </a:p>
        </p:txBody>
      </p:sp>
      <p:sp>
        <p:nvSpPr>
          <p:cNvPr id="38" name="Text Placeholder 2"/>
          <p:cNvSpPr>
            <a:spLocks noGrp="1"/>
          </p:cNvSpPr>
          <p:nvPr>
            <p:ph type="body" idx="1" hasCustomPrompt="1"/>
          </p:nvPr>
        </p:nvSpPr>
        <p:spPr>
          <a:xfrm>
            <a:off x="654697" y="3436978"/>
            <a:ext cx="6550480" cy="507831"/>
          </a:xfrm>
        </p:spPr>
        <p:txBody>
          <a:bodyPr anchor="t" anchorCtr="0">
            <a:noAutofit/>
          </a:bodyPr>
          <a:lstStyle>
            <a:lvl1pPr marL="0" indent="0" algn="l" defTabSz="914400" rtl="0" eaLnBrk="1" latinLnBrk="0" hangingPunct="1">
              <a:lnSpc>
                <a:spcPct val="90000"/>
              </a:lnSpc>
              <a:spcBef>
                <a:spcPts val="600"/>
              </a:spcBef>
              <a:buFont typeface="Arial" pitchFamily="34" charset="0"/>
              <a:buNone/>
              <a:defRPr sz="3800" i="1" spc="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75000"/>
              </a:lnSpc>
              <a:spcBef>
                <a:spcPts val="1400"/>
              </a:spcBef>
              <a:buFont typeface="Arial" pitchFamily="34" charset="0"/>
              <a:buNone/>
            </a:pPr>
            <a:r>
              <a:rPr lang="en-US" dirty="0"/>
              <a:t>Subtitle Title Here</a:t>
            </a:r>
          </a:p>
        </p:txBody>
      </p:sp>
      <p:sp>
        <p:nvSpPr>
          <p:cNvPr id="46" name="Date Placeholder 4"/>
          <p:cNvSpPr>
            <a:spLocks noGrp="1"/>
          </p:cNvSpPr>
          <p:nvPr>
            <p:ph type="dt" sz="half" idx="2"/>
          </p:nvPr>
        </p:nvSpPr>
        <p:spPr>
          <a:xfrm>
            <a:off x="748092" y="6045890"/>
            <a:ext cx="1925338" cy="238606"/>
          </a:xfrm>
          <a:prstGeom prst="rect">
            <a:avLst/>
          </a:prstGeom>
        </p:spPr>
        <p:txBody>
          <a:bodyPr vert="horz" wrap="square" lIns="0" tIns="0" rIns="0" bIns="0" rtlCol="0" anchor="b" anchorCtr="0"/>
          <a:lstStyle>
            <a:lvl1pPr algn="l">
              <a:defRPr sz="1200" i="0">
                <a:solidFill>
                  <a:schemeClr val="bg1"/>
                </a:solidFill>
                <a:latin typeface="Arial" pitchFamily="34" charset="0"/>
                <a:cs typeface="Arial" pitchFamily="34" charset="0"/>
              </a:defRPr>
            </a:lvl1pPr>
          </a:lstStyle>
          <a:p>
            <a:endParaRPr lang="en-US" dirty="0"/>
          </a:p>
        </p:txBody>
      </p:sp>
      <p:sp>
        <p:nvSpPr>
          <p:cNvPr id="3" name="Text Placeholder 2"/>
          <p:cNvSpPr>
            <a:spLocks noGrp="1"/>
          </p:cNvSpPr>
          <p:nvPr>
            <p:ph type="body" sz="quarter" idx="10"/>
          </p:nvPr>
        </p:nvSpPr>
        <p:spPr>
          <a:xfrm>
            <a:off x="747714" y="4349650"/>
            <a:ext cx="6477000" cy="489939"/>
          </a:xfrm>
        </p:spPr>
        <p:txBody>
          <a:bodyPr vert="horz" wrap="square" lIns="0" tIns="0" rIns="0" bIns="0" rtlCol="0" anchor="t" anchorCtr="0"/>
          <a:lstStyle>
            <a:lvl1pPr marL="0" indent="0">
              <a:spcBef>
                <a:spcPts val="0"/>
              </a:spcBef>
              <a:buNone/>
              <a:defRPr lang="en-US" sz="1800" i="0" smtClean="0">
                <a:cs typeface="Arial" pitchFamily="34" charset="0"/>
              </a:defRPr>
            </a:lvl1pPr>
            <a:lvl2pPr>
              <a:defRPr lang="en-US" sz="1800" smtClean="0">
                <a:solidFill>
                  <a:schemeClr val="tx1"/>
                </a:solidFill>
                <a:latin typeface="+mn-lt"/>
              </a:defRPr>
            </a:lvl2pPr>
            <a:lvl3pPr>
              <a:defRPr lang="en-US" sz="1800" smtClean="0">
                <a:solidFill>
                  <a:schemeClr val="tx1"/>
                </a:solidFill>
                <a:latin typeface="+mn-lt"/>
              </a:defRPr>
            </a:lvl3pPr>
            <a:lvl4pPr>
              <a:defRPr lang="en-US" sz="1800" smtClean="0">
                <a:solidFill>
                  <a:schemeClr val="tx1"/>
                </a:solidFill>
                <a:latin typeface="+mn-lt"/>
              </a:defRPr>
            </a:lvl4pPr>
            <a:lvl5pPr>
              <a:defRPr lang="en-US" sz="1800">
                <a:solidFill>
                  <a:schemeClr val="tx1"/>
                </a:solidFill>
                <a:latin typeface="+mn-lt"/>
              </a:defRPr>
            </a:lvl5pPr>
          </a:lstStyle>
          <a:p>
            <a:pPr marL="0" lvl="0"/>
            <a:r>
              <a:rPr lang="en-US" dirty="0"/>
              <a:t>Click to edit Master text styles</a:t>
            </a:r>
          </a:p>
        </p:txBody>
      </p:sp>
      <p:pic>
        <p:nvPicPr>
          <p:cNvPr id="9" name="Picture 8" descr="UCSF_sig_whit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8932" y="742959"/>
            <a:ext cx="1400637" cy="910729"/>
          </a:xfrm>
          <a:prstGeom prst="rect">
            <a:avLst/>
          </a:prstGeom>
        </p:spPr>
      </p:pic>
    </p:spTree>
    <p:extLst>
      <p:ext uri="{BB962C8B-B14F-4D97-AF65-F5344CB8AC3E}">
        <p14:creationId xmlns:p14="http://schemas.microsoft.com/office/powerpoint/2010/main" val="129140796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on Bl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6334" y="543207"/>
            <a:ext cx="8089901" cy="4081117"/>
          </a:xfrm>
        </p:spPr>
        <p:txBody>
          <a:bodyPr vert="horz" wrap="square" lIns="91440" tIns="45720" rIns="91440" bIns="45720" rtlCol="0" anchor="b" anchorCtr="0">
            <a:spAutoFit/>
          </a:bodyPr>
          <a:lstStyle>
            <a:lvl1pPr marL="280988" indent="-280988">
              <a:lnSpc>
                <a:spcPct val="90000"/>
              </a:lnSpc>
              <a:defRPr lang="en-US" sz="4800" spc="-20" baseline="0" dirty="0"/>
            </a:lvl1pPr>
          </a:lstStyle>
          <a:p>
            <a:pPr lvl="0"/>
            <a:r>
              <a:rPr lang="en-US" dirty="0"/>
              <a:t>“</a:t>
            </a:r>
            <a:r>
              <a:rPr lang="en-US" dirty="0" err="1"/>
              <a:t>Lorem</a:t>
            </a:r>
            <a:r>
              <a:rPr lang="en-US" dirty="0"/>
              <a:t> </a:t>
            </a:r>
            <a:r>
              <a:rPr lang="en-US" dirty="0" err="1"/>
              <a:t>ipsum</a:t>
            </a:r>
            <a:r>
              <a:rPr lang="en-US" dirty="0"/>
              <a:t> dolor site </a:t>
            </a:r>
            <a:r>
              <a:rPr lang="en-US" dirty="0" err="1"/>
              <a:t>amet</a:t>
            </a:r>
            <a:r>
              <a:rPr lang="en-US" dirty="0"/>
              <a:t>, </a:t>
            </a:r>
            <a:r>
              <a:rPr lang="en-US" dirty="0" err="1"/>
              <a:t>consectetur</a:t>
            </a:r>
            <a:r>
              <a:rPr lang="en-US" dirty="0"/>
              <a:t> </a:t>
            </a:r>
            <a:r>
              <a:rPr lang="en-US" dirty="0" err="1"/>
              <a:t>adi</a:t>
            </a:r>
            <a:r>
              <a:rPr lang="en-US" dirty="0"/>
              <a:t> </a:t>
            </a:r>
            <a:r>
              <a:rPr lang="en-US" dirty="0" err="1"/>
              <a:t>isicing</a:t>
            </a:r>
            <a:r>
              <a:rPr lang="en-US" dirty="0"/>
              <a:t> </a:t>
            </a:r>
            <a:r>
              <a:rPr lang="en-US" dirty="0" err="1"/>
              <a:t>elit</a:t>
            </a:r>
            <a:r>
              <a:rPr lang="en-US" dirty="0"/>
              <a:t>, </a:t>
            </a:r>
            <a:r>
              <a:rPr lang="en-US" dirty="0" err="1"/>
              <a:t>sedo</a:t>
            </a:r>
            <a:r>
              <a:rPr lang="en-US" dirty="0"/>
              <a:t>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labotre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et </a:t>
            </a:r>
            <a:r>
              <a:rPr lang="en-US" dirty="0" err="1"/>
              <a:t>venium</a:t>
            </a:r>
            <a:r>
              <a:rPr lang="en-US" dirty="0"/>
              <a:t>, </a:t>
            </a:r>
            <a:r>
              <a:rPr lang="en-US" dirty="0" err="1"/>
              <a:t>quis</a:t>
            </a:r>
            <a:r>
              <a:rPr lang="en-US" dirty="0"/>
              <a:t> </a:t>
            </a:r>
            <a:r>
              <a:rPr lang="en-US" dirty="0" err="1"/>
              <a:t>nostrud</a:t>
            </a:r>
            <a:r>
              <a:rPr lang="en-US" dirty="0"/>
              <a:t> </a:t>
            </a:r>
            <a:r>
              <a:rPr lang="en-US" dirty="0" err="1"/>
              <a:t>elit</a:t>
            </a:r>
            <a:r>
              <a:rPr lang="en-US" dirty="0"/>
              <a:t>.”</a:t>
            </a:r>
          </a:p>
        </p:txBody>
      </p:sp>
      <p:sp>
        <p:nvSpPr>
          <p:cNvPr id="3" name="Content Placeholder 2"/>
          <p:cNvSpPr>
            <a:spLocks noGrp="1"/>
          </p:cNvSpPr>
          <p:nvPr>
            <p:ph idx="1" hasCustomPrompt="1"/>
          </p:nvPr>
        </p:nvSpPr>
        <p:spPr>
          <a:xfrm>
            <a:off x="645331" y="4921541"/>
            <a:ext cx="8325548" cy="721900"/>
          </a:xfrm>
        </p:spPr>
        <p:txBody>
          <a:bodyPr vert="horz" wrap="square" lIns="91440" tIns="45720" rIns="91440" bIns="45720" rtlCol="0">
            <a:noAutofit/>
          </a:bodyPr>
          <a:lstStyle>
            <a:lvl1pPr marL="0" indent="0">
              <a:spcBef>
                <a:spcPts val="300"/>
              </a:spcBef>
              <a:buNone/>
              <a:defRPr lang="en-US" sz="1600" baseline="0" dirty="0" smtClean="0"/>
            </a:lvl1pPr>
            <a:lvl2pPr marL="230187" indent="0">
              <a:buNone/>
              <a:defRPr lang="en-US" dirty="0" smtClean="0"/>
            </a:lvl2pPr>
            <a:lvl3pPr marL="515937" indent="0">
              <a:buNone/>
              <a:defRPr lang="en-US" dirty="0" smtClean="0"/>
            </a:lvl3pPr>
            <a:lvl4pPr marL="800100" indent="0">
              <a:buNone/>
              <a:defRPr lang="en-US" dirty="0" smtClean="0"/>
            </a:lvl4pPr>
            <a:lvl5pPr marL="1085850" indent="0">
              <a:buNone/>
              <a:defRPr lang="en-US" dirty="0"/>
            </a:lvl5pPr>
          </a:lstStyle>
          <a:p>
            <a:pPr lvl="0"/>
            <a:r>
              <a:rPr lang="en-US" dirty="0"/>
              <a:t>Author’s Name Here</a:t>
            </a:r>
          </a:p>
          <a:p>
            <a:pPr lvl="0"/>
            <a:r>
              <a:rPr lang="en-US" dirty="0"/>
              <a:t>Position Title Here</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350827562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3732" y="438912"/>
            <a:ext cx="8089901" cy="563231"/>
          </a:xfrm>
        </p:spPr>
        <p:txBody>
          <a:bodyPr vert="horz" wrap="square" lIns="91440" tIns="45720" rIns="91440" bIns="45720" rtlCol="0" anchor="t" anchorCtr="0">
            <a:spAutoFit/>
          </a:bodyPr>
          <a:lstStyle>
            <a:lvl1pPr>
              <a:defRPr lang="en-US" dirty="0"/>
            </a:lvl1pPr>
          </a:lstStyle>
          <a:p>
            <a:pPr lvl="0"/>
            <a:r>
              <a:rPr lang="en-US" dirty="0"/>
              <a:t>Slide Title Here</a:t>
            </a:r>
          </a:p>
        </p:txBody>
      </p:sp>
      <p:sp>
        <p:nvSpPr>
          <p:cNvPr id="3" name="Content Placeholder 2"/>
          <p:cNvSpPr>
            <a:spLocks noGrp="1"/>
          </p:cNvSpPr>
          <p:nvPr>
            <p:ph idx="1" hasCustomPrompt="1"/>
          </p:nvPr>
        </p:nvSpPr>
        <p:spPr>
          <a:xfrm>
            <a:off x="661375" y="1563752"/>
            <a:ext cx="8325548" cy="4011502"/>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187420022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Head and Content w/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3732" y="438912"/>
            <a:ext cx="8089901" cy="563231"/>
          </a:xfrm>
        </p:spPr>
        <p:txBody>
          <a:bodyPr vert="horz" wrap="square" lIns="91440" tIns="45720" rIns="91440" bIns="45720" rtlCol="0" anchor="t" anchorCtr="0">
            <a:spAutoFit/>
          </a:bodyPr>
          <a:lstStyle>
            <a:lvl1pPr>
              <a:defRPr lang="en-US" dirty="0"/>
            </a:lvl1pPr>
          </a:lstStyle>
          <a:p>
            <a:pPr lvl="0"/>
            <a:r>
              <a:rPr lang="en-US" dirty="0"/>
              <a:t>Slide Title Here</a:t>
            </a:r>
          </a:p>
        </p:txBody>
      </p:sp>
      <p:sp>
        <p:nvSpPr>
          <p:cNvPr id="3" name="Content Placeholder 2"/>
          <p:cNvSpPr>
            <a:spLocks noGrp="1"/>
          </p:cNvSpPr>
          <p:nvPr>
            <p:ph idx="1" hasCustomPrompt="1"/>
          </p:nvPr>
        </p:nvSpPr>
        <p:spPr>
          <a:xfrm>
            <a:off x="661375" y="2021792"/>
            <a:ext cx="8325548" cy="4011502"/>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idx="10" hasCustomPrompt="1"/>
          </p:nvPr>
        </p:nvSpPr>
        <p:spPr>
          <a:xfrm>
            <a:off x="638226" y="1563684"/>
            <a:ext cx="8087171" cy="313932"/>
          </a:xfrm>
        </p:spPr>
        <p:txBody>
          <a:bodyPr anchor="t"/>
          <a:lstStyle>
            <a:lvl1pPr marL="0" indent="0">
              <a:buNone/>
              <a:defRPr sz="2100" b="0">
                <a:solidFill>
                  <a:schemeClr val="bg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Subhead</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286049914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xternal Co-branding White Title">
    <p:bg>
      <p:bgPr>
        <a:solidFill>
          <a:schemeClr val="bg2"/>
        </a:solidFill>
        <a:effectLst/>
      </p:bgPr>
    </p:bg>
    <p:spTree>
      <p:nvGrpSpPr>
        <p:cNvPr id="1" name=""/>
        <p:cNvGrpSpPr/>
        <p:nvPr/>
      </p:nvGrpSpPr>
      <p:grpSpPr>
        <a:xfrm>
          <a:off x="0" y="0"/>
          <a:ext cx="0" cy="0"/>
          <a:chOff x="0" y="0"/>
          <a:chExt cx="0" cy="0"/>
        </a:xfrm>
      </p:grpSpPr>
      <p:sp>
        <p:nvSpPr>
          <p:cNvPr id="35" name="Title 34"/>
          <p:cNvSpPr>
            <a:spLocks noGrp="1"/>
          </p:cNvSpPr>
          <p:nvPr>
            <p:ph type="title" hasCustomPrompt="1"/>
          </p:nvPr>
        </p:nvSpPr>
        <p:spPr>
          <a:xfrm>
            <a:off x="648605" y="2883538"/>
            <a:ext cx="6595720" cy="618631"/>
          </a:xfrm>
        </p:spPr>
        <p:txBody>
          <a:bodyPr vert="horz" wrap="square" lIns="91440" tIns="45720" rIns="91440" bIns="45720" rtlCol="0" anchor="b">
            <a:spAutoFit/>
          </a:bodyPr>
          <a:lstStyle>
            <a:lvl1pPr>
              <a:lnSpc>
                <a:spcPct val="95000"/>
              </a:lnSpc>
              <a:defRPr kumimoji="0" lang="en-US" sz="3800" b="0" i="0" u="none" strike="noStrike" kern="1200" cap="none" spc="0" normalizeH="0" baseline="0" noProof="0" dirty="0">
                <a:ln>
                  <a:noFill/>
                </a:ln>
                <a:solidFill>
                  <a:schemeClr val="tx2"/>
                </a:solidFill>
                <a:effectLst/>
                <a:uLnTx/>
                <a:uFillTx/>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Title Slide Here</a:t>
            </a:r>
          </a:p>
        </p:txBody>
      </p:sp>
      <p:sp>
        <p:nvSpPr>
          <p:cNvPr id="38" name="Text Placeholder 2"/>
          <p:cNvSpPr>
            <a:spLocks noGrp="1"/>
          </p:cNvSpPr>
          <p:nvPr>
            <p:ph type="body" idx="1" hasCustomPrompt="1"/>
          </p:nvPr>
        </p:nvSpPr>
        <p:spPr>
          <a:xfrm>
            <a:off x="654697" y="3436978"/>
            <a:ext cx="6570016" cy="507831"/>
          </a:xfrm>
        </p:spPr>
        <p:txBody>
          <a:bodyPr anchor="t" anchorCtr="0">
            <a:noAutofit/>
          </a:bodyPr>
          <a:lstStyle>
            <a:lvl1pPr marL="0" indent="0" algn="l" defTabSz="914400" rtl="0" eaLnBrk="1" latinLnBrk="0" hangingPunct="1">
              <a:lnSpc>
                <a:spcPct val="90000"/>
              </a:lnSpc>
              <a:spcBef>
                <a:spcPts val="600"/>
              </a:spcBef>
              <a:buFont typeface="Arial" pitchFamily="34" charset="0"/>
              <a:buNone/>
              <a:defRPr sz="3800" i="1" spc="0" baseline="0">
                <a:solidFill>
                  <a:schemeClr val="tx2"/>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75000"/>
              </a:lnSpc>
              <a:spcBef>
                <a:spcPts val="1400"/>
              </a:spcBef>
              <a:buFont typeface="Arial" pitchFamily="34" charset="0"/>
              <a:buNone/>
            </a:pPr>
            <a:r>
              <a:rPr lang="en-US" dirty="0"/>
              <a:t>Subtitle Title Here</a:t>
            </a:r>
          </a:p>
        </p:txBody>
      </p:sp>
      <p:sp>
        <p:nvSpPr>
          <p:cNvPr id="46" name="Date Placeholder 4"/>
          <p:cNvSpPr>
            <a:spLocks noGrp="1"/>
          </p:cNvSpPr>
          <p:nvPr>
            <p:ph type="dt" sz="half" idx="2"/>
          </p:nvPr>
        </p:nvSpPr>
        <p:spPr>
          <a:xfrm>
            <a:off x="748092" y="6045890"/>
            <a:ext cx="1925338" cy="238606"/>
          </a:xfrm>
          <a:prstGeom prst="rect">
            <a:avLst/>
          </a:prstGeom>
        </p:spPr>
        <p:txBody>
          <a:bodyPr vert="horz" wrap="square" lIns="0" tIns="0" rIns="0" bIns="0" rtlCol="0" anchor="b" anchorCtr="0"/>
          <a:lstStyle>
            <a:lvl1pPr algn="l">
              <a:defRPr sz="1200" i="0">
                <a:solidFill>
                  <a:schemeClr val="tx2"/>
                </a:solidFill>
                <a:latin typeface="Arial" pitchFamily="34" charset="0"/>
                <a:cs typeface="Arial" pitchFamily="34" charset="0"/>
              </a:defRPr>
            </a:lvl1pPr>
          </a:lstStyle>
          <a:p>
            <a:endParaRPr lang="en-US" dirty="0"/>
          </a:p>
        </p:txBody>
      </p:sp>
      <p:sp>
        <p:nvSpPr>
          <p:cNvPr id="3" name="Text Placeholder 2"/>
          <p:cNvSpPr>
            <a:spLocks noGrp="1"/>
          </p:cNvSpPr>
          <p:nvPr>
            <p:ph type="body" sz="quarter" idx="10"/>
          </p:nvPr>
        </p:nvSpPr>
        <p:spPr>
          <a:xfrm>
            <a:off x="747713" y="4350040"/>
            <a:ext cx="6477000" cy="193675"/>
          </a:xfrm>
        </p:spPr>
        <p:txBody>
          <a:bodyPr vert="horz" wrap="square" lIns="0" tIns="0" rIns="0" bIns="0" rtlCol="0" anchor="t" anchorCtr="0"/>
          <a:lstStyle>
            <a:lvl1pPr marL="0" indent="0">
              <a:spcBef>
                <a:spcPts val="0"/>
              </a:spcBef>
              <a:buFontTx/>
              <a:buNone/>
              <a:defRPr lang="en-US" sz="1800" i="0" dirty="0" smtClean="0">
                <a:solidFill>
                  <a:schemeClr val="tx2"/>
                </a:solidFill>
                <a:cs typeface="Arial" pitchFamily="34" charset="0"/>
              </a:defRPr>
            </a:lvl1pPr>
            <a:lvl2pPr>
              <a:defRPr lang="en-US" sz="1800" dirty="0" smtClean="0">
                <a:latin typeface="+mn-lt"/>
              </a:defRPr>
            </a:lvl2pPr>
            <a:lvl3pPr>
              <a:defRPr lang="en-US" sz="1800" dirty="0" smtClean="0">
                <a:latin typeface="+mn-lt"/>
              </a:defRPr>
            </a:lvl3pPr>
            <a:lvl4pPr>
              <a:defRPr lang="en-US" sz="1800" dirty="0" smtClean="0">
                <a:latin typeface="+mn-lt"/>
              </a:defRPr>
            </a:lvl4pPr>
            <a:lvl5pPr>
              <a:defRPr lang="en-US" sz="1800" dirty="0">
                <a:latin typeface="+mn-lt"/>
              </a:defRPr>
            </a:lvl5pPr>
          </a:lstStyle>
          <a:p>
            <a:pPr marL="0" lvl="0"/>
            <a:r>
              <a:rPr lang="en-US" dirty="0"/>
              <a:t>Click to edit Master text styles</a:t>
            </a:r>
          </a:p>
        </p:txBody>
      </p:sp>
      <p:cxnSp>
        <p:nvCxnSpPr>
          <p:cNvPr id="10" name="Straight Connector 9"/>
          <p:cNvCxnSpPr/>
          <p:nvPr userDrawn="1"/>
        </p:nvCxnSpPr>
        <p:spPr>
          <a:xfrm>
            <a:off x="2430160" y="591021"/>
            <a:ext cx="0" cy="118872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userDrawn="1"/>
        </p:nvGrpSpPr>
        <p:grpSpPr>
          <a:xfrm>
            <a:off x="2749439" y="752601"/>
            <a:ext cx="1487211" cy="868680"/>
            <a:chOff x="2749439" y="752601"/>
            <a:chExt cx="1487211" cy="868680"/>
          </a:xfrm>
        </p:grpSpPr>
        <p:sp>
          <p:nvSpPr>
            <p:cNvPr id="5" name="Rectangle 4"/>
            <p:cNvSpPr/>
            <p:nvPr userDrawn="1"/>
          </p:nvSpPr>
          <p:spPr bwMode="auto">
            <a:xfrm>
              <a:off x="2749439" y="752601"/>
              <a:ext cx="1371600" cy="868680"/>
            </a:xfrm>
            <a:prstGeom prst="rect">
              <a:avLst/>
            </a:prstGeom>
            <a:noFill/>
            <a:ln w="19050" algn="ctr">
              <a:solidFill>
                <a:schemeClr val="accent2"/>
              </a:solidFill>
              <a:prstDash val="dash"/>
              <a:miter lim="800000"/>
              <a:headEnd/>
              <a:tailEnd/>
            </a:ln>
          </p:spPr>
          <p:txBody>
            <a:bodyPr wrap="none" rtlCol="0" anchor="ctr"/>
            <a:lstStyle/>
            <a:p>
              <a:pPr algn="ctr">
                <a:lnSpc>
                  <a:spcPct val="90000"/>
                </a:lnSpc>
              </a:pPr>
              <a:endParaRPr lang="en-US" sz="1600" b="1" dirty="0">
                <a:solidFill>
                  <a:schemeClr val="bg1"/>
                </a:solidFill>
                <a:latin typeface="+mj-lt"/>
              </a:endParaRPr>
            </a:p>
          </p:txBody>
        </p:sp>
        <p:sp>
          <p:nvSpPr>
            <p:cNvPr id="6" name="TextBox 5"/>
            <p:cNvSpPr txBox="1"/>
            <p:nvPr userDrawn="1"/>
          </p:nvSpPr>
          <p:spPr bwMode="auto">
            <a:xfrm>
              <a:off x="2785238" y="912373"/>
              <a:ext cx="1451412" cy="609398"/>
            </a:xfrm>
            <a:prstGeom prst="rect">
              <a:avLst/>
            </a:prstGeom>
            <a:noFill/>
            <a:ln w="19050" algn="ctr">
              <a:noFill/>
              <a:miter lim="800000"/>
              <a:headEnd/>
              <a:tailEnd/>
            </a:ln>
          </p:spPr>
          <p:txBody>
            <a:bodyPr wrap="square" lIns="0" tIns="0" rIns="0" bIns="0" rtlCol="0">
              <a:spAutoFit/>
            </a:bodyPr>
            <a:lstStyle/>
            <a:p>
              <a:pPr>
                <a:lnSpc>
                  <a:spcPct val="90000"/>
                </a:lnSpc>
              </a:pPr>
              <a:r>
                <a:rPr lang="en-US" sz="2200" dirty="0">
                  <a:solidFill>
                    <a:schemeClr val="tx2"/>
                  </a:solidFill>
                  <a:latin typeface="+mj-lt"/>
                </a:rPr>
                <a:t>Partner Logo</a:t>
              </a:r>
            </a:p>
          </p:txBody>
        </p:sp>
      </p:grpSp>
      <p:pic>
        <p:nvPicPr>
          <p:cNvPr id="13" name="Picture 12" descr="UCSF_sig_navy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616" y="739445"/>
            <a:ext cx="1388923" cy="903111"/>
          </a:xfrm>
          <a:prstGeom prst="rect">
            <a:avLst/>
          </a:prstGeom>
        </p:spPr>
      </p:pic>
    </p:spTree>
    <p:extLst>
      <p:ext uri="{BB962C8B-B14F-4D97-AF65-F5344CB8AC3E}">
        <p14:creationId xmlns:p14="http://schemas.microsoft.com/office/powerpoint/2010/main" val="259641295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ead and 2-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8368" y="438912"/>
            <a:ext cx="8080375" cy="575094"/>
          </a:xfrm>
        </p:spPr>
        <p:txBody>
          <a:bodyPr vert="horz" wrap="square" lIns="91440" tIns="45720" rIns="91440" bIns="45720" rtlCol="0" anchor="t" anchorCtr="0">
            <a:spAutoFit/>
          </a:bodyPr>
          <a:lstStyle>
            <a:lvl1pPr>
              <a:defRPr lang="en-US" dirty="0"/>
            </a:lvl1pPr>
          </a:lstStyle>
          <a:p>
            <a:pPr marL="0" lvl="0"/>
            <a:r>
              <a:rPr lang="en-US" dirty="0"/>
              <a:t>Slide Title Here</a:t>
            </a:r>
          </a:p>
        </p:txBody>
      </p:sp>
      <p:sp>
        <p:nvSpPr>
          <p:cNvPr id="3" name="Content Placeholder 2"/>
          <p:cNvSpPr>
            <a:spLocks noGrp="1"/>
          </p:cNvSpPr>
          <p:nvPr>
            <p:ph idx="1" hasCustomPrompt="1"/>
          </p:nvPr>
        </p:nvSpPr>
        <p:spPr>
          <a:xfrm>
            <a:off x="661464" y="1562634"/>
            <a:ext cx="3989387" cy="3978016"/>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idx="10" hasCustomPrompt="1"/>
          </p:nvPr>
        </p:nvSpPr>
        <p:spPr>
          <a:xfrm>
            <a:off x="641062" y="1013951"/>
            <a:ext cx="8077645" cy="383182"/>
          </a:xfrm>
        </p:spPr>
        <p:txBody>
          <a:bodyPr vert="horz" wrap="square" lIns="91440" tIns="45720" rIns="91440" bIns="45720" rtlCol="0" anchor="t">
            <a:noAutofit/>
          </a:bodyPr>
          <a:lstStyle>
            <a:lvl1pPr>
              <a:defRPr lang="en-US" dirty="0" smtClean="0"/>
            </a:lvl1pPr>
          </a:lstStyle>
          <a:p>
            <a:pPr marL="0" lvl="0" indent="0">
              <a:buNone/>
            </a:pPr>
            <a:r>
              <a:rPr lang="en-US" dirty="0"/>
              <a:t>Subhead</a:t>
            </a:r>
          </a:p>
        </p:txBody>
      </p:sp>
      <p:sp>
        <p:nvSpPr>
          <p:cNvPr id="9" name="Content Placeholder 2"/>
          <p:cNvSpPr>
            <a:spLocks noGrp="1"/>
          </p:cNvSpPr>
          <p:nvPr>
            <p:ph idx="11" hasCustomPrompt="1"/>
          </p:nvPr>
        </p:nvSpPr>
        <p:spPr>
          <a:xfrm>
            <a:off x="4882627" y="1556703"/>
            <a:ext cx="4013199" cy="3978016"/>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11"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2"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130478496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ead and Subhead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8368" y="434166"/>
            <a:ext cx="8080375" cy="575094"/>
          </a:xfrm>
        </p:spPr>
        <p:txBody>
          <a:bodyPr vert="horz" wrap="square" lIns="91440" tIns="45720" rIns="91440" bIns="45720" rtlCol="0" anchor="t" anchorCtr="0">
            <a:spAutoFit/>
          </a:bodyPr>
          <a:lstStyle>
            <a:lvl1pPr>
              <a:defRPr lang="en-US" dirty="0"/>
            </a:lvl1pPr>
          </a:lstStyle>
          <a:p>
            <a:pPr marL="0" lvl="0"/>
            <a:r>
              <a:rPr lang="en-US" dirty="0"/>
              <a:t>Slide Title Here</a:t>
            </a:r>
          </a:p>
        </p:txBody>
      </p:sp>
      <p:sp>
        <p:nvSpPr>
          <p:cNvPr id="3" name="Text Placeholder 2"/>
          <p:cNvSpPr>
            <a:spLocks noGrp="1"/>
          </p:cNvSpPr>
          <p:nvPr>
            <p:ph type="body" idx="10" hasCustomPrompt="1"/>
          </p:nvPr>
        </p:nvSpPr>
        <p:spPr>
          <a:xfrm>
            <a:off x="640321" y="1011992"/>
            <a:ext cx="8077645" cy="383182"/>
          </a:xfrm>
        </p:spPr>
        <p:txBody>
          <a:bodyPr vert="horz" wrap="square" lIns="91440" tIns="45720" rIns="91440" bIns="45720" rtlCol="0" anchor="t">
            <a:noAutofit/>
          </a:bodyPr>
          <a:lstStyle>
            <a:lvl1pPr marL="168275" indent="-168275">
              <a:buNone/>
              <a:defRPr lang="en-US" dirty="0" smtClean="0"/>
            </a:lvl1pPr>
          </a:lstStyle>
          <a:p>
            <a:pPr marL="0" lvl="0" indent="0"/>
            <a:r>
              <a:rPr lang="en-US" dirty="0"/>
              <a:t>Subhead</a:t>
            </a:r>
          </a:p>
        </p:txBody>
      </p:sp>
      <p:sp>
        <p:nvSpPr>
          <p:cNvPr id="7"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8"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9"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244557439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6"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7"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409748671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0" y="-1"/>
            <a:ext cx="9144000" cy="6251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8"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9"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260093070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losing with Logo">
    <p:bg>
      <p:bgPr>
        <a:solidFill>
          <a:schemeClr val="tx2"/>
        </a:solidFill>
        <a:effectLst/>
      </p:bgPr>
    </p:bg>
    <p:spTree>
      <p:nvGrpSpPr>
        <p:cNvPr id="1" name=""/>
        <p:cNvGrpSpPr/>
        <p:nvPr/>
      </p:nvGrpSpPr>
      <p:grpSpPr>
        <a:xfrm>
          <a:off x="0" y="0"/>
          <a:ext cx="0" cy="0"/>
          <a:chOff x="0" y="0"/>
          <a:chExt cx="0" cy="0"/>
        </a:xfrm>
      </p:grpSpPr>
      <p:pic>
        <p:nvPicPr>
          <p:cNvPr id="5" name="Picture 4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invGray">
          <a:xfrm>
            <a:off x="3630547" y="2701522"/>
            <a:ext cx="2110616" cy="1378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920019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Closing with Quote">
    <p:bg>
      <p:bgPr>
        <a:solidFill>
          <a:schemeClr val="tx2"/>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752475" y="2562339"/>
            <a:ext cx="37294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58358" y="639525"/>
            <a:ext cx="6204666" cy="1446212"/>
          </a:xfrm>
        </p:spPr>
        <p:txBody>
          <a:bodyPr/>
          <a:lstStyle>
            <a:lvl1pPr marL="0" indent="0">
              <a:lnSpc>
                <a:spcPct val="95000"/>
              </a:lnSpc>
              <a:spcBef>
                <a:spcPts val="600"/>
              </a:spcBef>
              <a:buFontTx/>
              <a:buNone/>
              <a:defRPr sz="2400">
                <a:solidFill>
                  <a:schemeClr val="bg2"/>
                </a:solidFill>
                <a:latin typeface="+mn-lt"/>
              </a:defRPr>
            </a:lvl1pPr>
            <a:lvl2pPr>
              <a:defRPr>
                <a:solidFill>
                  <a:schemeClr val="bg2"/>
                </a:solidFill>
                <a:latin typeface="+mn-lt"/>
              </a:defRPr>
            </a:lvl2pPr>
            <a:lvl3pPr>
              <a:defRPr>
                <a:solidFill>
                  <a:schemeClr val="bg2"/>
                </a:solidFill>
                <a:latin typeface="+mn-lt"/>
              </a:defRPr>
            </a:lvl3pPr>
            <a:lvl4pPr>
              <a:defRPr>
                <a:solidFill>
                  <a:schemeClr val="bg2"/>
                </a:solidFill>
                <a:latin typeface="+mn-lt"/>
              </a:defRPr>
            </a:lvl4pPr>
            <a:lvl5pPr>
              <a:defRPr>
                <a:solidFill>
                  <a:schemeClr val="bg2"/>
                </a:solidFill>
                <a:latin typeface="+mn-lt"/>
              </a:defRPr>
            </a:lvl5pPr>
          </a:lstStyle>
          <a:p>
            <a:pPr lvl="0"/>
            <a:r>
              <a:rPr lang="en-US"/>
              <a:t>Click to edit Master text styles</a:t>
            </a:r>
          </a:p>
        </p:txBody>
      </p:sp>
      <p:cxnSp>
        <p:nvCxnSpPr>
          <p:cNvPr id="8" name="Straight Connector 7"/>
          <p:cNvCxnSpPr/>
          <p:nvPr userDrawn="1"/>
        </p:nvCxnSpPr>
        <p:spPr>
          <a:xfrm>
            <a:off x="752475" y="2562339"/>
            <a:ext cx="37294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10" name="Picture 9" descr="UCSF_sig_whit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8932" y="3414216"/>
            <a:ext cx="1503181" cy="977406"/>
          </a:xfrm>
          <a:prstGeom prst="rect">
            <a:avLst/>
          </a:prstGeom>
        </p:spPr>
      </p:pic>
    </p:spTree>
    <p:extLst>
      <p:ext uri="{BB962C8B-B14F-4D97-AF65-F5344CB8AC3E}">
        <p14:creationId xmlns:p14="http://schemas.microsoft.com/office/powerpoint/2010/main" val="337599529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Quote with Image">
    <p:spTree>
      <p:nvGrpSpPr>
        <p:cNvPr id="1" name=""/>
        <p:cNvGrpSpPr/>
        <p:nvPr/>
      </p:nvGrpSpPr>
      <p:grpSpPr>
        <a:xfrm>
          <a:off x="0" y="0"/>
          <a:ext cx="0" cy="0"/>
          <a:chOff x="0" y="0"/>
          <a:chExt cx="0" cy="0"/>
        </a:xfrm>
      </p:grpSpPr>
      <p:pic>
        <p:nvPicPr>
          <p:cNvPr id="23" name="Picture 22"/>
          <p:cNvPicPr>
            <a:picLocks noChangeAspect="1"/>
          </p:cNvPicPr>
          <p:nvPr userDrawn="1"/>
        </p:nvPicPr>
        <p:blipFill rotWithShape="1">
          <a:blip r:embed="rId2" cstate="screen">
            <a:extLst>
              <a:ext uri="{28A0092B-C50C-407E-A947-70E740481C1C}">
                <a14:useLocalDpi xmlns:a14="http://schemas.microsoft.com/office/drawing/2010/main"/>
              </a:ext>
            </a:extLst>
          </a:blip>
          <a:srcRect b="-2"/>
          <a:stretch/>
        </p:blipFill>
        <p:spPr bwMode="ltGray">
          <a:xfrm>
            <a:off x="0" y="1"/>
            <a:ext cx="9144000" cy="6858000"/>
          </a:xfrm>
          <a:prstGeom prst="rect">
            <a:avLst/>
          </a:prstGeom>
        </p:spPr>
      </p:pic>
      <p:sp>
        <p:nvSpPr>
          <p:cNvPr id="6" name="Rectangle 5"/>
          <p:cNvSpPr/>
          <p:nvPr userDrawn="1"/>
        </p:nvSpPr>
        <p:spPr bwMode="invGray">
          <a:xfrm>
            <a:off x="0" y="-1"/>
            <a:ext cx="9144000" cy="6858001"/>
          </a:xfrm>
          <a:prstGeom prst="rect">
            <a:avLst/>
          </a:prstGeom>
          <a:solidFill>
            <a:srgbClr val="000000">
              <a:alpha val="40000"/>
            </a:srgbClr>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cxnSp>
        <p:nvCxnSpPr>
          <p:cNvPr id="15" name="Straight Connector 14"/>
          <p:cNvCxnSpPr/>
          <p:nvPr userDrawn="1"/>
        </p:nvCxnSpPr>
        <p:spPr>
          <a:xfrm>
            <a:off x="365125" y="6250080"/>
            <a:ext cx="8413750" cy="0"/>
          </a:xfrm>
          <a:prstGeom prst="line">
            <a:avLst/>
          </a:prstGeom>
          <a:noFill/>
          <a:ln w="3175" cap="flat">
            <a:solidFill>
              <a:schemeClr val="bg2"/>
            </a:solidFill>
            <a:prstDash val="solid"/>
            <a:miter lim="800000"/>
            <a:headEnd/>
            <a:tailEnd/>
          </a:ln>
          <a:extLst>
            <a:ext uri="{909E8E84-426E-40DD-AFC4-6F175D3DCCD1}">
              <a14:hiddenFill xmlns:a14="http://schemas.microsoft.com/office/drawing/2010/main">
                <a:noFill/>
              </a14:hiddenFill>
            </a:ext>
          </a:extLst>
        </p:spPr>
      </p:cxnSp>
      <p:sp>
        <p:nvSpPr>
          <p:cNvPr id="20" name="Rectangle 19"/>
          <p:cNvSpPr/>
          <p:nvPr userDrawn="1"/>
        </p:nvSpPr>
        <p:spPr bwMode="invGray">
          <a:xfrm>
            <a:off x="0" y="6250080"/>
            <a:ext cx="9144000" cy="607920"/>
          </a:xfrm>
          <a:prstGeom prst="rect">
            <a:avLst/>
          </a:prstGeom>
          <a:solidFill>
            <a:schemeClr val="tx1"/>
          </a:solidFill>
          <a:ln w="19050" algn="ctr">
            <a:solidFill>
              <a:schemeClr val="tx1"/>
            </a:solid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
        <p:nvSpPr>
          <p:cNvPr id="16"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2"/>
                </a:solidFill>
                <a:latin typeface="Arial" pitchFamily="34" charset="0"/>
                <a:cs typeface="Arial" pitchFamily="34" charset="0"/>
              </a:defRPr>
            </a:lvl1pPr>
          </a:lstStyle>
          <a:p>
            <a:endParaRPr lang="en-US" dirty="0"/>
          </a:p>
        </p:txBody>
      </p:sp>
      <p:sp>
        <p:nvSpPr>
          <p:cNvPr id="17"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2"/>
                </a:solidFill>
                <a:latin typeface="Arial" pitchFamily="34" charset="0"/>
                <a:cs typeface="Arial" pitchFamily="34" charset="0"/>
              </a:defRPr>
            </a:lvl1pPr>
          </a:lstStyle>
          <a:p>
            <a:r>
              <a:rPr lang="en-US" dirty="0"/>
              <a:t>January 7th - Atrium Health visit</a:t>
            </a:r>
          </a:p>
        </p:txBody>
      </p:sp>
      <p:sp>
        <p:nvSpPr>
          <p:cNvPr id="18"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1">
                <a:solidFill>
                  <a:schemeClr val="bg2"/>
                </a:solidFill>
                <a:latin typeface="Arial" pitchFamily="34" charset="0"/>
                <a:cs typeface="Arial" pitchFamily="34" charset="0"/>
              </a:defRPr>
            </a:lvl1pPr>
          </a:lstStyle>
          <a:p>
            <a:fld id="{7BCC8D0D-EAEC-449D-9161-023DFF90F2E2}" type="slidenum">
              <a:rPr lang="en-US" smtClean="0"/>
              <a:pPr/>
              <a:t>‹#›</a:t>
            </a:fld>
            <a:endParaRPr lang="en-US" dirty="0"/>
          </a:p>
        </p:txBody>
      </p:sp>
      <p:grpSp>
        <p:nvGrpSpPr>
          <p:cNvPr id="7" name="Group 4"/>
          <p:cNvGrpSpPr>
            <a:grpSpLocks noChangeAspect="1"/>
          </p:cNvGrpSpPr>
          <p:nvPr/>
        </p:nvGrpSpPr>
        <p:grpSpPr bwMode="auto">
          <a:xfrm>
            <a:off x="8131175" y="6396038"/>
            <a:ext cx="650875" cy="315912"/>
            <a:chOff x="5122" y="4029"/>
            <a:chExt cx="410" cy="199"/>
          </a:xfrm>
        </p:grpSpPr>
        <p:sp>
          <p:nvSpPr>
            <p:cNvPr id="21" name="AutoShape 3"/>
            <p:cNvSpPr>
              <a:spLocks noChangeAspect="1" noChangeArrowheads="1" noTextEdit="1"/>
            </p:cNvSpPr>
            <p:nvPr userDrawn="1"/>
          </p:nvSpPr>
          <p:spPr bwMode="auto">
            <a:xfrm>
              <a:off x="5122" y="4029"/>
              <a:ext cx="41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5"/>
            <p:cNvSpPr>
              <a:spLocks/>
            </p:cNvSpPr>
            <p:nvPr userDrawn="1"/>
          </p:nvSpPr>
          <p:spPr bwMode="auto">
            <a:xfrm>
              <a:off x="5122" y="4027"/>
              <a:ext cx="408" cy="199"/>
            </a:xfrm>
            <a:custGeom>
              <a:avLst/>
              <a:gdLst>
                <a:gd name="T0" fmla="*/ 200 w 200"/>
                <a:gd name="T1" fmla="*/ 30 h 96"/>
                <a:gd name="T2" fmla="*/ 154 w 200"/>
                <a:gd name="T3" fmla="*/ 74 h 96"/>
                <a:gd name="T4" fmla="*/ 137 w 200"/>
                <a:gd name="T5" fmla="*/ 57 h 96"/>
                <a:gd name="T6" fmla="*/ 117 w 200"/>
                <a:gd name="T7" fmla="*/ 52 h 96"/>
                <a:gd name="T8" fmla="*/ 114 w 200"/>
                <a:gd name="T9" fmla="*/ 49 h 96"/>
                <a:gd name="T10" fmla="*/ 114 w 200"/>
                <a:gd name="T11" fmla="*/ 47 h 96"/>
                <a:gd name="T12" fmla="*/ 116 w 200"/>
                <a:gd name="T13" fmla="*/ 42 h 96"/>
                <a:gd name="T14" fmla="*/ 116 w 200"/>
                <a:gd name="T15" fmla="*/ 42 h 96"/>
                <a:gd name="T16" fmla="*/ 117 w 200"/>
                <a:gd name="T17" fmla="*/ 41 h 96"/>
                <a:gd name="T18" fmla="*/ 134 w 200"/>
                <a:gd name="T19" fmla="*/ 41 h 96"/>
                <a:gd name="T20" fmla="*/ 152 w 200"/>
                <a:gd name="T21" fmla="*/ 49 h 96"/>
                <a:gd name="T22" fmla="*/ 127 w 200"/>
                <a:gd name="T23" fmla="*/ 28 h 96"/>
                <a:gd name="T24" fmla="*/ 102 w 200"/>
                <a:gd name="T25" fmla="*/ 42 h 96"/>
                <a:gd name="T26" fmla="*/ 102 w 200"/>
                <a:gd name="T27" fmla="*/ 44 h 96"/>
                <a:gd name="T28" fmla="*/ 70 w 200"/>
                <a:gd name="T29" fmla="*/ 34 h 96"/>
                <a:gd name="T30" fmla="*/ 102 w 200"/>
                <a:gd name="T31" fmla="*/ 23 h 96"/>
                <a:gd name="T32" fmla="*/ 87 w 200"/>
                <a:gd name="T33" fmla="*/ 0 h 96"/>
                <a:gd name="T34" fmla="*/ 55 w 200"/>
                <a:gd name="T35" fmla="*/ 2 h 96"/>
                <a:gd name="T36" fmla="*/ 41 w 200"/>
                <a:gd name="T37" fmla="*/ 42 h 96"/>
                <a:gd name="T38" fmla="*/ 14 w 200"/>
                <a:gd name="T39" fmla="*/ 42 h 96"/>
                <a:gd name="T40" fmla="*/ 0 w 200"/>
                <a:gd name="T41" fmla="*/ 2 h 96"/>
                <a:gd name="T42" fmla="*/ 28 w 200"/>
                <a:gd name="T43" fmla="*/ 68 h 96"/>
                <a:gd name="T44" fmla="*/ 55 w 200"/>
                <a:gd name="T45" fmla="*/ 37 h 96"/>
                <a:gd name="T46" fmla="*/ 107 w 200"/>
                <a:gd name="T47" fmla="*/ 61 h 96"/>
                <a:gd name="T48" fmla="*/ 122 w 200"/>
                <a:gd name="T49" fmla="*/ 67 h 96"/>
                <a:gd name="T50" fmla="*/ 138 w 200"/>
                <a:gd name="T51" fmla="*/ 71 h 96"/>
                <a:gd name="T52" fmla="*/ 135 w 200"/>
                <a:gd name="T53" fmla="*/ 84 h 96"/>
                <a:gd name="T54" fmla="*/ 116 w 200"/>
                <a:gd name="T55" fmla="*/ 81 h 96"/>
                <a:gd name="T56" fmla="*/ 100 w 200"/>
                <a:gd name="T57" fmla="*/ 74 h 96"/>
                <a:gd name="T58" fmla="*/ 128 w 200"/>
                <a:gd name="T59" fmla="*/ 96 h 96"/>
                <a:gd name="T60" fmla="*/ 154 w 200"/>
                <a:gd name="T61" fmla="*/ 77 h 96"/>
                <a:gd name="T62" fmla="*/ 168 w 200"/>
                <a:gd name="T63" fmla="*/ 95 h 96"/>
                <a:gd name="T64" fmla="*/ 196 w 200"/>
                <a:gd name="T65" fmla="*/ 68 h 96"/>
                <a:gd name="T66" fmla="*/ 168 w 200"/>
                <a:gd name="T67" fmla="*/ 57 h 96"/>
                <a:gd name="T68" fmla="*/ 200 w 200"/>
                <a:gd name="T69" fmla="*/ 4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96">
                  <a:moveTo>
                    <a:pt x="200" y="42"/>
                  </a:moveTo>
                  <a:cubicBezTo>
                    <a:pt x="200" y="30"/>
                    <a:pt x="200" y="30"/>
                    <a:pt x="200" y="30"/>
                  </a:cubicBezTo>
                  <a:cubicBezTo>
                    <a:pt x="154" y="30"/>
                    <a:pt x="154" y="30"/>
                    <a:pt x="154" y="30"/>
                  </a:cubicBezTo>
                  <a:cubicBezTo>
                    <a:pt x="154" y="74"/>
                    <a:pt x="154" y="74"/>
                    <a:pt x="154" y="74"/>
                  </a:cubicBezTo>
                  <a:cubicBezTo>
                    <a:pt x="154" y="69"/>
                    <a:pt x="152" y="65"/>
                    <a:pt x="148" y="62"/>
                  </a:cubicBezTo>
                  <a:cubicBezTo>
                    <a:pt x="146" y="60"/>
                    <a:pt x="142" y="59"/>
                    <a:pt x="137" y="57"/>
                  </a:cubicBezTo>
                  <a:cubicBezTo>
                    <a:pt x="126" y="55"/>
                    <a:pt x="126" y="55"/>
                    <a:pt x="126" y="55"/>
                  </a:cubicBezTo>
                  <a:cubicBezTo>
                    <a:pt x="121" y="54"/>
                    <a:pt x="118" y="53"/>
                    <a:pt x="117" y="52"/>
                  </a:cubicBezTo>
                  <a:cubicBezTo>
                    <a:pt x="116" y="51"/>
                    <a:pt x="115" y="51"/>
                    <a:pt x="114" y="49"/>
                  </a:cubicBezTo>
                  <a:cubicBezTo>
                    <a:pt x="114" y="49"/>
                    <a:pt x="114" y="49"/>
                    <a:pt x="114" y="49"/>
                  </a:cubicBezTo>
                  <a:cubicBezTo>
                    <a:pt x="114" y="49"/>
                    <a:pt x="114" y="49"/>
                    <a:pt x="114" y="49"/>
                  </a:cubicBezTo>
                  <a:cubicBezTo>
                    <a:pt x="114" y="49"/>
                    <a:pt x="114" y="48"/>
                    <a:pt x="114" y="47"/>
                  </a:cubicBezTo>
                  <a:cubicBezTo>
                    <a:pt x="114" y="45"/>
                    <a:pt x="115" y="43"/>
                    <a:pt x="116" y="42"/>
                  </a:cubicBezTo>
                  <a:cubicBezTo>
                    <a:pt x="116" y="42"/>
                    <a:pt x="116" y="42"/>
                    <a:pt x="116" y="42"/>
                  </a:cubicBezTo>
                  <a:cubicBezTo>
                    <a:pt x="116" y="42"/>
                    <a:pt x="116" y="42"/>
                    <a:pt x="116" y="42"/>
                  </a:cubicBezTo>
                  <a:cubicBezTo>
                    <a:pt x="116" y="42"/>
                    <a:pt x="116" y="42"/>
                    <a:pt x="116" y="42"/>
                  </a:cubicBezTo>
                  <a:cubicBezTo>
                    <a:pt x="116" y="42"/>
                    <a:pt x="116" y="42"/>
                    <a:pt x="116" y="42"/>
                  </a:cubicBezTo>
                  <a:cubicBezTo>
                    <a:pt x="116" y="42"/>
                    <a:pt x="117" y="41"/>
                    <a:pt x="117" y="41"/>
                  </a:cubicBezTo>
                  <a:cubicBezTo>
                    <a:pt x="119" y="40"/>
                    <a:pt x="122" y="39"/>
                    <a:pt x="126" y="39"/>
                  </a:cubicBezTo>
                  <a:cubicBezTo>
                    <a:pt x="129" y="39"/>
                    <a:pt x="132" y="39"/>
                    <a:pt x="134" y="41"/>
                  </a:cubicBezTo>
                  <a:cubicBezTo>
                    <a:pt x="137" y="42"/>
                    <a:pt x="139" y="45"/>
                    <a:pt x="139" y="49"/>
                  </a:cubicBezTo>
                  <a:cubicBezTo>
                    <a:pt x="152" y="49"/>
                    <a:pt x="152" y="49"/>
                    <a:pt x="152" y="49"/>
                  </a:cubicBezTo>
                  <a:cubicBezTo>
                    <a:pt x="152" y="42"/>
                    <a:pt x="149" y="37"/>
                    <a:pt x="144" y="33"/>
                  </a:cubicBezTo>
                  <a:cubicBezTo>
                    <a:pt x="139" y="29"/>
                    <a:pt x="134" y="28"/>
                    <a:pt x="127" y="28"/>
                  </a:cubicBezTo>
                  <a:cubicBezTo>
                    <a:pt x="118" y="28"/>
                    <a:pt x="112" y="30"/>
                    <a:pt x="108" y="33"/>
                  </a:cubicBezTo>
                  <a:cubicBezTo>
                    <a:pt x="105" y="36"/>
                    <a:pt x="103" y="39"/>
                    <a:pt x="102" y="42"/>
                  </a:cubicBezTo>
                  <a:cubicBezTo>
                    <a:pt x="102" y="42"/>
                    <a:pt x="102" y="42"/>
                    <a:pt x="102" y="42"/>
                  </a:cubicBezTo>
                  <a:cubicBezTo>
                    <a:pt x="102" y="42"/>
                    <a:pt x="102" y="43"/>
                    <a:pt x="102" y="44"/>
                  </a:cubicBezTo>
                  <a:cubicBezTo>
                    <a:pt x="100" y="51"/>
                    <a:pt x="95" y="56"/>
                    <a:pt x="87" y="56"/>
                  </a:cubicBezTo>
                  <a:cubicBezTo>
                    <a:pt x="74" y="56"/>
                    <a:pt x="70" y="45"/>
                    <a:pt x="70" y="34"/>
                  </a:cubicBezTo>
                  <a:cubicBezTo>
                    <a:pt x="70" y="23"/>
                    <a:pt x="74" y="12"/>
                    <a:pt x="87" y="12"/>
                  </a:cubicBezTo>
                  <a:cubicBezTo>
                    <a:pt x="94" y="12"/>
                    <a:pt x="101" y="17"/>
                    <a:pt x="102" y="23"/>
                  </a:cubicBezTo>
                  <a:cubicBezTo>
                    <a:pt x="115" y="23"/>
                    <a:pt x="115" y="23"/>
                    <a:pt x="115" y="23"/>
                  </a:cubicBezTo>
                  <a:cubicBezTo>
                    <a:pt x="114" y="8"/>
                    <a:pt x="102" y="0"/>
                    <a:pt x="87" y="0"/>
                  </a:cubicBezTo>
                  <a:cubicBezTo>
                    <a:pt x="68" y="0"/>
                    <a:pt x="56" y="14"/>
                    <a:pt x="55" y="32"/>
                  </a:cubicBezTo>
                  <a:cubicBezTo>
                    <a:pt x="55" y="2"/>
                    <a:pt x="55" y="2"/>
                    <a:pt x="55" y="2"/>
                  </a:cubicBezTo>
                  <a:cubicBezTo>
                    <a:pt x="41" y="2"/>
                    <a:pt x="41" y="2"/>
                    <a:pt x="41" y="2"/>
                  </a:cubicBezTo>
                  <a:cubicBezTo>
                    <a:pt x="41" y="42"/>
                    <a:pt x="41" y="42"/>
                    <a:pt x="41" y="42"/>
                  </a:cubicBezTo>
                  <a:cubicBezTo>
                    <a:pt x="41" y="52"/>
                    <a:pt x="38" y="56"/>
                    <a:pt x="28" y="56"/>
                  </a:cubicBezTo>
                  <a:cubicBezTo>
                    <a:pt x="16" y="56"/>
                    <a:pt x="14" y="49"/>
                    <a:pt x="14" y="42"/>
                  </a:cubicBezTo>
                  <a:cubicBezTo>
                    <a:pt x="14" y="2"/>
                    <a:pt x="14" y="2"/>
                    <a:pt x="14" y="2"/>
                  </a:cubicBezTo>
                  <a:cubicBezTo>
                    <a:pt x="0" y="2"/>
                    <a:pt x="0" y="2"/>
                    <a:pt x="0" y="2"/>
                  </a:cubicBezTo>
                  <a:cubicBezTo>
                    <a:pt x="0" y="42"/>
                    <a:pt x="0" y="42"/>
                    <a:pt x="0" y="42"/>
                  </a:cubicBezTo>
                  <a:cubicBezTo>
                    <a:pt x="0" y="60"/>
                    <a:pt x="10" y="68"/>
                    <a:pt x="28" y="68"/>
                  </a:cubicBezTo>
                  <a:cubicBezTo>
                    <a:pt x="45" y="68"/>
                    <a:pt x="55" y="60"/>
                    <a:pt x="55" y="42"/>
                  </a:cubicBezTo>
                  <a:cubicBezTo>
                    <a:pt x="55" y="37"/>
                    <a:pt x="55" y="37"/>
                    <a:pt x="55" y="37"/>
                  </a:cubicBezTo>
                  <a:cubicBezTo>
                    <a:pt x="56" y="55"/>
                    <a:pt x="68" y="68"/>
                    <a:pt x="87" y="68"/>
                  </a:cubicBezTo>
                  <a:cubicBezTo>
                    <a:pt x="95" y="68"/>
                    <a:pt x="102" y="66"/>
                    <a:pt x="107" y="61"/>
                  </a:cubicBezTo>
                  <a:cubicBezTo>
                    <a:pt x="107" y="61"/>
                    <a:pt x="108" y="62"/>
                    <a:pt x="108" y="62"/>
                  </a:cubicBezTo>
                  <a:cubicBezTo>
                    <a:pt x="111" y="64"/>
                    <a:pt x="115" y="65"/>
                    <a:pt x="122" y="67"/>
                  </a:cubicBezTo>
                  <a:cubicBezTo>
                    <a:pt x="129" y="68"/>
                    <a:pt x="129" y="68"/>
                    <a:pt x="129" y="68"/>
                  </a:cubicBezTo>
                  <a:cubicBezTo>
                    <a:pt x="133" y="69"/>
                    <a:pt x="136" y="70"/>
                    <a:pt x="138" y="71"/>
                  </a:cubicBezTo>
                  <a:cubicBezTo>
                    <a:pt x="140" y="73"/>
                    <a:pt x="141" y="74"/>
                    <a:pt x="141" y="76"/>
                  </a:cubicBezTo>
                  <a:cubicBezTo>
                    <a:pt x="141" y="80"/>
                    <a:pt x="139" y="83"/>
                    <a:pt x="135" y="84"/>
                  </a:cubicBezTo>
                  <a:cubicBezTo>
                    <a:pt x="133" y="85"/>
                    <a:pt x="131" y="85"/>
                    <a:pt x="127" y="85"/>
                  </a:cubicBezTo>
                  <a:cubicBezTo>
                    <a:pt x="122" y="85"/>
                    <a:pt x="118" y="84"/>
                    <a:pt x="116" y="81"/>
                  </a:cubicBezTo>
                  <a:cubicBezTo>
                    <a:pt x="115" y="79"/>
                    <a:pt x="114" y="77"/>
                    <a:pt x="113" y="74"/>
                  </a:cubicBezTo>
                  <a:cubicBezTo>
                    <a:pt x="100" y="74"/>
                    <a:pt x="100" y="74"/>
                    <a:pt x="100" y="74"/>
                  </a:cubicBezTo>
                  <a:cubicBezTo>
                    <a:pt x="100" y="81"/>
                    <a:pt x="103" y="86"/>
                    <a:pt x="108" y="90"/>
                  </a:cubicBezTo>
                  <a:cubicBezTo>
                    <a:pt x="113" y="94"/>
                    <a:pt x="119" y="96"/>
                    <a:pt x="128" y="96"/>
                  </a:cubicBezTo>
                  <a:cubicBezTo>
                    <a:pt x="136" y="96"/>
                    <a:pt x="143" y="94"/>
                    <a:pt x="147" y="90"/>
                  </a:cubicBezTo>
                  <a:cubicBezTo>
                    <a:pt x="151" y="87"/>
                    <a:pt x="154" y="82"/>
                    <a:pt x="154" y="77"/>
                  </a:cubicBezTo>
                  <a:cubicBezTo>
                    <a:pt x="154" y="95"/>
                    <a:pt x="154" y="95"/>
                    <a:pt x="154" y="95"/>
                  </a:cubicBezTo>
                  <a:cubicBezTo>
                    <a:pt x="168" y="95"/>
                    <a:pt x="168" y="95"/>
                    <a:pt x="168" y="95"/>
                  </a:cubicBezTo>
                  <a:cubicBezTo>
                    <a:pt x="168" y="68"/>
                    <a:pt x="168" y="68"/>
                    <a:pt x="168" y="68"/>
                  </a:cubicBezTo>
                  <a:cubicBezTo>
                    <a:pt x="196" y="68"/>
                    <a:pt x="196" y="68"/>
                    <a:pt x="196" y="68"/>
                  </a:cubicBezTo>
                  <a:cubicBezTo>
                    <a:pt x="196" y="57"/>
                    <a:pt x="196" y="57"/>
                    <a:pt x="196" y="57"/>
                  </a:cubicBezTo>
                  <a:cubicBezTo>
                    <a:pt x="168" y="57"/>
                    <a:pt x="168" y="57"/>
                    <a:pt x="168" y="57"/>
                  </a:cubicBezTo>
                  <a:cubicBezTo>
                    <a:pt x="168" y="42"/>
                    <a:pt x="168" y="42"/>
                    <a:pt x="168" y="42"/>
                  </a:cubicBezTo>
                  <a:lnTo>
                    <a:pt x="200" y="4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25" name="Picture 41"/>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35957"/>
          <a:stretch/>
        </p:blipFill>
        <p:spPr bwMode="invGray">
          <a:xfrm>
            <a:off x="8131174" y="6392864"/>
            <a:ext cx="799313" cy="335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hasCustomPrompt="1"/>
          </p:nvPr>
        </p:nvSpPr>
        <p:spPr>
          <a:xfrm>
            <a:off x="346334" y="2249896"/>
            <a:ext cx="8089901" cy="1421928"/>
          </a:xfrm>
        </p:spPr>
        <p:txBody>
          <a:bodyPr vert="horz" wrap="square" lIns="91440" tIns="45720" rIns="91440" bIns="45720" rtlCol="0" anchor="b" anchorCtr="0">
            <a:spAutoFit/>
          </a:bodyPr>
          <a:lstStyle>
            <a:lvl1pPr marL="280988" indent="-280988">
              <a:lnSpc>
                <a:spcPct val="90000"/>
              </a:lnSpc>
              <a:defRPr lang="en-US" sz="4800" spc="-20" baseline="0" dirty="0">
                <a:solidFill>
                  <a:schemeClr val="bg2"/>
                </a:solidFill>
              </a:defRPr>
            </a:lvl1pPr>
          </a:lstStyle>
          <a:p>
            <a:pPr lvl="0"/>
            <a:r>
              <a:rPr lang="en-US" dirty="0"/>
              <a:t>“Lorem ipsum dolor site </a:t>
            </a:r>
            <a:r>
              <a:rPr lang="en-US" dirty="0" err="1"/>
              <a:t>amet</a:t>
            </a:r>
            <a:r>
              <a:rPr lang="en-US" dirty="0"/>
              <a:t>, </a:t>
            </a:r>
            <a:r>
              <a:rPr lang="en-US" dirty="0" err="1"/>
              <a:t>consectetur</a:t>
            </a:r>
            <a:r>
              <a:rPr lang="en-US" dirty="0"/>
              <a:t> </a:t>
            </a:r>
            <a:r>
              <a:rPr lang="en-US" dirty="0" err="1"/>
              <a:t>adi</a:t>
            </a:r>
            <a:r>
              <a:rPr lang="en-US" dirty="0"/>
              <a:t> </a:t>
            </a:r>
            <a:r>
              <a:rPr lang="en-US" dirty="0" err="1"/>
              <a:t>isicing</a:t>
            </a:r>
            <a:r>
              <a:rPr lang="en-US" dirty="0"/>
              <a:t> </a:t>
            </a:r>
            <a:r>
              <a:rPr lang="en-US" dirty="0" err="1"/>
              <a:t>elit</a:t>
            </a:r>
            <a:r>
              <a:rPr lang="en-US" dirty="0"/>
              <a:t>.”</a:t>
            </a:r>
          </a:p>
        </p:txBody>
      </p:sp>
      <p:sp>
        <p:nvSpPr>
          <p:cNvPr id="3" name="Content Placeholder 2"/>
          <p:cNvSpPr>
            <a:spLocks noGrp="1"/>
          </p:cNvSpPr>
          <p:nvPr>
            <p:ph idx="1" hasCustomPrompt="1"/>
          </p:nvPr>
        </p:nvSpPr>
        <p:spPr>
          <a:xfrm>
            <a:off x="645331" y="4083341"/>
            <a:ext cx="8325548" cy="721900"/>
          </a:xfrm>
        </p:spPr>
        <p:txBody>
          <a:bodyPr vert="horz" wrap="square" lIns="91440" tIns="45720" rIns="91440" bIns="45720" rtlCol="0">
            <a:noAutofit/>
          </a:bodyPr>
          <a:lstStyle>
            <a:lvl1pPr marL="0" indent="0">
              <a:spcBef>
                <a:spcPts val="300"/>
              </a:spcBef>
              <a:buNone/>
              <a:defRPr lang="en-US" sz="1600" baseline="0" dirty="0" smtClean="0">
                <a:solidFill>
                  <a:schemeClr val="bg2"/>
                </a:solidFill>
              </a:defRPr>
            </a:lvl1pPr>
            <a:lvl2pPr marL="230187" indent="0">
              <a:buNone/>
              <a:defRPr lang="en-US" dirty="0" smtClean="0"/>
            </a:lvl2pPr>
            <a:lvl3pPr marL="515937" indent="0">
              <a:buNone/>
              <a:defRPr lang="en-US" dirty="0" smtClean="0"/>
            </a:lvl3pPr>
            <a:lvl4pPr marL="800100" indent="0">
              <a:buNone/>
              <a:defRPr lang="en-US" dirty="0" smtClean="0"/>
            </a:lvl4pPr>
            <a:lvl5pPr marL="1085850" indent="0">
              <a:buNone/>
              <a:defRPr lang="en-US" dirty="0"/>
            </a:lvl5pPr>
          </a:lstStyle>
          <a:p>
            <a:pPr lvl="0"/>
            <a:r>
              <a:rPr lang="en-US" dirty="0"/>
              <a:t>Author’s Name Here</a:t>
            </a:r>
          </a:p>
          <a:p>
            <a:pPr lvl="0"/>
            <a:r>
              <a:rPr lang="en-US" dirty="0"/>
              <a:t>Position Title Here</a:t>
            </a:r>
          </a:p>
        </p:txBody>
      </p:sp>
    </p:spTree>
    <p:extLst>
      <p:ext uri="{BB962C8B-B14F-4D97-AF65-F5344CB8AC3E}">
        <p14:creationId xmlns:p14="http://schemas.microsoft.com/office/powerpoint/2010/main" val="406166169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on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6334" y="543207"/>
            <a:ext cx="8089901" cy="4081117"/>
          </a:xfrm>
        </p:spPr>
        <p:txBody>
          <a:bodyPr vert="horz" wrap="square" lIns="91440" tIns="45720" rIns="91440" bIns="45720" rtlCol="0" anchor="b" anchorCtr="0">
            <a:spAutoFit/>
          </a:bodyPr>
          <a:lstStyle>
            <a:lvl1pPr marL="280988" indent="-280988">
              <a:lnSpc>
                <a:spcPct val="90000"/>
              </a:lnSpc>
              <a:defRPr lang="en-US" sz="4800" spc="-20" baseline="0" dirty="0"/>
            </a:lvl1pPr>
          </a:lstStyle>
          <a:p>
            <a:pPr lvl="0"/>
            <a:r>
              <a:rPr lang="en-US" dirty="0"/>
              <a:t>“</a:t>
            </a:r>
            <a:r>
              <a:rPr lang="en-US" dirty="0" err="1"/>
              <a:t>Lorem</a:t>
            </a:r>
            <a:r>
              <a:rPr lang="en-US" dirty="0"/>
              <a:t> </a:t>
            </a:r>
            <a:r>
              <a:rPr lang="en-US" dirty="0" err="1"/>
              <a:t>ipsum</a:t>
            </a:r>
            <a:r>
              <a:rPr lang="en-US" dirty="0"/>
              <a:t> dolor site </a:t>
            </a:r>
            <a:r>
              <a:rPr lang="en-US" dirty="0" err="1"/>
              <a:t>amet</a:t>
            </a:r>
            <a:r>
              <a:rPr lang="en-US" dirty="0"/>
              <a:t>, </a:t>
            </a:r>
            <a:r>
              <a:rPr lang="en-US" dirty="0" err="1"/>
              <a:t>consectetur</a:t>
            </a:r>
            <a:r>
              <a:rPr lang="en-US" dirty="0"/>
              <a:t> </a:t>
            </a:r>
            <a:r>
              <a:rPr lang="en-US" dirty="0" err="1"/>
              <a:t>adi</a:t>
            </a:r>
            <a:r>
              <a:rPr lang="en-US" dirty="0"/>
              <a:t> </a:t>
            </a:r>
            <a:r>
              <a:rPr lang="en-US" dirty="0" err="1"/>
              <a:t>isicing</a:t>
            </a:r>
            <a:r>
              <a:rPr lang="en-US" dirty="0"/>
              <a:t> </a:t>
            </a:r>
            <a:r>
              <a:rPr lang="en-US" dirty="0" err="1"/>
              <a:t>elit</a:t>
            </a:r>
            <a:r>
              <a:rPr lang="en-US" dirty="0"/>
              <a:t>, </a:t>
            </a:r>
            <a:r>
              <a:rPr lang="en-US" dirty="0" err="1"/>
              <a:t>sedo</a:t>
            </a:r>
            <a:r>
              <a:rPr lang="en-US" dirty="0"/>
              <a:t>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labotre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et </a:t>
            </a:r>
            <a:r>
              <a:rPr lang="en-US" dirty="0" err="1"/>
              <a:t>venium</a:t>
            </a:r>
            <a:r>
              <a:rPr lang="en-US" dirty="0"/>
              <a:t>, </a:t>
            </a:r>
            <a:r>
              <a:rPr lang="en-US" dirty="0" err="1"/>
              <a:t>quis</a:t>
            </a:r>
            <a:r>
              <a:rPr lang="en-US" dirty="0"/>
              <a:t> </a:t>
            </a:r>
            <a:r>
              <a:rPr lang="en-US" dirty="0" err="1"/>
              <a:t>nostrud</a:t>
            </a:r>
            <a:r>
              <a:rPr lang="en-US" dirty="0"/>
              <a:t> </a:t>
            </a:r>
            <a:r>
              <a:rPr lang="en-US" dirty="0" err="1"/>
              <a:t>elit</a:t>
            </a:r>
            <a:r>
              <a:rPr lang="en-US" dirty="0"/>
              <a:t>.”</a:t>
            </a:r>
          </a:p>
        </p:txBody>
      </p:sp>
      <p:sp>
        <p:nvSpPr>
          <p:cNvPr id="3" name="Content Placeholder 2"/>
          <p:cNvSpPr>
            <a:spLocks noGrp="1"/>
          </p:cNvSpPr>
          <p:nvPr>
            <p:ph idx="1" hasCustomPrompt="1"/>
          </p:nvPr>
        </p:nvSpPr>
        <p:spPr>
          <a:xfrm>
            <a:off x="645331" y="4921541"/>
            <a:ext cx="8325548" cy="721900"/>
          </a:xfrm>
        </p:spPr>
        <p:txBody>
          <a:bodyPr vert="horz" wrap="square" lIns="91440" tIns="45720" rIns="91440" bIns="45720" rtlCol="0">
            <a:noAutofit/>
          </a:bodyPr>
          <a:lstStyle>
            <a:lvl1pPr marL="0" indent="0">
              <a:spcBef>
                <a:spcPts val="300"/>
              </a:spcBef>
              <a:buNone/>
              <a:defRPr lang="en-US" sz="1600" baseline="0" dirty="0" smtClean="0"/>
            </a:lvl1pPr>
            <a:lvl2pPr marL="230187" indent="0">
              <a:buNone/>
              <a:defRPr lang="en-US" dirty="0" smtClean="0"/>
            </a:lvl2pPr>
            <a:lvl3pPr marL="515937" indent="0">
              <a:buNone/>
              <a:defRPr lang="en-US" dirty="0" smtClean="0"/>
            </a:lvl3pPr>
            <a:lvl4pPr marL="800100" indent="0">
              <a:buNone/>
              <a:defRPr lang="en-US" dirty="0" smtClean="0"/>
            </a:lvl4pPr>
            <a:lvl5pPr marL="1085850" indent="0">
              <a:buNone/>
              <a:defRPr lang="en-US" dirty="0"/>
            </a:lvl5pPr>
          </a:lstStyle>
          <a:p>
            <a:pPr lvl="0"/>
            <a:r>
              <a:rPr lang="en-US" dirty="0"/>
              <a:t>Author’s Name Here</a:t>
            </a:r>
          </a:p>
          <a:p>
            <a:pPr lvl="0"/>
            <a:r>
              <a:rPr lang="en-US" dirty="0"/>
              <a:t>Position Title Here</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221870235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3732" y="438912"/>
            <a:ext cx="8089901" cy="563231"/>
          </a:xfrm>
        </p:spPr>
        <p:txBody>
          <a:bodyPr vert="horz" wrap="square" lIns="91440" tIns="45720" rIns="91440" bIns="45720" rtlCol="0" anchor="t" anchorCtr="0">
            <a:spAutoFit/>
          </a:bodyPr>
          <a:lstStyle>
            <a:lvl1pPr>
              <a:defRPr lang="en-US" dirty="0"/>
            </a:lvl1pPr>
          </a:lstStyle>
          <a:p>
            <a:pPr lvl="0"/>
            <a:r>
              <a:rPr lang="en-US" dirty="0"/>
              <a:t>Slide Title Here</a:t>
            </a:r>
          </a:p>
        </p:txBody>
      </p:sp>
      <p:sp>
        <p:nvSpPr>
          <p:cNvPr id="3" name="Content Placeholder 2"/>
          <p:cNvSpPr>
            <a:spLocks noGrp="1"/>
          </p:cNvSpPr>
          <p:nvPr>
            <p:ph idx="1" hasCustomPrompt="1"/>
          </p:nvPr>
        </p:nvSpPr>
        <p:spPr>
          <a:xfrm>
            <a:off x="661375" y="1563752"/>
            <a:ext cx="8325548" cy="4011502"/>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1988668224"/>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Head and Content w/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3732" y="438912"/>
            <a:ext cx="8089901" cy="563231"/>
          </a:xfrm>
        </p:spPr>
        <p:txBody>
          <a:bodyPr vert="horz" wrap="square" lIns="91440" tIns="45720" rIns="91440" bIns="45720" rtlCol="0" anchor="t" anchorCtr="0">
            <a:spAutoFit/>
          </a:bodyPr>
          <a:lstStyle>
            <a:lvl1pPr>
              <a:defRPr lang="en-US" dirty="0"/>
            </a:lvl1pPr>
          </a:lstStyle>
          <a:p>
            <a:pPr lvl="0"/>
            <a:r>
              <a:rPr lang="en-US" dirty="0"/>
              <a:t>Slide Title Here</a:t>
            </a:r>
          </a:p>
        </p:txBody>
      </p:sp>
      <p:sp>
        <p:nvSpPr>
          <p:cNvPr id="3" name="Content Placeholder 2"/>
          <p:cNvSpPr>
            <a:spLocks noGrp="1"/>
          </p:cNvSpPr>
          <p:nvPr>
            <p:ph idx="1" hasCustomPrompt="1"/>
          </p:nvPr>
        </p:nvSpPr>
        <p:spPr>
          <a:xfrm>
            <a:off x="661375" y="2021792"/>
            <a:ext cx="8325548" cy="4011502"/>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idx="10" hasCustomPrompt="1"/>
          </p:nvPr>
        </p:nvSpPr>
        <p:spPr>
          <a:xfrm>
            <a:off x="638226" y="1563684"/>
            <a:ext cx="8087171" cy="313932"/>
          </a:xfrm>
        </p:spPr>
        <p:txBody>
          <a:bodyPr anchor="t"/>
          <a:lstStyle>
            <a:lvl1pPr marL="0" indent="0">
              <a:buNone/>
              <a:defRPr sz="2100" b="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Subhead</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13924145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35" name="Title 34"/>
          <p:cNvSpPr>
            <a:spLocks noGrp="1"/>
          </p:cNvSpPr>
          <p:nvPr>
            <p:ph type="title" hasCustomPrompt="1"/>
          </p:nvPr>
        </p:nvSpPr>
        <p:spPr>
          <a:xfrm>
            <a:off x="648605" y="2883538"/>
            <a:ext cx="6595720" cy="618631"/>
          </a:xfrm>
        </p:spPr>
        <p:txBody>
          <a:bodyPr vert="horz" wrap="square" lIns="91440" tIns="45720" rIns="91440" bIns="45720" rtlCol="0" anchor="b">
            <a:spAutoFit/>
          </a:bodyPr>
          <a:lstStyle>
            <a:lvl1pPr>
              <a:lnSpc>
                <a:spcPct val="95000"/>
              </a:lnSpc>
              <a:defRPr kumimoji="0" lang="en-US" sz="3800" b="0" i="0" u="none" strike="noStrike" kern="1200" cap="none" spc="0" normalizeH="0" baseline="0" noProof="0" dirty="0">
                <a:ln>
                  <a:noFill/>
                </a:ln>
                <a:solidFill>
                  <a:schemeClr val="bg1"/>
                </a:solidFill>
                <a:effectLst/>
                <a:uLnTx/>
                <a:uFillTx/>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Title Slide Here</a:t>
            </a:r>
          </a:p>
        </p:txBody>
      </p:sp>
      <p:sp>
        <p:nvSpPr>
          <p:cNvPr id="38" name="Text Placeholder 2"/>
          <p:cNvSpPr>
            <a:spLocks noGrp="1"/>
          </p:cNvSpPr>
          <p:nvPr>
            <p:ph type="body" idx="1" hasCustomPrompt="1"/>
          </p:nvPr>
        </p:nvSpPr>
        <p:spPr>
          <a:xfrm>
            <a:off x="654697" y="3436978"/>
            <a:ext cx="6570016" cy="507831"/>
          </a:xfrm>
        </p:spPr>
        <p:txBody>
          <a:bodyPr anchor="t" anchorCtr="0">
            <a:noAutofit/>
          </a:bodyPr>
          <a:lstStyle>
            <a:lvl1pPr marL="0" indent="0" algn="l" defTabSz="914400" rtl="0" eaLnBrk="1" latinLnBrk="0" hangingPunct="1">
              <a:lnSpc>
                <a:spcPct val="90000"/>
              </a:lnSpc>
              <a:spcBef>
                <a:spcPts val="600"/>
              </a:spcBef>
              <a:buFont typeface="Arial" pitchFamily="34" charset="0"/>
              <a:buNone/>
              <a:defRPr sz="3800" i="1" spc="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75000"/>
              </a:lnSpc>
              <a:spcBef>
                <a:spcPts val="1400"/>
              </a:spcBef>
              <a:buFont typeface="Arial" pitchFamily="34" charset="0"/>
              <a:buNone/>
            </a:pPr>
            <a:r>
              <a:rPr lang="en-US" dirty="0"/>
              <a:t>Subtitle Title Here</a:t>
            </a:r>
          </a:p>
        </p:txBody>
      </p:sp>
      <p:sp>
        <p:nvSpPr>
          <p:cNvPr id="46" name="Date Placeholder 4"/>
          <p:cNvSpPr>
            <a:spLocks noGrp="1"/>
          </p:cNvSpPr>
          <p:nvPr>
            <p:ph type="dt" sz="half" idx="2"/>
          </p:nvPr>
        </p:nvSpPr>
        <p:spPr>
          <a:xfrm>
            <a:off x="748092" y="6045890"/>
            <a:ext cx="1925338" cy="238606"/>
          </a:xfrm>
          <a:prstGeom prst="rect">
            <a:avLst/>
          </a:prstGeom>
        </p:spPr>
        <p:txBody>
          <a:bodyPr vert="horz" wrap="square" lIns="0" tIns="0" rIns="0" bIns="0" rtlCol="0" anchor="b" anchorCtr="0"/>
          <a:lstStyle>
            <a:lvl1pPr algn="l">
              <a:defRPr sz="1200" i="0">
                <a:solidFill>
                  <a:schemeClr val="bg1"/>
                </a:solidFill>
                <a:latin typeface="Arial" pitchFamily="34" charset="0"/>
                <a:cs typeface="Arial" pitchFamily="34" charset="0"/>
              </a:defRPr>
            </a:lvl1pPr>
          </a:lstStyle>
          <a:p>
            <a:endParaRPr lang="en-US" dirty="0"/>
          </a:p>
        </p:txBody>
      </p:sp>
      <p:sp>
        <p:nvSpPr>
          <p:cNvPr id="3" name="Text Placeholder 2"/>
          <p:cNvSpPr>
            <a:spLocks noGrp="1"/>
          </p:cNvSpPr>
          <p:nvPr>
            <p:ph type="body" sz="quarter" idx="10"/>
          </p:nvPr>
        </p:nvSpPr>
        <p:spPr>
          <a:xfrm>
            <a:off x="747713" y="4350040"/>
            <a:ext cx="6477000" cy="193675"/>
          </a:xfrm>
        </p:spPr>
        <p:txBody>
          <a:bodyPr vert="horz" wrap="square" lIns="0" tIns="0" rIns="0" bIns="0" rtlCol="0" anchor="t" anchorCtr="0"/>
          <a:lstStyle>
            <a:lvl1pPr marL="0" indent="0">
              <a:spcBef>
                <a:spcPts val="0"/>
              </a:spcBef>
              <a:buFontTx/>
              <a:buNone/>
              <a:defRPr lang="en-US" sz="1800" i="0" dirty="0" smtClean="0">
                <a:solidFill>
                  <a:schemeClr val="bg1"/>
                </a:solidFill>
                <a:cs typeface="Arial" pitchFamily="34" charset="0"/>
              </a:defRPr>
            </a:lvl1pPr>
            <a:lvl2pPr>
              <a:defRPr lang="en-US" sz="1800" dirty="0" smtClean="0">
                <a:latin typeface="+mn-lt"/>
              </a:defRPr>
            </a:lvl2pPr>
            <a:lvl3pPr>
              <a:defRPr lang="en-US" sz="1800" dirty="0" smtClean="0">
                <a:latin typeface="+mn-lt"/>
              </a:defRPr>
            </a:lvl3pPr>
            <a:lvl4pPr>
              <a:defRPr lang="en-US" sz="1800" dirty="0" smtClean="0">
                <a:latin typeface="+mn-lt"/>
              </a:defRPr>
            </a:lvl4pPr>
            <a:lvl5pPr>
              <a:defRPr lang="en-US" sz="1800" dirty="0">
                <a:latin typeface="+mn-lt"/>
              </a:defRPr>
            </a:lvl5pPr>
          </a:lstStyle>
          <a:p>
            <a:pPr marL="0" lvl="0"/>
            <a:r>
              <a:rPr lang="en-US" dirty="0"/>
              <a:t>Click to edit Master text styles</a:t>
            </a:r>
          </a:p>
        </p:txBody>
      </p:sp>
      <p:pic>
        <p:nvPicPr>
          <p:cNvPr id="8" name="Picture 7" descr="UCSF_sig_whit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8932" y="742959"/>
            <a:ext cx="1400637" cy="910729"/>
          </a:xfrm>
          <a:prstGeom prst="rect">
            <a:avLst/>
          </a:prstGeom>
        </p:spPr>
      </p:pic>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Head and 2-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8368" y="438912"/>
            <a:ext cx="8080375" cy="575094"/>
          </a:xfrm>
        </p:spPr>
        <p:txBody>
          <a:bodyPr vert="horz" wrap="square" lIns="91440" tIns="45720" rIns="91440" bIns="45720" rtlCol="0" anchor="t" anchorCtr="0">
            <a:spAutoFit/>
          </a:bodyPr>
          <a:lstStyle>
            <a:lvl1pPr>
              <a:defRPr lang="en-US" dirty="0"/>
            </a:lvl1pPr>
          </a:lstStyle>
          <a:p>
            <a:pPr marL="0" lvl="0"/>
            <a:r>
              <a:rPr lang="en-US" dirty="0"/>
              <a:t>Slide Title Here</a:t>
            </a:r>
          </a:p>
        </p:txBody>
      </p:sp>
      <p:sp>
        <p:nvSpPr>
          <p:cNvPr id="3" name="Content Placeholder 2"/>
          <p:cNvSpPr>
            <a:spLocks noGrp="1"/>
          </p:cNvSpPr>
          <p:nvPr>
            <p:ph idx="1" hasCustomPrompt="1"/>
          </p:nvPr>
        </p:nvSpPr>
        <p:spPr>
          <a:xfrm>
            <a:off x="661464" y="1562634"/>
            <a:ext cx="3989387" cy="3978016"/>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idx="10" hasCustomPrompt="1"/>
          </p:nvPr>
        </p:nvSpPr>
        <p:spPr>
          <a:xfrm>
            <a:off x="641062" y="1013951"/>
            <a:ext cx="8077645" cy="383182"/>
          </a:xfrm>
        </p:spPr>
        <p:txBody>
          <a:bodyPr vert="horz" wrap="square" lIns="91440" tIns="45720" rIns="91440" bIns="45720" rtlCol="0" anchor="t">
            <a:noAutofit/>
          </a:bodyPr>
          <a:lstStyle>
            <a:lvl1pPr>
              <a:defRPr lang="en-US" dirty="0" smtClean="0"/>
            </a:lvl1pPr>
          </a:lstStyle>
          <a:p>
            <a:pPr marL="0" lvl="0" indent="0">
              <a:buNone/>
            </a:pPr>
            <a:r>
              <a:rPr lang="en-US" dirty="0"/>
              <a:t>Subhead</a:t>
            </a:r>
          </a:p>
        </p:txBody>
      </p:sp>
      <p:sp>
        <p:nvSpPr>
          <p:cNvPr id="9" name="Content Placeholder 2"/>
          <p:cNvSpPr>
            <a:spLocks noGrp="1"/>
          </p:cNvSpPr>
          <p:nvPr>
            <p:ph idx="11" hasCustomPrompt="1"/>
          </p:nvPr>
        </p:nvSpPr>
        <p:spPr>
          <a:xfrm>
            <a:off x="4882627" y="1556703"/>
            <a:ext cx="4013199" cy="3978016"/>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11"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2"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379998166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Head and Subhead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8368" y="438912"/>
            <a:ext cx="8080375" cy="575094"/>
          </a:xfrm>
        </p:spPr>
        <p:txBody>
          <a:bodyPr vert="horz" wrap="square" lIns="91440" tIns="45720" rIns="91440" bIns="45720" rtlCol="0" anchor="t" anchorCtr="0">
            <a:spAutoFit/>
          </a:bodyPr>
          <a:lstStyle>
            <a:lvl1pPr>
              <a:defRPr lang="en-US" dirty="0"/>
            </a:lvl1pPr>
          </a:lstStyle>
          <a:p>
            <a:pPr marL="0" lvl="0"/>
            <a:r>
              <a:rPr lang="en-US" dirty="0"/>
              <a:t>Slide Title Here</a:t>
            </a:r>
          </a:p>
        </p:txBody>
      </p:sp>
      <p:sp>
        <p:nvSpPr>
          <p:cNvPr id="3" name="Text Placeholder 2"/>
          <p:cNvSpPr>
            <a:spLocks noGrp="1"/>
          </p:cNvSpPr>
          <p:nvPr>
            <p:ph type="body" idx="10" hasCustomPrompt="1"/>
          </p:nvPr>
        </p:nvSpPr>
        <p:spPr>
          <a:xfrm>
            <a:off x="640321" y="1011992"/>
            <a:ext cx="8077645" cy="383182"/>
          </a:xfrm>
        </p:spPr>
        <p:txBody>
          <a:bodyPr vert="horz" wrap="square" lIns="91440" tIns="45720" rIns="91440" bIns="45720" rtlCol="0" anchor="t">
            <a:noAutofit/>
          </a:bodyPr>
          <a:lstStyle>
            <a:lvl1pPr marL="168275" indent="-168275">
              <a:buNone/>
              <a:defRPr lang="en-US" dirty="0" smtClean="0"/>
            </a:lvl1pPr>
          </a:lstStyle>
          <a:p>
            <a:pPr marL="0" lvl="0" indent="0"/>
            <a:r>
              <a:rPr lang="en-US" dirty="0"/>
              <a:t>Subhead</a:t>
            </a:r>
          </a:p>
        </p:txBody>
      </p:sp>
      <p:sp>
        <p:nvSpPr>
          <p:cNvPr id="7"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8"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9"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4265814791"/>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6"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7"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429184055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0" y="-1"/>
            <a:ext cx="9144000" cy="6251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8"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9"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387689253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rnal Co-branding Title">
    <p:bg>
      <p:bgPr>
        <a:solidFill>
          <a:schemeClr val="tx2"/>
        </a:solidFill>
        <a:effectLst/>
      </p:bgPr>
    </p:bg>
    <p:spTree>
      <p:nvGrpSpPr>
        <p:cNvPr id="1" name=""/>
        <p:cNvGrpSpPr/>
        <p:nvPr/>
      </p:nvGrpSpPr>
      <p:grpSpPr>
        <a:xfrm>
          <a:off x="0" y="0"/>
          <a:ext cx="0" cy="0"/>
          <a:chOff x="0" y="0"/>
          <a:chExt cx="0" cy="0"/>
        </a:xfrm>
      </p:grpSpPr>
      <p:sp>
        <p:nvSpPr>
          <p:cNvPr id="35" name="Title 34"/>
          <p:cNvSpPr>
            <a:spLocks noGrp="1"/>
          </p:cNvSpPr>
          <p:nvPr>
            <p:ph type="title" hasCustomPrompt="1"/>
          </p:nvPr>
        </p:nvSpPr>
        <p:spPr>
          <a:xfrm>
            <a:off x="648605" y="2883538"/>
            <a:ext cx="6595720" cy="618631"/>
          </a:xfrm>
        </p:spPr>
        <p:txBody>
          <a:bodyPr vert="horz" wrap="square" lIns="91440" tIns="45720" rIns="91440" bIns="45720" rtlCol="0" anchor="b">
            <a:spAutoFit/>
          </a:bodyPr>
          <a:lstStyle>
            <a:lvl1pPr>
              <a:lnSpc>
                <a:spcPct val="95000"/>
              </a:lnSpc>
              <a:defRPr kumimoji="0" lang="en-US" sz="3800" b="0" i="0" u="none" strike="noStrike" kern="1200" cap="none" spc="0" normalizeH="0" baseline="0" noProof="0" dirty="0">
                <a:ln>
                  <a:noFill/>
                </a:ln>
                <a:solidFill>
                  <a:schemeClr val="bg1"/>
                </a:solidFill>
                <a:effectLst/>
                <a:uLnTx/>
                <a:uFillTx/>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Title Slide Here</a:t>
            </a:r>
          </a:p>
        </p:txBody>
      </p:sp>
      <p:sp>
        <p:nvSpPr>
          <p:cNvPr id="38" name="Text Placeholder 2"/>
          <p:cNvSpPr>
            <a:spLocks noGrp="1"/>
          </p:cNvSpPr>
          <p:nvPr>
            <p:ph type="body" idx="1" hasCustomPrompt="1"/>
          </p:nvPr>
        </p:nvSpPr>
        <p:spPr>
          <a:xfrm>
            <a:off x="654697" y="3436978"/>
            <a:ext cx="6570016" cy="507831"/>
          </a:xfrm>
        </p:spPr>
        <p:txBody>
          <a:bodyPr anchor="t" anchorCtr="0">
            <a:noAutofit/>
          </a:bodyPr>
          <a:lstStyle>
            <a:lvl1pPr marL="0" indent="0" algn="l" defTabSz="914400" rtl="0" eaLnBrk="1" latinLnBrk="0" hangingPunct="1">
              <a:lnSpc>
                <a:spcPct val="90000"/>
              </a:lnSpc>
              <a:spcBef>
                <a:spcPts val="600"/>
              </a:spcBef>
              <a:buFont typeface="Arial" pitchFamily="34" charset="0"/>
              <a:buNone/>
              <a:defRPr sz="3800" i="1" spc="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75000"/>
              </a:lnSpc>
              <a:spcBef>
                <a:spcPts val="1400"/>
              </a:spcBef>
              <a:buFont typeface="Arial" pitchFamily="34" charset="0"/>
              <a:buNone/>
            </a:pPr>
            <a:r>
              <a:rPr lang="en-US" dirty="0"/>
              <a:t>Subtitle Title Here</a:t>
            </a:r>
          </a:p>
        </p:txBody>
      </p:sp>
      <p:sp>
        <p:nvSpPr>
          <p:cNvPr id="46" name="Date Placeholder 4"/>
          <p:cNvSpPr>
            <a:spLocks noGrp="1"/>
          </p:cNvSpPr>
          <p:nvPr>
            <p:ph type="dt" sz="half" idx="2"/>
          </p:nvPr>
        </p:nvSpPr>
        <p:spPr>
          <a:xfrm>
            <a:off x="748092" y="6045890"/>
            <a:ext cx="1925338" cy="238606"/>
          </a:xfrm>
          <a:prstGeom prst="rect">
            <a:avLst/>
          </a:prstGeom>
        </p:spPr>
        <p:txBody>
          <a:bodyPr vert="horz" wrap="square" lIns="0" tIns="0" rIns="0" bIns="0" rtlCol="0" anchor="b" anchorCtr="0"/>
          <a:lstStyle>
            <a:lvl1pPr algn="l">
              <a:defRPr sz="1200" i="0">
                <a:solidFill>
                  <a:schemeClr val="bg1"/>
                </a:solidFill>
                <a:latin typeface="Arial" pitchFamily="34" charset="0"/>
                <a:cs typeface="Arial" pitchFamily="34" charset="0"/>
              </a:defRPr>
            </a:lvl1pPr>
          </a:lstStyle>
          <a:p>
            <a:endParaRPr lang="en-US" dirty="0"/>
          </a:p>
        </p:txBody>
      </p:sp>
      <p:sp>
        <p:nvSpPr>
          <p:cNvPr id="3" name="Text Placeholder 2"/>
          <p:cNvSpPr>
            <a:spLocks noGrp="1"/>
          </p:cNvSpPr>
          <p:nvPr>
            <p:ph type="body" sz="quarter" idx="10"/>
          </p:nvPr>
        </p:nvSpPr>
        <p:spPr>
          <a:xfrm>
            <a:off x="747713" y="4350040"/>
            <a:ext cx="6477000" cy="193675"/>
          </a:xfrm>
        </p:spPr>
        <p:txBody>
          <a:bodyPr vert="horz" wrap="square" lIns="0" tIns="0" rIns="0" bIns="0" rtlCol="0" anchor="t" anchorCtr="0"/>
          <a:lstStyle>
            <a:lvl1pPr marL="0" indent="0">
              <a:spcBef>
                <a:spcPts val="0"/>
              </a:spcBef>
              <a:buFontTx/>
              <a:buNone/>
              <a:defRPr lang="en-US" sz="1800" i="0" dirty="0" smtClean="0">
                <a:solidFill>
                  <a:schemeClr val="bg1"/>
                </a:solidFill>
                <a:cs typeface="Arial" pitchFamily="34" charset="0"/>
              </a:defRPr>
            </a:lvl1pPr>
            <a:lvl2pPr>
              <a:defRPr lang="en-US" sz="1800" dirty="0" smtClean="0">
                <a:latin typeface="+mn-lt"/>
              </a:defRPr>
            </a:lvl2pPr>
            <a:lvl3pPr>
              <a:defRPr lang="en-US" sz="1800" dirty="0" smtClean="0">
                <a:latin typeface="+mn-lt"/>
              </a:defRPr>
            </a:lvl3pPr>
            <a:lvl4pPr>
              <a:defRPr lang="en-US" sz="1800" dirty="0" smtClean="0">
                <a:latin typeface="+mn-lt"/>
              </a:defRPr>
            </a:lvl4pPr>
            <a:lvl5pPr>
              <a:defRPr lang="en-US" sz="1800" dirty="0">
                <a:latin typeface="+mn-lt"/>
              </a:defRPr>
            </a:lvl5pPr>
          </a:lstStyle>
          <a:p>
            <a:pPr marL="0" lvl="0"/>
            <a:r>
              <a:rPr lang="en-US" dirty="0"/>
              <a:t>Click to edit Master text styles</a:t>
            </a:r>
          </a:p>
        </p:txBody>
      </p:sp>
      <p:pic>
        <p:nvPicPr>
          <p:cNvPr id="16" name="Picture 15" descr="UCSF_sig_whit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8932" y="742959"/>
            <a:ext cx="1400637" cy="910729"/>
          </a:xfrm>
          <a:prstGeom prst="rect">
            <a:avLst/>
          </a:prstGeom>
        </p:spPr>
      </p:pic>
    </p:spTree>
    <p:extLst>
      <p:ext uri="{BB962C8B-B14F-4D97-AF65-F5344CB8AC3E}">
        <p14:creationId xmlns:p14="http://schemas.microsoft.com/office/powerpoint/2010/main" val="170601550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Internal Cobranding with Image">
    <p:bg>
      <p:bgPr>
        <a:solidFill>
          <a:schemeClr val="tx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bwMode="auto">
          <a:xfrm>
            <a:off x="365125" y="366713"/>
            <a:ext cx="6859588" cy="5153025"/>
          </a:xfrm>
          <a:prstGeom prst="rect">
            <a:avLst/>
          </a:prstGeom>
          <a:solidFill>
            <a:schemeClr val="tx1"/>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0" y="0"/>
            <a:ext cx="9144000" cy="6858000"/>
          </a:xfrm>
          <a:prstGeom prst="rect">
            <a:avLst/>
          </a:prstGeom>
        </p:spPr>
      </p:pic>
      <p:sp>
        <p:nvSpPr>
          <p:cNvPr id="10" name="Rectangle 9"/>
          <p:cNvSpPr/>
          <p:nvPr userDrawn="1"/>
        </p:nvSpPr>
        <p:spPr bwMode="invGray">
          <a:xfrm>
            <a:off x="365125" y="366713"/>
            <a:ext cx="6859588" cy="5153025"/>
          </a:xfrm>
          <a:prstGeom prst="rect">
            <a:avLst/>
          </a:prstGeom>
          <a:solidFill>
            <a:schemeClr val="tx1"/>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
        <p:nvSpPr>
          <p:cNvPr id="35" name="Title 34"/>
          <p:cNvSpPr>
            <a:spLocks noGrp="1"/>
          </p:cNvSpPr>
          <p:nvPr>
            <p:ph type="title" hasCustomPrompt="1"/>
          </p:nvPr>
        </p:nvSpPr>
        <p:spPr>
          <a:xfrm>
            <a:off x="648605" y="2446074"/>
            <a:ext cx="6576108" cy="618631"/>
          </a:xfrm>
        </p:spPr>
        <p:txBody>
          <a:bodyPr vert="horz" wrap="square" lIns="91440" tIns="45720" rIns="91440" bIns="45720" rtlCol="0" anchor="b">
            <a:spAutoFit/>
          </a:bodyPr>
          <a:lstStyle>
            <a:lvl1pPr>
              <a:lnSpc>
                <a:spcPct val="95000"/>
              </a:lnSpc>
              <a:defRPr kumimoji="0" lang="en-US" sz="3800" b="0" i="0" u="none" strike="noStrike" kern="1200" cap="none" spc="0" normalizeH="0" baseline="0" noProof="0" dirty="0">
                <a:ln>
                  <a:noFill/>
                </a:ln>
                <a:solidFill>
                  <a:schemeClr val="bg1"/>
                </a:solidFill>
                <a:effectLst/>
                <a:uLnTx/>
                <a:uFillTx/>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Title Slide Here</a:t>
            </a:r>
          </a:p>
        </p:txBody>
      </p:sp>
      <p:sp>
        <p:nvSpPr>
          <p:cNvPr id="38" name="Text Placeholder 2"/>
          <p:cNvSpPr>
            <a:spLocks noGrp="1"/>
          </p:cNvSpPr>
          <p:nvPr>
            <p:ph type="body" idx="1" hasCustomPrompt="1"/>
          </p:nvPr>
        </p:nvSpPr>
        <p:spPr>
          <a:xfrm>
            <a:off x="654696" y="2999514"/>
            <a:ext cx="6550481" cy="507831"/>
          </a:xfrm>
        </p:spPr>
        <p:txBody>
          <a:bodyPr anchor="t" anchorCtr="0">
            <a:noAutofit/>
          </a:bodyPr>
          <a:lstStyle>
            <a:lvl1pPr marL="0" indent="0" algn="l" defTabSz="914400" rtl="0" eaLnBrk="1" latinLnBrk="0" hangingPunct="1">
              <a:lnSpc>
                <a:spcPct val="90000"/>
              </a:lnSpc>
              <a:spcBef>
                <a:spcPts val="600"/>
              </a:spcBef>
              <a:buFont typeface="Arial" pitchFamily="34" charset="0"/>
              <a:buNone/>
              <a:defRPr sz="3800" i="1" spc="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75000"/>
              </a:lnSpc>
              <a:spcBef>
                <a:spcPts val="1400"/>
              </a:spcBef>
              <a:buFont typeface="Arial" pitchFamily="34" charset="0"/>
              <a:buNone/>
            </a:pPr>
            <a:r>
              <a:rPr lang="en-US" dirty="0"/>
              <a:t>Subtitle Title Here</a:t>
            </a: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670" y="742094"/>
            <a:ext cx="1041033" cy="682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Date Placeholder 4"/>
          <p:cNvSpPr>
            <a:spLocks noGrp="1"/>
          </p:cNvSpPr>
          <p:nvPr>
            <p:ph type="dt" sz="half" idx="2"/>
          </p:nvPr>
        </p:nvSpPr>
        <p:spPr>
          <a:xfrm>
            <a:off x="748092" y="4907753"/>
            <a:ext cx="1925338" cy="238606"/>
          </a:xfrm>
          <a:prstGeom prst="rect">
            <a:avLst/>
          </a:prstGeom>
        </p:spPr>
        <p:txBody>
          <a:bodyPr vert="horz" wrap="square" lIns="0" tIns="0" rIns="0" bIns="0" rtlCol="0" anchor="b" anchorCtr="0"/>
          <a:lstStyle>
            <a:lvl1pPr algn="l">
              <a:defRPr sz="1200" i="0">
                <a:solidFill>
                  <a:schemeClr val="bg1"/>
                </a:solidFill>
                <a:latin typeface="Arial" pitchFamily="34" charset="0"/>
                <a:cs typeface="Arial" pitchFamily="34" charset="0"/>
              </a:defRPr>
            </a:lvl1pPr>
          </a:lstStyle>
          <a:p>
            <a:endParaRPr lang="en-US" dirty="0"/>
          </a:p>
        </p:txBody>
      </p:sp>
      <p:sp>
        <p:nvSpPr>
          <p:cNvPr id="3" name="Text Placeholder 2"/>
          <p:cNvSpPr>
            <a:spLocks noGrp="1"/>
          </p:cNvSpPr>
          <p:nvPr>
            <p:ph type="body" sz="quarter" idx="10"/>
          </p:nvPr>
        </p:nvSpPr>
        <p:spPr>
          <a:xfrm>
            <a:off x="746125" y="4045554"/>
            <a:ext cx="6478588" cy="365125"/>
          </a:xfrm>
        </p:spPr>
        <p:txBody>
          <a:bodyPr vert="horz" wrap="square" lIns="0" tIns="0" rIns="0" bIns="0" rtlCol="0" anchor="t" anchorCtr="0"/>
          <a:lstStyle>
            <a:lvl1pPr marL="0" indent="0">
              <a:spcBef>
                <a:spcPts val="0"/>
              </a:spcBef>
              <a:buNone/>
              <a:defRPr lang="en-US" sz="1800" i="0" dirty="0" smtClean="0">
                <a:solidFill>
                  <a:schemeClr val="bg1"/>
                </a:solidFill>
                <a:cs typeface="Arial" pitchFamily="34" charset="0"/>
              </a:defRPr>
            </a:lvl1pPr>
            <a:lvl2pPr>
              <a:defRPr lang="en-US" sz="1800" dirty="0" smtClean="0">
                <a:latin typeface="+mn-lt"/>
              </a:defRPr>
            </a:lvl2pPr>
            <a:lvl3pPr>
              <a:defRPr lang="en-US" sz="1800" dirty="0" smtClean="0">
                <a:latin typeface="+mn-lt"/>
              </a:defRPr>
            </a:lvl3pPr>
            <a:lvl4pPr>
              <a:defRPr lang="en-US" sz="1800" dirty="0" smtClean="0">
                <a:latin typeface="+mn-lt"/>
              </a:defRPr>
            </a:lvl4pPr>
            <a:lvl5pPr>
              <a:defRPr lang="en-US" sz="1800" dirty="0">
                <a:latin typeface="+mn-lt"/>
              </a:defRPr>
            </a:lvl5pPr>
          </a:lstStyle>
          <a:p>
            <a:pPr marL="0" lvl="0"/>
            <a:r>
              <a:rPr lang="en-US" dirty="0"/>
              <a:t>Click to edit Master text styles</a:t>
            </a:r>
          </a:p>
        </p:txBody>
      </p:sp>
    </p:spTree>
    <p:extLst>
      <p:ext uri="{BB962C8B-B14F-4D97-AF65-F5344CB8AC3E}">
        <p14:creationId xmlns:p14="http://schemas.microsoft.com/office/powerpoint/2010/main" val="423796880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on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6334" y="543207"/>
            <a:ext cx="8089901" cy="4081117"/>
          </a:xfrm>
        </p:spPr>
        <p:txBody>
          <a:bodyPr vert="horz" wrap="square" lIns="91440" tIns="45720" rIns="91440" bIns="45720" rtlCol="0" anchor="b" anchorCtr="0">
            <a:spAutoFit/>
          </a:bodyPr>
          <a:lstStyle>
            <a:lvl1pPr marL="280988" indent="-280988">
              <a:lnSpc>
                <a:spcPct val="90000"/>
              </a:lnSpc>
              <a:defRPr lang="en-US" sz="4800" spc="-20" baseline="0" dirty="0"/>
            </a:lvl1pPr>
          </a:lstStyle>
          <a:p>
            <a:pPr lvl="0"/>
            <a:r>
              <a:rPr lang="en-US" dirty="0"/>
              <a:t>“</a:t>
            </a:r>
            <a:r>
              <a:rPr lang="en-US" dirty="0" err="1"/>
              <a:t>Lorem</a:t>
            </a:r>
            <a:r>
              <a:rPr lang="en-US" dirty="0"/>
              <a:t> </a:t>
            </a:r>
            <a:r>
              <a:rPr lang="en-US" dirty="0" err="1"/>
              <a:t>ipsum</a:t>
            </a:r>
            <a:r>
              <a:rPr lang="en-US" dirty="0"/>
              <a:t> dolor site </a:t>
            </a:r>
            <a:r>
              <a:rPr lang="en-US" dirty="0" err="1"/>
              <a:t>amet</a:t>
            </a:r>
            <a:r>
              <a:rPr lang="en-US" dirty="0"/>
              <a:t>, </a:t>
            </a:r>
            <a:r>
              <a:rPr lang="en-US" dirty="0" err="1"/>
              <a:t>consectetur</a:t>
            </a:r>
            <a:r>
              <a:rPr lang="en-US" dirty="0"/>
              <a:t> </a:t>
            </a:r>
            <a:r>
              <a:rPr lang="en-US" dirty="0" err="1"/>
              <a:t>adi</a:t>
            </a:r>
            <a:r>
              <a:rPr lang="en-US" dirty="0"/>
              <a:t> </a:t>
            </a:r>
            <a:r>
              <a:rPr lang="en-US" dirty="0" err="1"/>
              <a:t>isicing</a:t>
            </a:r>
            <a:r>
              <a:rPr lang="en-US" dirty="0"/>
              <a:t> </a:t>
            </a:r>
            <a:r>
              <a:rPr lang="en-US" dirty="0" err="1"/>
              <a:t>elit</a:t>
            </a:r>
            <a:r>
              <a:rPr lang="en-US" dirty="0"/>
              <a:t>, </a:t>
            </a:r>
            <a:r>
              <a:rPr lang="en-US" dirty="0" err="1"/>
              <a:t>sedo</a:t>
            </a:r>
            <a:r>
              <a:rPr lang="en-US" dirty="0"/>
              <a:t>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labotre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et </a:t>
            </a:r>
            <a:r>
              <a:rPr lang="en-US" dirty="0" err="1"/>
              <a:t>venium</a:t>
            </a:r>
            <a:r>
              <a:rPr lang="en-US" dirty="0"/>
              <a:t>, </a:t>
            </a:r>
            <a:r>
              <a:rPr lang="en-US" dirty="0" err="1"/>
              <a:t>quis</a:t>
            </a:r>
            <a:r>
              <a:rPr lang="en-US" dirty="0"/>
              <a:t> </a:t>
            </a:r>
            <a:r>
              <a:rPr lang="en-US" dirty="0" err="1"/>
              <a:t>nostrud</a:t>
            </a:r>
            <a:r>
              <a:rPr lang="en-US" dirty="0"/>
              <a:t> </a:t>
            </a:r>
            <a:r>
              <a:rPr lang="en-US" dirty="0" err="1"/>
              <a:t>elit</a:t>
            </a:r>
            <a:r>
              <a:rPr lang="en-US" dirty="0"/>
              <a:t>.”</a:t>
            </a:r>
          </a:p>
        </p:txBody>
      </p:sp>
      <p:sp>
        <p:nvSpPr>
          <p:cNvPr id="3" name="Content Placeholder 2"/>
          <p:cNvSpPr>
            <a:spLocks noGrp="1"/>
          </p:cNvSpPr>
          <p:nvPr>
            <p:ph idx="1" hasCustomPrompt="1"/>
          </p:nvPr>
        </p:nvSpPr>
        <p:spPr>
          <a:xfrm>
            <a:off x="645331" y="4921541"/>
            <a:ext cx="8325548" cy="721900"/>
          </a:xfrm>
        </p:spPr>
        <p:txBody>
          <a:bodyPr vert="horz" wrap="square" lIns="91440" tIns="45720" rIns="91440" bIns="45720" rtlCol="0">
            <a:noAutofit/>
          </a:bodyPr>
          <a:lstStyle>
            <a:lvl1pPr marL="0" indent="0">
              <a:spcBef>
                <a:spcPts val="300"/>
              </a:spcBef>
              <a:buNone/>
              <a:defRPr lang="en-US" sz="1600" baseline="0" dirty="0" smtClean="0"/>
            </a:lvl1pPr>
            <a:lvl2pPr marL="230187" indent="0">
              <a:buNone/>
              <a:defRPr lang="en-US" dirty="0" smtClean="0"/>
            </a:lvl2pPr>
            <a:lvl3pPr marL="515937" indent="0">
              <a:buNone/>
              <a:defRPr lang="en-US" dirty="0" smtClean="0"/>
            </a:lvl3pPr>
            <a:lvl4pPr marL="800100" indent="0">
              <a:buNone/>
              <a:defRPr lang="en-US" dirty="0" smtClean="0"/>
            </a:lvl4pPr>
            <a:lvl5pPr marL="1085850" indent="0">
              <a:buNone/>
              <a:defRPr lang="en-US" dirty="0"/>
            </a:lvl5pPr>
          </a:lstStyle>
          <a:p>
            <a:pPr lvl="0"/>
            <a:r>
              <a:rPr lang="en-US" dirty="0"/>
              <a:t>Author’s Name Here</a:t>
            </a:r>
          </a:p>
          <a:p>
            <a:pPr lvl="0"/>
            <a:r>
              <a:rPr lang="en-US" dirty="0"/>
              <a:t>Position Title Here</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25521368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3732" y="438912"/>
            <a:ext cx="8089901" cy="563231"/>
          </a:xfrm>
        </p:spPr>
        <p:txBody>
          <a:bodyPr vert="horz" wrap="square" lIns="91440" tIns="45720" rIns="91440" bIns="45720" rtlCol="0" anchor="t" anchorCtr="0">
            <a:spAutoFit/>
          </a:bodyPr>
          <a:lstStyle>
            <a:lvl1pPr>
              <a:defRPr lang="en-US" dirty="0"/>
            </a:lvl1pPr>
          </a:lstStyle>
          <a:p>
            <a:pPr lvl="0"/>
            <a:r>
              <a:rPr lang="en-US" dirty="0"/>
              <a:t>Slide Title Here</a:t>
            </a:r>
          </a:p>
        </p:txBody>
      </p:sp>
      <p:sp>
        <p:nvSpPr>
          <p:cNvPr id="3" name="Content Placeholder 2"/>
          <p:cNvSpPr>
            <a:spLocks noGrp="1"/>
          </p:cNvSpPr>
          <p:nvPr>
            <p:ph idx="1" hasCustomPrompt="1"/>
          </p:nvPr>
        </p:nvSpPr>
        <p:spPr>
          <a:xfrm>
            <a:off x="661375" y="1563752"/>
            <a:ext cx="8325548" cy="4011502"/>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 and Content w/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3732" y="438912"/>
            <a:ext cx="8089901" cy="563231"/>
          </a:xfrm>
        </p:spPr>
        <p:txBody>
          <a:bodyPr vert="horz" wrap="square" lIns="91440" tIns="45720" rIns="91440" bIns="45720" rtlCol="0" anchor="t" anchorCtr="0">
            <a:spAutoFit/>
          </a:bodyPr>
          <a:lstStyle>
            <a:lvl1pPr>
              <a:defRPr lang="en-US" dirty="0"/>
            </a:lvl1pPr>
          </a:lstStyle>
          <a:p>
            <a:pPr lvl="0"/>
            <a:r>
              <a:rPr lang="en-US" dirty="0"/>
              <a:t>Slide Title Here</a:t>
            </a:r>
          </a:p>
        </p:txBody>
      </p:sp>
      <p:sp>
        <p:nvSpPr>
          <p:cNvPr id="3" name="Content Placeholder 2"/>
          <p:cNvSpPr>
            <a:spLocks noGrp="1"/>
          </p:cNvSpPr>
          <p:nvPr>
            <p:ph idx="1" hasCustomPrompt="1"/>
          </p:nvPr>
        </p:nvSpPr>
        <p:spPr>
          <a:xfrm>
            <a:off x="661375" y="2021792"/>
            <a:ext cx="8325548" cy="4011502"/>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idx="10" hasCustomPrompt="1"/>
          </p:nvPr>
        </p:nvSpPr>
        <p:spPr>
          <a:xfrm>
            <a:off x="638226" y="1563684"/>
            <a:ext cx="8087171" cy="313932"/>
          </a:xfrm>
        </p:spPr>
        <p:txBody>
          <a:bodyPr anchor="t"/>
          <a:lstStyle>
            <a:lvl1pPr marL="0" indent="0">
              <a:buNone/>
              <a:defRPr sz="2100" b="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Subhead</a:t>
            </a:r>
          </a:p>
        </p:txBody>
      </p:sp>
      <p:sp>
        <p:nvSpPr>
          <p:cNvPr id="8"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p>
        </p:txBody>
      </p:sp>
      <p:sp>
        <p:nvSpPr>
          <p:cNvPr id="9"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r>
              <a:rPr lang="en-US" dirty="0"/>
              <a:t>January 7th - Atrium Health visit</a:t>
            </a:r>
          </a:p>
        </p:txBody>
      </p:sp>
      <p:sp>
        <p:nvSpPr>
          <p:cNvPr id="10"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pPr/>
              <a:t>‹#›</a:t>
            </a:fld>
            <a:endParaRPr lang="en-US" dirty="0"/>
          </a:p>
        </p:txBody>
      </p:sp>
    </p:spTree>
    <p:extLst>
      <p:ext uri="{BB962C8B-B14F-4D97-AF65-F5344CB8AC3E}">
        <p14:creationId xmlns:p14="http://schemas.microsoft.com/office/powerpoint/2010/main" val="257431603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 and 2-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8368" y="433999"/>
            <a:ext cx="8080375" cy="575094"/>
          </a:xfrm>
        </p:spPr>
        <p:txBody>
          <a:bodyPr vert="horz" wrap="square" lIns="91440" tIns="45720" rIns="91440" bIns="45720" rtlCol="0" anchor="t" anchorCtr="0">
            <a:spAutoFit/>
          </a:bodyPr>
          <a:lstStyle>
            <a:lvl1pPr>
              <a:defRPr lang="en-US" dirty="0"/>
            </a:lvl1pPr>
          </a:lstStyle>
          <a:p>
            <a:pPr marL="0" lvl="0"/>
            <a:r>
              <a:rPr lang="en-US" dirty="0"/>
              <a:t>Slide Title Here</a:t>
            </a:r>
          </a:p>
        </p:txBody>
      </p:sp>
      <p:sp>
        <p:nvSpPr>
          <p:cNvPr id="3" name="Content Placeholder 2"/>
          <p:cNvSpPr>
            <a:spLocks noGrp="1"/>
          </p:cNvSpPr>
          <p:nvPr>
            <p:ph idx="1" hasCustomPrompt="1"/>
          </p:nvPr>
        </p:nvSpPr>
        <p:spPr>
          <a:xfrm>
            <a:off x="661464" y="1562634"/>
            <a:ext cx="3989387" cy="3978016"/>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idx="10" hasCustomPrompt="1"/>
          </p:nvPr>
        </p:nvSpPr>
        <p:spPr>
          <a:xfrm>
            <a:off x="641062" y="1013951"/>
            <a:ext cx="8077645" cy="383182"/>
          </a:xfrm>
        </p:spPr>
        <p:txBody>
          <a:bodyPr vert="horz" wrap="square" lIns="91440" tIns="45720" rIns="91440" bIns="45720" rtlCol="0" anchor="t">
            <a:noAutofit/>
          </a:bodyPr>
          <a:lstStyle>
            <a:lvl1pPr>
              <a:defRPr lang="en-US" dirty="0" smtClean="0"/>
            </a:lvl1pPr>
          </a:lstStyle>
          <a:p>
            <a:pPr marL="0" lvl="0" indent="0">
              <a:buNone/>
            </a:pPr>
            <a:r>
              <a:rPr lang="en-US" dirty="0"/>
              <a:t>Subhead</a:t>
            </a:r>
          </a:p>
        </p:txBody>
      </p:sp>
      <p:sp>
        <p:nvSpPr>
          <p:cNvPr id="9" name="Content Placeholder 2"/>
          <p:cNvSpPr>
            <a:spLocks noGrp="1"/>
          </p:cNvSpPr>
          <p:nvPr>
            <p:ph idx="11" hasCustomPrompt="1"/>
          </p:nvPr>
        </p:nvSpPr>
        <p:spPr>
          <a:xfrm>
            <a:off x="4882627" y="1556703"/>
            <a:ext cx="4013199" cy="3978016"/>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p>
        </p:txBody>
      </p:sp>
      <p:sp>
        <p:nvSpPr>
          <p:cNvPr id="11"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r>
              <a:rPr lang="en-US" dirty="0"/>
              <a:t>January 7th - Atrium Health visit</a:t>
            </a:r>
          </a:p>
        </p:txBody>
      </p:sp>
      <p:sp>
        <p:nvSpPr>
          <p:cNvPr id="12"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4.emf"/><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2.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4.emf"/><Relationship Id="rId4" Type="http://schemas.openxmlformats.org/officeDocument/2006/relationships/slideLayout" Target="../slideLayouts/slideLayout2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5950" y="434993"/>
            <a:ext cx="8089900" cy="563231"/>
          </a:xfrm>
          <a:prstGeom prst="rect">
            <a:avLst/>
          </a:prstGeom>
        </p:spPr>
        <p:txBody>
          <a:bodyPr vert="horz" wrap="square" lIns="91440" tIns="45720" rIns="91440" bIns="45720" rtlCol="0" anchor="t" anchorCtr="0">
            <a:spAutoFit/>
          </a:bodyPr>
          <a:lstStyle/>
          <a:p>
            <a:r>
              <a:rPr lang="en-US" dirty="0"/>
              <a:t>Slide Title Here</a:t>
            </a:r>
          </a:p>
        </p:txBody>
      </p:sp>
      <p:sp>
        <p:nvSpPr>
          <p:cNvPr id="3" name="Text Placeholder 2"/>
          <p:cNvSpPr>
            <a:spLocks noGrp="1"/>
          </p:cNvSpPr>
          <p:nvPr>
            <p:ph type="body" idx="1"/>
          </p:nvPr>
        </p:nvSpPr>
        <p:spPr>
          <a:xfrm>
            <a:off x="657789" y="1565576"/>
            <a:ext cx="8089901" cy="1661993"/>
          </a:xfrm>
          <a:prstGeom prst="rect">
            <a:avLst/>
          </a:prstGeom>
        </p:spPr>
        <p:txBody>
          <a:bodyPr vert="horz" wrap="square" lIns="91440" tIns="45720" rIns="91440" bIns="45720" rtlCol="0">
            <a:noAutofit/>
          </a:body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p>
        </p:txBody>
      </p:sp>
      <p:sp>
        <p:nvSpPr>
          <p:cNvPr id="11"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r>
              <a:rPr lang="en-US" dirty="0"/>
              <a:t>January 7th - Atrium Health visit</a:t>
            </a:r>
          </a:p>
        </p:txBody>
      </p:sp>
      <p:sp>
        <p:nvSpPr>
          <p:cNvPr id="12"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pPr/>
              <a:t>‹#›</a:t>
            </a:fld>
            <a:endParaRPr lang="en-US" dirty="0"/>
          </a:p>
        </p:txBody>
      </p:sp>
      <p:cxnSp>
        <p:nvCxnSpPr>
          <p:cNvPr id="36" name="Straight Connector 35"/>
          <p:cNvCxnSpPr/>
          <p:nvPr/>
        </p:nvCxnSpPr>
        <p:spPr>
          <a:xfrm>
            <a:off x="365125" y="6250080"/>
            <a:ext cx="8413750" cy="0"/>
          </a:xfrm>
          <a:prstGeom prst="line">
            <a:avLst/>
          </a:prstGeom>
          <a:noFill/>
          <a:ln w="3175" cap="flat">
            <a:solidFill>
              <a:srgbClr val="052049"/>
            </a:solidFill>
            <a:prstDash val="solid"/>
            <a:miter lim="800000"/>
            <a:headEnd/>
            <a:tailEnd/>
          </a:ln>
          <a:extLst>
            <a:ext uri="{909E8E84-426E-40DD-AFC4-6F175D3DCCD1}">
              <a14:hiddenFill xmlns:a14="http://schemas.microsoft.com/office/drawing/2010/main">
                <a:noFill/>
              </a14:hiddenFill>
            </a:ext>
          </a:extLst>
        </p:spPr>
      </p:cxnSp>
      <p:cxnSp>
        <p:nvCxnSpPr>
          <p:cNvPr id="9" name="Straight Connector 8"/>
          <p:cNvCxnSpPr/>
          <p:nvPr userDrawn="1"/>
        </p:nvCxnSpPr>
        <p:spPr>
          <a:xfrm>
            <a:off x="365125" y="6250080"/>
            <a:ext cx="8413750" cy="0"/>
          </a:xfrm>
          <a:prstGeom prst="line">
            <a:avLst/>
          </a:prstGeom>
          <a:noFill/>
          <a:ln w="3175" cap="flat">
            <a:solidFill>
              <a:srgbClr val="052049"/>
            </a:solidFill>
            <a:prstDash val="solid"/>
            <a:miter lim="800000"/>
            <a:headEnd/>
            <a:tailEnd/>
          </a:ln>
          <a:extLst>
            <a:ext uri="{909E8E84-426E-40DD-AFC4-6F175D3DCCD1}">
              <a14:hiddenFill xmlns:a14="http://schemas.microsoft.com/office/drawing/2010/main">
                <a:noFill/>
              </a14:hiddenFill>
            </a:ext>
          </a:extLst>
        </p:spPr>
      </p:cxnSp>
      <p:sp>
        <p:nvSpPr>
          <p:cNvPr id="2069" name="Freeform 77"/>
          <p:cNvSpPr>
            <a:spLocks/>
          </p:cNvSpPr>
          <p:nvPr userDrawn="1"/>
        </p:nvSpPr>
        <p:spPr bwMode="auto">
          <a:xfrm>
            <a:off x="8129588" y="6394450"/>
            <a:ext cx="647700" cy="311150"/>
          </a:xfrm>
          <a:custGeom>
            <a:avLst/>
            <a:gdLst>
              <a:gd name="T0" fmla="*/ 350 w 350"/>
              <a:gd name="T1" fmla="*/ 52 h 168"/>
              <a:gd name="T2" fmla="*/ 270 w 350"/>
              <a:gd name="T3" fmla="*/ 130 h 168"/>
              <a:gd name="T4" fmla="*/ 240 w 350"/>
              <a:gd name="T5" fmla="*/ 100 h 168"/>
              <a:gd name="T6" fmla="*/ 205 w 350"/>
              <a:gd name="T7" fmla="*/ 91 h 168"/>
              <a:gd name="T8" fmla="*/ 201 w 350"/>
              <a:gd name="T9" fmla="*/ 86 h 168"/>
              <a:gd name="T10" fmla="*/ 200 w 350"/>
              <a:gd name="T11" fmla="*/ 82 h 168"/>
              <a:gd name="T12" fmla="*/ 203 w 350"/>
              <a:gd name="T13" fmla="*/ 73 h 168"/>
              <a:gd name="T14" fmla="*/ 203 w 350"/>
              <a:gd name="T15" fmla="*/ 73 h 168"/>
              <a:gd name="T16" fmla="*/ 205 w 350"/>
              <a:gd name="T17" fmla="*/ 72 h 168"/>
              <a:gd name="T18" fmla="*/ 234 w 350"/>
              <a:gd name="T19" fmla="*/ 71 h 168"/>
              <a:gd name="T20" fmla="*/ 266 w 350"/>
              <a:gd name="T21" fmla="*/ 85 h 168"/>
              <a:gd name="T22" fmla="*/ 222 w 350"/>
              <a:gd name="T23" fmla="*/ 48 h 168"/>
              <a:gd name="T24" fmla="*/ 179 w 350"/>
              <a:gd name="T25" fmla="*/ 73 h 168"/>
              <a:gd name="T26" fmla="*/ 178 w 350"/>
              <a:gd name="T27" fmla="*/ 76 h 168"/>
              <a:gd name="T28" fmla="*/ 122 w 350"/>
              <a:gd name="T29" fmla="*/ 60 h 168"/>
              <a:gd name="T30" fmla="*/ 178 w 350"/>
              <a:gd name="T31" fmla="*/ 41 h 168"/>
              <a:gd name="T32" fmla="*/ 153 w 350"/>
              <a:gd name="T33" fmla="*/ 0 h 168"/>
              <a:gd name="T34" fmla="*/ 97 w 350"/>
              <a:gd name="T35" fmla="*/ 2 h 168"/>
              <a:gd name="T36" fmla="*/ 72 w 350"/>
              <a:gd name="T37" fmla="*/ 73 h 168"/>
              <a:gd name="T38" fmla="*/ 25 w 350"/>
              <a:gd name="T39" fmla="*/ 73 h 168"/>
              <a:gd name="T40" fmla="*/ 0 w 350"/>
              <a:gd name="T41" fmla="*/ 2 h 168"/>
              <a:gd name="T42" fmla="*/ 48 w 350"/>
              <a:gd name="T43" fmla="*/ 119 h 168"/>
              <a:gd name="T44" fmla="*/ 97 w 350"/>
              <a:gd name="T45" fmla="*/ 64 h 168"/>
              <a:gd name="T46" fmla="*/ 187 w 350"/>
              <a:gd name="T47" fmla="*/ 107 h 168"/>
              <a:gd name="T48" fmla="*/ 214 w 350"/>
              <a:gd name="T49" fmla="*/ 117 h 168"/>
              <a:gd name="T50" fmla="*/ 242 w 350"/>
              <a:gd name="T51" fmla="*/ 125 h 168"/>
              <a:gd name="T52" fmla="*/ 237 w 350"/>
              <a:gd name="T53" fmla="*/ 147 h 168"/>
              <a:gd name="T54" fmla="*/ 203 w 350"/>
              <a:gd name="T55" fmla="*/ 141 h 168"/>
              <a:gd name="T56" fmla="*/ 176 w 350"/>
              <a:gd name="T57" fmla="*/ 130 h 168"/>
              <a:gd name="T58" fmla="*/ 224 w 350"/>
              <a:gd name="T59" fmla="*/ 168 h 168"/>
              <a:gd name="T60" fmla="*/ 270 w 350"/>
              <a:gd name="T61" fmla="*/ 134 h 168"/>
              <a:gd name="T62" fmla="*/ 295 w 350"/>
              <a:gd name="T63" fmla="*/ 166 h 168"/>
              <a:gd name="T64" fmla="*/ 343 w 350"/>
              <a:gd name="T65" fmla="*/ 119 h 168"/>
              <a:gd name="T66" fmla="*/ 295 w 350"/>
              <a:gd name="T67" fmla="*/ 99 h 168"/>
              <a:gd name="T68" fmla="*/ 350 w 350"/>
              <a:gd name="T69" fmla="*/ 7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0" h="168">
                <a:moveTo>
                  <a:pt x="350" y="73"/>
                </a:moveTo>
                <a:cubicBezTo>
                  <a:pt x="350" y="52"/>
                  <a:pt x="350" y="52"/>
                  <a:pt x="350" y="52"/>
                </a:cubicBezTo>
                <a:cubicBezTo>
                  <a:pt x="270" y="52"/>
                  <a:pt x="270" y="52"/>
                  <a:pt x="270" y="52"/>
                </a:cubicBezTo>
                <a:cubicBezTo>
                  <a:pt x="270" y="130"/>
                  <a:pt x="270" y="130"/>
                  <a:pt x="270" y="130"/>
                </a:cubicBezTo>
                <a:cubicBezTo>
                  <a:pt x="269" y="121"/>
                  <a:pt x="266" y="114"/>
                  <a:pt x="260" y="109"/>
                </a:cubicBezTo>
                <a:cubicBezTo>
                  <a:pt x="255" y="105"/>
                  <a:pt x="249" y="102"/>
                  <a:pt x="240" y="100"/>
                </a:cubicBezTo>
                <a:cubicBezTo>
                  <a:pt x="220" y="96"/>
                  <a:pt x="220" y="96"/>
                  <a:pt x="220" y="96"/>
                </a:cubicBezTo>
                <a:cubicBezTo>
                  <a:pt x="213" y="94"/>
                  <a:pt x="208" y="92"/>
                  <a:pt x="205" y="91"/>
                </a:cubicBezTo>
                <a:cubicBezTo>
                  <a:pt x="203" y="90"/>
                  <a:pt x="201" y="88"/>
                  <a:pt x="201" y="86"/>
                </a:cubicBezTo>
                <a:cubicBezTo>
                  <a:pt x="201" y="86"/>
                  <a:pt x="201" y="86"/>
                  <a:pt x="201" y="86"/>
                </a:cubicBezTo>
                <a:cubicBezTo>
                  <a:pt x="201" y="86"/>
                  <a:pt x="201" y="86"/>
                  <a:pt x="201" y="86"/>
                </a:cubicBezTo>
                <a:cubicBezTo>
                  <a:pt x="200" y="85"/>
                  <a:pt x="200" y="83"/>
                  <a:pt x="200" y="82"/>
                </a:cubicBezTo>
                <a:cubicBezTo>
                  <a:pt x="200" y="78"/>
                  <a:pt x="201" y="75"/>
                  <a:pt x="203" y="73"/>
                </a:cubicBezTo>
                <a:cubicBezTo>
                  <a:pt x="203" y="73"/>
                  <a:pt x="203" y="73"/>
                  <a:pt x="203" y="73"/>
                </a:cubicBezTo>
                <a:cubicBezTo>
                  <a:pt x="203" y="73"/>
                  <a:pt x="203" y="73"/>
                  <a:pt x="203" y="73"/>
                </a:cubicBezTo>
                <a:cubicBezTo>
                  <a:pt x="203" y="73"/>
                  <a:pt x="203" y="73"/>
                  <a:pt x="203" y="73"/>
                </a:cubicBezTo>
                <a:cubicBezTo>
                  <a:pt x="203" y="73"/>
                  <a:pt x="203" y="73"/>
                  <a:pt x="203" y="73"/>
                </a:cubicBezTo>
                <a:cubicBezTo>
                  <a:pt x="204" y="72"/>
                  <a:pt x="205" y="72"/>
                  <a:pt x="205" y="72"/>
                </a:cubicBezTo>
                <a:cubicBezTo>
                  <a:pt x="209" y="69"/>
                  <a:pt x="214" y="68"/>
                  <a:pt x="220" y="68"/>
                </a:cubicBezTo>
                <a:cubicBezTo>
                  <a:pt x="226" y="68"/>
                  <a:pt x="231" y="69"/>
                  <a:pt x="234" y="71"/>
                </a:cubicBezTo>
                <a:cubicBezTo>
                  <a:pt x="240" y="74"/>
                  <a:pt x="243" y="78"/>
                  <a:pt x="243" y="85"/>
                </a:cubicBezTo>
                <a:cubicBezTo>
                  <a:pt x="266" y="85"/>
                  <a:pt x="266" y="85"/>
                  <a:pt x="266" y="85"/>
                </a:cubicBezTo>
                <a:cubicBezTo>
                  <a:pt x="266" y="73"/>
                  <a:pt x="261" y="64"/>
                  <a:pt x="253" y="58"/>
                </a:cubicBezTo>
                <a:cubicBezTo>
                  <a:pt x="244" y="51"/>
                  <a:pt x="234" y="48"/>
                  <a:pt x="222" y="48"/>
                </a:cubicBezTo>
                <a:cubicBezTo>
                  <a:pt x="207" y="48"/>
                  <a:pt x="196" y="52"/>
                  <a:pt x="189" y="58"/>
                </a:cubicBezTo>
                <a:cubicBezTo>
                  <a:pt x="184" y="62"/>
                  <a:pt x="181" y="67"/>
                  <a:pt x="179" y="73"/>
                </a:cubicBezTo>
                <a:cubicBezTo>
                  <a:pt x="179" y="73"/>
                  <a:pt x="179" y="73"/>
                  <a:pt x="179" y="73"/>
                </a:cubicBezTo>
                <a:cubicBezTo>
                  <a:pt x="179" y="74"/>
                  <a:pt x="179" y="75"/>
                  <a:pt x="178" y="76"/>
                </a:cubicBezTo>
                <a:cubicBezTo>
                  <a:pt x="176" y="89"/>
                  <a:pt x="167" y="98"/>
                  <a:pt x="153" y="98"/>
                </a:cubicBezTo>
                <a:cubicBezTo>
                  <a:pt x="131" y="98"/>
                  <a:pt x="122" y="79"/>
                  <a:pt x="122" y="60"/>
                </a:cubicBezTo>
                <a:cubicBezTo>
                  <a:pt x="122" y="40"/>
                  <a:pt x="131" y="21"/>
                  <a:pt x="153" y="21"/>
                </a:cubicBezTo>
                <a:cubicBezTo>
                  <a:pt x="166" y="21"/>
                  <a:pt x="176" y="29"/>
                  <a:pt x="178" y="41"/>
                </a:cubicBezTo>
                <a:cubicBezTo>
                  <a:pt x="202" y="41"/>
                  <a:pt x="202" y="41"/>
                  <a:pt x="202" y="41"/>
                </a:cubicBezTo>
                <a:cubicBezTo>
                  <a:pt x="199" y="14"/>
                  <a:pt x="178" y="0"/>
                  <a:pt x="153" y="0"/>
                </a:cubicBezTo>
                <a:cubicBezTo>
                  <a:pt x="119" y="0"/>
                  <a:pt x="99" y="24"/>
                  <a:pt x="97" y="55"/>
                </a:cubicBezTo>
                <a:cubicBezTo>
                  <a:pt x="97" y="2"/>
                  <a:pt x="97" y="2"/>
                  <a:pt x="97" y="2"/>
                </a:cubicBezTo>
                <a:cubicBezTo>
                  <a:pt x="72" y="2"/>
                  <a:pt x="72" y="2"/>
                  <a:pt x="72" y="2"/>
                </a:cubicBezTo>
                <a:cubicBezTo>
                  <a:pt x="72" y="73"/>
                  <a:pt x="72" y="73"/>
                  <a:pt x="72" y="73"/>
                </a:cubicBezTo>
                <a:cubicBezTo>
                  <a:pt x="72" y="90"/>
                  <a:pt x="66" y="98"/>
                  <a:pt x="48" y="98"/>
                </a:cubicBezTo>
                <a:cubicBezTo>
                  <a:pt x="28" y="98"/>
                  <a:pt x="25" y="86"/>
                  <a:pt x="25" y="73"/>
                </a:cubicBezTo>
                <a:cubicBezTo>
                  <a:pt x="25" y="2"/>
                  <a:pt x="25" y="2"/>
                  <a:pt x="25" y="2"/>
                </a:cubicBezTo>
                <a:cubicBezTo>
                  <a:pt x="0" y="2"/>
                  <a:pt x="0" y="2"/>
                  <a:pt x="0" y="2"/>
                </a:cubicBezTo>
                <a:cubicBezTo>
                  <a:pt x="0" y="73"/>
                  <a:pt x="0" y="73"/>
                  <a:pt x="0" y="73"/>
                </a:cubicBezTo>
                <a:cubicBezTo>
                  <a:pt x="0" y="104"/>
                  <a:pt x="18" y="119"/>
                  <a:pt x="48" y="119"/>
                </a:cubicBezTo>
                <a:cubicBezTo>
                  <a:pt x="79" y="119"/>
                  <a:pt x="97" y="104"/>
                  <a:pt x="97" y="73"/>
                </a:cubicBezTo>
                <a:cubicBezTo>
                  <a:pt x="97" y="64"/>
                  <a:pt x="97" y="64"/>
                  <a:pt x="97" y="64"/>
                </a:cubicBezTo>
                <a:cubicBezTo>
                  <a:pt x="99" y="95"/>
                  <a:pt x="119" y="119"/>
                  <a:pt x="153" y="119"/>
                </a:cubicBezTo>
                <a:cubicBezTo>
                  <a:pt x="167" y="119"/>
                  <a:pt x="179" y="115"/>
                  <a:pt x="187" y="107"/>
                </a:cubicBezTo>
                <a:cubicBezTo>
                  <a:pt x="188" y="107"/>
                  <a:pt x="189" y="108"/>
                  <a:pt x="189" y="108"/>
                </a:cubicBezTo>
                <a:cubicBezTo>
                  <a:pt x="194" y="111"/>
                  <a:pt x="202" y="114"/>
                  <a:pt x="214" y="117"/>
                </a:cubicBezTo>
                <a:cubicBezTo>
                  <a:pt x="226" y="119"/>
                  <a:pt x="226" y="119"/>
                  <a:pt x="226" y="119"/>
                </a:cubicBezTo>
                <a:cubicBezTo>
                  <a:pt x="234" y="121"/>
                  <a:pt x="239" y="123"/>
                  <a:pt x="242" y="125"/>
                </a:cubicBezTo>
                <a:cubicBezTo>
                  <a:pt x="245" y="127"/>
                  <a:pt x="247" y="130"/>
                  <a:pt x="247" y="133"/>
                </a:cubicBezTo>
                <a:cubicBezTo>
                  <a:pt x="247" y="140"/>
                  <a:pt x="244" y="144"/>
                  <a:pt x="237" y="147"/>
                </a:cubicBezTo>
                <a:cubicBezTo>
                  <a:pt x="233" y="148"/>
                  <a:pt x="229" y="148"/>
                  <a:pt x="223" y="148"/>
                </a:cubicBezTo>
                <a:cubicBezTo>
                  <a:pt x="213" y="148"/>
                  <a:pt x="207" y="146"/>
                  <a:pt x="203" y="141"/>
                </a:cubicBezTo>
                <a:cubicBezTo>
                  <a:pt x="201" y="139"/>
                  <a:pt x="199" y="135"/>
                  <a:pt x="198" y="130"/>
                </a:cubicBezTo>
                <a:cubicBezTo>
                  <a:pt x="176" y="130"/>
                  <a:pt x="176" y="130"/>
                  <a:pt x="176" y="130"/>
                </a:cubicBezTo>
                <a:cubicBezTo>
                  <a:pt x="176" y="142"/>
                  <a:pt x="180" y="151"/>
                  <a:pt x="189" y="158"/>
                </a:cubicBezTo>
                <a:cubicBezTo>
                  <a:pt x="197" y="164"/>
                  <a:pt x="209" y="168"/>
                  <a:pt x="224" y="168"/>
                </a:cubicBezTo>
                <a:cubicBezTo>
                  <a:pt x="239" y="168"/>
                  <a:pt x="250" y="164"/>
                  <a:pt x="258" y="158"/>
                </a:cubicBezTo>
                <a:cubicBezTo>
                  <a:pt x="265" y="151"/>
                  <a:pt x="269" y="143"/>
                  <a:pt x="270" y="134"/>
                </a:cubicBezTo>
                <a:cubicBezTo>
                  <a:pt x="270" y="166"/>
                  <a:pt x="270" y="166"/>
                  <a:pt x="270" y="166"/>
                </a:cubicBezTo>
                <a:cubicBezTo>
                  <a:pt x="295" y="166"/>
                  <a:pt x="295" y="166"/>
                  <a:pt x="295" y="166"/>
                </a:cubicBezTo>
                <a:cubicBezTo>
                  <a:pt x="295" y="119"/>
                  <a:pt x="295" y="119"/>
                  <a:pt x="295" y="119"/>
                </a:cubicBezTo>
                <a:cubicBezTo>
                  <a:pt x="343" y="119"/>
                  <a:pt x="343" y="119"/>
                  <a:pt x="343" y="119"/>
                </a:cubicBezTo>
                <a:cubicBezTo>
                  <a:pt x="343" y="99"/>
                  <a:pt x="343" y="99"/>
                  <a:pt x="343" y="99"/>
                </a:cubicBezTo>
                <a:cubicBezTo>
                  <a:pt x="295" y="99"/>
                  <a:pt x="295" y="99"/>
                  <a:pt x="295" y="99"/>
                </a:cubicBezTo>
                <a:cubicBezTo>
                  <a:pt x="295" y="73"/>
                  <a:pt x="295" y="73"/>
                  <a:pt x="295" y="73"/>
                </a:cubicBezTo>
                <a:lnTo>
                  <a:pt x="350" y="7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4014" r:id="rId1"/>
    <p:sldLayoutId id="2147484016" r:id="rId2"/>
    <p:sldLayoutId id="2147483933" r:id="rId3"/>
    <p:sldLayoutId id="2147484012" r:id="rId4"/>
    <p:sldLayoutId id="2147484013" r:id="rId5"/>
    <p:sldLayoutId id="2147483940" r:id="rId6"/>
    <p:sldLayoutId id="2147483941" r:id="rId7"/>
    <p:sldLayoutId id="2147483950" r:id="rId8"/>
    <p:sldLayoutId id="2147483942" r:id="rId9"/>
    <p:sldLayoutId id="2147483943" r:id="rId10"/>
    <p:sldLayoutId id="2147483944" r:id="rId11"/>
    <p:sldLayoutId id="2147483945" r:id="rId12"/>
    <p:sldLayoutId id="2147483947" r:id="rId13"/>
    <p:sldLayoutId id="2147483948" r:id="rId14"/>
    <p:sldLayoutId id="2147484017" r:id="rId15"/>
  </p:sldLayoutIdLst>
  <p:transition>
    <p:fade/>
  </p:transition>
  <p:hf sldNum="0" hdr="0" dt="0"/>
  <p:txStyles>
    <p:titleStyle>
      <a:lvl1pPr algn="l" defTabSz="914400" rtl="0" eaLnBrk="1" latinLnBrk="0" hangingPunct="1">
        <a:lnSpc>
          <a:spcPct val="85000"/>
        </a:lnSpc>
        <a:spcBef>
          <a:spcPct val="0"/>
        </a:spcBef>
        <a:buNone/>
        <a:defRPr lang="en-US" sz="3600" b="0" kern="1200" cap="none" spc="0" baseline="0" dirty="0" smtClean="0">
          <a:solidFill>
            <a:schemeClr val="tx1"/>
          </a:solidFill>
          <a:latin typeface="+mn-lt"/>
          <a:ea typeface="+mj-ea"/>
          <a:cs typeface="Arial" pitchFamily="34" charset="0"/>
        </a:defRPr>
      </a:lvl1pPr>
    </p:titleStyle>
    <p:bodyStyle>
      <a:lvl1pPr marL="168275" indent="-168275" algn="l" defTabSz="914400" rtl="0" eaLnBrk="1" latinLnBrk="0" hangingPunct="1">
        <a:lnSpc>
          <a:spcPct val="90000"/>
        </a:lnSpc>
        <a:spcBef>
          <a:spcPts val="1400"/>
        </a:spcBef>
        <a:buClr>
          <a:schemeClr val="accent1"/>
        </a:buClr>
        <a:buFont typeface="Wingdings" panose="05000000000000000000" pitchFamily="2" charset="2"/>
        <a:buChar char="§"/>
        <a:defRPr lang="en-US" sz="2100" b="0" kern="1200" dirty="0" smtClean="0">
          <a:solidFill>
            <a:schemeClr val="tx1"/>
          </a:solidFill>
          <a:latin typeface="+mj-lt"/>
          <a:ea typeface="+mn-ea"/>
          <a:cs typeface="+mn-cs"/>
        </a:defRPr>
      </a:lvl1pPr>
      <a:lvl2pPr marL="457200" indent="-227013" algn="l" defTabSz="914400" rtl="0" eaLnBrk="1" latinLnBrk="0" hangingPunct="1">
        <a:lnSpc>
          <a:spcPct val="90000"/>
        </a:lnSpc>
        <a:spcBef>
          <a:spcPts val="1400"/>
        </a:spcBef>
        <a:buClr>
          <a:schemeClr val="accent1"/>
        </a:buClr>
        <a:buFont typeface="Arial" panose="020B0604020202020204" pitchFamily="34" charset="0"/>
        <a:buChar char="•"/>
        <a:defRPr lang="en-US" sz="2100" b="0" kern="1200" dirty="0" smtClean="0">
          <a:solidFill>
            <a:schemeClr val="tx1"/>
          </a:solidFill>
          <a:latin typeface="+mj-lt"/>
          <a:ea typeface="+mn-ea"/>
          <a:cs typeface="+mn-cs"/>
        </a:defRPr>
      </a:lvl2pPr>
      <a:lvl3pPr marL="742950" indent="-227013" algn="l" defTabSz="914400" rtl="0" eaLnBrk="1" latinLnBrk="0" hangingPunct="1">
        <a:lnSpc>
          <a:spcPct val="90000"/>
        </a:lnSpc>
        <a:spcBef>
          <a:spcPts val="1400"/>
        </a:spcBef>
        <a:buClr>
          <a:schemeClr val="accent1"/>
        </a:buClr>
        <a:buFont typeface="Arial" panose="020B0604020202020204" pitchFamily="34" charset="0"/>
        <a:buChar char="‒"/>
        <a:defRPr lang="en-US" sz="2100" b="0" kern="1200" dirty="0" smtClean="0">
          <a:solidFill>
            <a:schemeClr val="tx1"/>
          </a:solidFill>
          <a:latin typeface="+mj-lt"/>
          <a:ea typeface="+mn-ea"/>
          <a:cs typeface="+mn-cs"/>
        </a:defRPr>
      </a:lvl3pPr>
      <a:lvl4pPr marL="1028700" indent="-228600" algn="l" defTabSz="914400" rtl="0" eaLnBrk="1" latinLnBrk="0" hangingPunct="1">
        <a:lnSpc>
          <a:spcPct val="90000"/>
        </a:lnSpc>
        <a:spcBef>
          <a:spcPts val="1400"/>
        </a:spcBef>
        <a:buClr>
          <a:schemeClr val="accent1"/>
        </a:buClr>
        <a:buFont typeface="Wingdings" panose="05000000000000000000" pitchFamily="2" charset="2"/>
        <a:buChar char="§"/>
        <a:defRPr lang="en-US" sz="2100" b="0" kern="1200" dirty="0" smtClean="0">
          <a:solidFill>
            <a:schemeClr val="tx1"/>
          </a:solidFill>
          <a:latin typeface="+mj-lt"/>
          <a:ea typeface="+mn-ea"/>
          <a:cs typeface="+mn-cs"/>
        </a:defRPr>
      </a:lvl4pPr>
      <a:lvl5pPr marL="1312863" indent="-227013" algn="l" defTabSz="914400" rtl="0" eaLnBrk="1" latinLnBrk="0" hangingPunct="1">
        <a:lnSpc>
          <a:spcPct val="90000"/>
        </a:lnSpc>
        <a:spcBef>
          <a:spcPts val="1400"/>
        </a:spcBef>
        <a:buClr>
          <a:schemeClr val="accent1"/>
        </a:buClr>
        <a:buFont typeface="Arial" panose="020B0604020202020204" pitchFamily="34" charset="0"/>
        <a:buChar char="•"/>
        <a:defRPr lang="en-US" sz="2100" b="0" kern="1200" dirty="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6473" y="434358"/>
            <a:ext cx="8089900" cy="563231"/>
          </a:xfrm>
          <a:prstGeom prst="rect">
            <a:avLst/>
          </a:prstGeom>
        </p:spPr>
        <p:txBody>
          <a:bodyPr vert="horz" wrap="square" lIns="91440" tIns="45720" rIns="91440" bIns="45720" rtlCol="0" anchor="t" anchorCtr="0">
            <a:spAutoFit/>
          </a:bodyPr>
          <a:lstStyle/>
          <a:p>
            <a:r>
              <a:rPr lang="en-US" dirty="0"/>
              <a:t>Slide Title Here</a:t>
            </a:r>
          </a:p>
        </p:txBody>
      </p:sp>
      <p:sp>
        <p:nvSpPr>
          <p:cNvPr id="3" name="Text Placeholder 2"/>
          <p:cNvSpPr>
            <a:spLocks noGrp="1"/>
          </p:cNvSpPr>
          <p:nvPr>
            <p:ph type="body" idx="1"/>
          </p:nvPr>
        </p:nvSpPr>
        <p:spPr>
          <a:xfrm>
            <a:off x="657789" y="1555416"/>
            <a:ext cx="8089901" cy="1661993"/>
          </a:xfrm>
          <a:prstGeom prst="rect">
            <a:avLst/>
          </a:prstGeom>
        </p:spPr>
        <p:txBody>
          <a:bodyPr vert="horz" wrap="square" lIns="91440" tIns="45720" rIns="91440" bIns="45720" rtlCol="0">
            <a:noAutofit/>
          </a:body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11"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2"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cxnSp>
        <p:nvCxnSpPr>
          <p:cNvPr id="36" name="Straight Connector 35"/>
          <p:cNvCxnSpPr/>
          <p:nvPr/>
        </p:nvCxnSpPr>
        <p:spPr>
          <a:xfrm>
            <a:off x="365125" y="6250080"/>
            <a:ext cx="8413750" cy="0"/>
          </a:xfrm>
          <a:prstGeom prst="line">
            <a:avLst/>
          </a:prstGeom>
          <a:noFill/>
          <a:ln w="3175" cap="flat">
            <a:solidFill>
              <a:schemeClr val="bg1"/>
            </a:solidFill>
            <a:prstDash val="solid"/>
            <a:miter lim="800000"/>
            <a:headEnd/>
            <a:tailEnd/>
          </a:ln>
          <a:extLst>
            <a:ext uri="{909E8E84-426E-40DD-AFC4-6F175D3DCCD1}">
              <a14:hiddenFill xmlns:a14="http://schemas.microsoft.com/office/drawing/2010/main">
                <a:noFill/>
              </a14:hiddenFill>
            </a:ext>
          </a:extLst>
        </p:spPr>
      </p:cxnSp>
      <p:cxnSp>
        <p:nvCxnSpPr>
          <p:cNvPr id="9" name="Straight Connector 8"/>
          <p:cNvCxnSpPr/>
          <p:nvPr userDrawn="1"/>
        </p:nvCxnSpPr>
        <p:spPr>
          <a:xfrm>
            <a:off x="365125" y="6250080"/>
            <a:ext cx="8413750" cy="0"/>
          </a:xfrm>
          <a:prstGeom prst="line">
            <a:avLst/>
          </a:prstGeom>
          <a:noFill/>
          <a:ln w="3175" cap="flat">
            <a:solidFill>
              <a:schemeClr val="bg1"/>
            </a:solidFill>
            <a:prstDash val="solid"/>
            <a:miter lim="800000"/>
            <a:headEnd/>
            <a:tailEnd/>
          </a:ln>
          <a:extLst>
            <a:ext uri="{909E8E84-426E-40DD-AFC4-6F175D3DCCD1}">
              <a14:hiddenFill xmlns:a14="http://schemas.microsoft.com/office/drawing/2010/main">
                <a:noFill/>
              </a14:hiddenFill>
            </a:ext>
          </a:extLst>
        </p:spPr>
      </p:cxnSp>
      <p:pic>
        <p:nvPicPr>
          <p:cNvPr id="10" name="Picture 41"/>
          <p:cNvPicPr>
            <a:picLocks noChangeAspect="1" noChangeArrowheads="1"/>
          </p:cNvPicPr>
          <p:nvPr userDrawn="1"/>
        </p:nvPicPr>
        <p:blipFill rotWithShape="1">
          <a:blip r:embed="rId12">
            <a:extLst>
              <a:ext uri="{28A0092B-C50C-407E-A947-70E740481C1C}">
                <a14:useLocalDpi xmlns:a14="http://schemas.microsoft.com/office/drawing/2010/main" val="0"/>
              </a:ext>
            </a:extLst>
          </a:blip>
          <a:srcRect b="35957"/>
          <a:stretch/>
        </p:blipFill>
        <p:spPr bwMode="invGray">
          <a:xfrm>
            <a:off x="8131174" y="6392864"/>
            <a:ext cx="799313" cy="335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8672340"/>
      </p:ext>
    </p:extLst>
  </p:cSld>
  <p:clrMap bg1="lt1" tx1="dk1" bg2="lt2" tx2="dk2" accent1="accent1" accent2="accent2" accent3="accent3" accent4="accent4" accent5="accent5" accent6="accent6" hlink="hlink" folHlink="folHlink"/>
  <p:sldLayoutIdLst>
    <p:sldLayoutId id="2147483953" r:id="rId1"/>
    <p:sldLayoutId id="2147483960" r:id="rId2"/>
    <p:sldLayoutId id="2147483961" r:id="rId3"/>
    <p:sldLayoutId id="2147483962" r:id="rId4"/>
    <p:sldLayoutId id="2147483963" r:id="rId5"/>
    <p:sldLayoutId id="2147483964" r:id="rId6"/>
    <p:sldLayoutId id="2147483965" r:id="rId7"/>
    <p:sldLayoutId id="2147483966" r:id="rId8"/>
    <p:sldLayoutId id="2147483968" r:id="rId9"/>
    <p:sldLayoutId id="2147483969" r:id="rId10"/>
  </p:sldLayoutIdLst>
  <p:transition>
    <p:fade/>
  </p:transition>
  <p:hf sldNum="0" hdr="0" dt="0"/>
  <p:txStyles>
    <p:titleStyle>
      <a:lvl1pPr algn="l" defTabSz="914400" rtl="0" eaLnBrk="1" latinLnBrk="0" hangingPunct="1">
        <a:lnSpc>
          <a:spcPct val="85000"/>
        </a:lnSpc>
        <a:spcBef>
          <a:spcPct val="0"/>
        </a:spcBef>
        <a:buNone/>
        <a:defRPr lang="en-US" sz="3600" b="0" kern="1200" cap="none" spc="0" baseline="0" dirty="0" smtClean="0">
          <a:solidFill>
            <a:schemeClr val="bg1"/>
          </a:solidFill>
          <a:latin typeface="+mn-lt"/>
          <a:ea typeface="+mj-ea"/>
          <a:cs typeface="Arial" pitchFamily="34" charset="0"/>
        </a:defRPr>
      </a:lvl1pPr>
    </p:titleStyle>
    <p:bodyStyle>
      <a:lvl1pPr marL="168275" indent="-168275" algn="l" defTabSz="914400" rtl="0" eaLnBrk="1" latinLnBrk="0" hangingPunct="1">
        <a:lnSpc>
          <a:spcPct val="90000"/>
        </a:lnSpc>
        <a:spcBef>
          <a:spcPts val="1400"/>
        </a:spcBef>
        <a:buClr>
          <a:schemeClr val="bg1"/>
        </a:buClr>
        <a:buFont typeface="Wingdings" panose="05000000000000000000" pitchFamily="2" charset="2"/>
        <a:buChar char="§"/>
        <a:defRPr lang="en-US" sz="2100" b="0" kern="1200" dirty="0" smtClean="0">
          <a:solidFill>
            <a:schemeClr val="bg1"/>
          </a:solidFill>
          <a:latin typeface="+mj-lt"/>
          <a:ea typeface="+mn-ea"/>
          <a:cs typeface="+mn-cs"/>
        </a:defRPr>
      </a:lvl1pPr>
      <a:lvl2pPr marL="457200" indent="-227013" algn="l" defTabSz="914400" rtl="0" eaLnBrk="1" latinLnBrk="0" hangingPunct="1">
        <a:lnSpc>
          <a:spcPct val="90000"/>
        </a:lnSpc>
        <a:spcBef>
          <a:spcPts val="1400"/>
        </a:spcBef>
        <a:buClr>
          <a:schemeClr val="bg1"/>
        </a:buClr>
        <a:buFont typeface="Arial" panose="020B0604020202020204" pitchFamily="34" charset="0"/>
        <a:buChar char="•"/>
        <a:defRPr lang="en-US" sz="2100" b="0" kern="1200" dirty="0" smtClean="0">
          <a:solidFill>
            <a:schemeClr val="bg1"/>
          </a:solidFill>
          <a:latin typeface="+mj-lt"/>
          <a:ea typeface="+mn-ea"/>
          <a:cs typeface="+mn-cs"/>
        </a:defRPr>
      </a:lvl2pPr>
      <a:lvl3pPr marL="742950" indent="-227013" algn="l" defTabSz="914400" rtl="0" eaLnBrk="1" latinLnBrk="0" hangingPunct="1">
        <a:lnSpc>
          <a:spcPct val="90000"/>
        </a:lnSpc>
        <a:spcBef>
          <a:spcPts val="1400"/>
        </a:spcBef>
        <a:buClr>
          <a:schemeClr val="bg1"/>
        </a:buClr>
        <a:buFont typeface="Arial" panose="020B0604020202020204" pitchFamily="34" charset="0"/>
        <a:buChar char="‒"/>
        <a:defRPr lang="en-US" sz="2100" b="0" kern="1200" dirty="0" smtClean="0">
          <a:solidFill>
            <a:schemeClr val="bg1"/>
          </a:solidFill>
          <a:latin typeface="+mj-lt"/>
          <a:ea typeface="+mn-ea"/>
          <a:cs typeface="+mn-cs"/>
        </a:defRPr>
      </a:lvl3pPr>
      <a:lvl4pPr marL="1028700" indent="-228600" algn="l" defTabSz="914400" rtl="0" eaLnBrk="1" latinLnBrk="0" hangingPunct="1">
        <a:lnSpc>
          <a:spcPct val="90000"/>
        </a:lnSpc>
        <a:spcBef>
          <a:spcPts val="1400"/>
        </a:spcBef>
        <a:buClr>
          <a:schemeClr val="bg1"/>
        </a:buClr>
        <a:buFont typeface="Wingdings" panose="05000000000000000000" pitchFamily="2" charset="2"/>
        <a:buChar char="§"/>
        <a:defRPr lang="en-US" sz="2100" b="0" kern="1200" dirty="0" smtClean="0">
          <a:solidFill>
            <a:schemeClr val="bg1"/>
          </a:solidFill>
          <a:latin typeface="+mj-lt"/>
          <a:ea typeface="+mn-ea"/>
          <a:cs typeface="+mn-cs"/>
        </a:defRPr>
      </a:lvl4pPr>
      <a:lvl5pPr marL="1312863" indent="-227013" algn="l" defTabSz="914400" rtl="0" eaLnBrk="1" latinLnBrk="0" hangingPunct="1">
        <a:lnSpc>
          <a:spcPct val="90000"/>
        </a:lnSpc>
        <a:spcBef>
          <a:spcPts val="1400"/>
        </a:spcBef>
        <a:buClr>
          <a:schemeClr val="bg1"/>
        </a:buClr>
        <a:buFont typeface="Arial" panose="020B0604020202020204" pitchFamily="34" charset="0"/>
        <a:buChar char="•"/>
        <a:defRPr lang="en-US" sz="2100" b="0" kern="1200" dirty="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bwMode="invGray">
          <a:xfrm>
            <a:off x="0" y="6250080"/>
            <a:ext cx="9144000" cy="607920"/>
          </a:xfrm>
          <a:prstGeom prst="rect">
            <a:avLst/>
          </a:prstGeom>
          <a:solidFill>
            <a:schemeClr val="tx1"/>
          </a:solidFill>
          <a:ln w="19050" algn="ctr">
            <a:solidFill>
              <a:schemeClr val="tx1"/>
            </a:solid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
        <p:nvSpPr>
          <p:cNvPr id="2" name="Title Placeholder 1"/>
          <p:cNvSpPr>
            <a:spLocks noGrp="1"/>
          </p:cNvSpPr>
          <p:nvPr>
            <p:ph type="title"/>
          </p:nvPr>
        </p:nvSpPr>
        <p:spPr>
          <a:xfrm>
            <a:off x="655950" y="434358"/>
            <a:ext cx="8089900" cy="563231"/>
          </a:xfrm>
          <a:prstGeom prst="rect">
            <a:avLst/>
          </a:prstGeom>
        </p:spPr>
        <p:txBody>
          <a:bodyPr vert="horz" wrap="square" lIns="91440" tIns="45720" rIns="91440" bIns="45720" rtlCol="0" anchor="t" anchorCtr="0">
            <a:spAutoFit/>
          </a:bodyPr>
          <a:lstStyle/>
          <a:p>
            <a:r>
              <a:rPr lang="en-US" dirty="0"/>
              <a:t>Slide Title Here</a:t>
            </a:r>
          </a:p>
        </p:txBody>
      </p:sp>
      <p:sp>
        <p:nvSpPr>
          <p:cNvPr id="3" name="Text Placeholder 2"/>
          <p:cNvSpPr>
            <a:spLocks noGrp="1"/>
          </p:cNvSpPr>
          <p:nvPr>
            <p:ph type="body" idx="1"/>
          </p:nvPr>
        </p:nvSpPr>
        <p:spPr>
          <a:xfrm>
            <a:off x="657789" y="1555416"/>
            <a:ext cx="8089901" cy="1661993"/>
          </a:xfrm>
          <a:prstGeom prst="rect">
            <a:avLst/>
          </a:prstGeom>
        </p:spPr>
        <p:txBody>
          <a:bodyPr vert="horz" wrap="square" lIns="91440" tIns="45720" rIns="91440" bIns="45720" rtlCol="0">
            <a:noAutofit/>
          </a:body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4"/>
          <p:cNvSpPr>
            <a:spLocks noGrp="1"/>
          </p:cNvSpPr>
          <p:nvPr>
            <p:ph type="dt" sz="half" idx="2"/>
          </p:nvPr>
        </p:nvSpPr>
        <p:spPr>
          <a:xfrm>
            <a:off x="6334637" y="6452360"/>
            <a:ext cx="927193" cy="155235"/>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endParaRPr lang="en-US" dirty="0"/>
          </a:p>
        </p:txBody>
      </p:sp>
      <p:sp>
        <p:nvSpPr>
          <p:cNvPr id="11" name="Footer Placeholder 5"/>
          <p:cNvSpPr>
            <a:spLocks noGrp="1"/>
          </p:cNvSpPr>
          <p:nvPr>
            <p:ph type="ftr" sz="quarter" idx="3"/>
          </p:nvPr>
        </p:nvSpPr>
        <p:spPr>
          <a:xfrm>
            <a:off x="729161" y="6470128"/>
            <a:ext cx="4310907" cy="137980"/>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r>
              <a:rPr lang="en-US" dirty="0"/>
              <a:t>January 7th - Atrium Health visit</a:t>
            </a:r>
          </a:p>
        </p:txBody>
      </p:sp>
      <p:sp>
        <p:nvSpPr>
          <p:cNvPr id="12" name="Slide Number Placeholder 6"/>
          <p:cNvSpPr>
            <a:spLocks noGrp="1"/>
          </p:cNvSpPr>
          <p:nvPr>
            <p:ph type="sldNum" sz="quarter" idx="4"/>
          </p:nvPr>
        </p:nvSpPr>
        <p:spPr>
          <a:xfrm>
            <a:off x="358009" y="6453503"/>
            <a:ext cx="246061" cy="155233"/>
          </a:xfrm>
          <a:prstGeom prst="rect">
            <a:avLst/>
          </a:prstGeom>
        </p:spPr>
        <p:txBody>
          <a:bodyPr vert="horz" wrap="square" lIns="0" tIns="0" rIns="0" bIns="0" rtlCol="0" anchor="b" anchorCtr="0"/>
          <a:lstStyle>
            <a:lvl1pPr algn="l">
              <a:defRPr sz="9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pic>
        <p:nvPicPr>
          <p:cNvPr id="9" name="Picture 41"/>
          <p:cNvPicPr>
            <a:picLocks noChangeAspect="1" noChangeArrowheads="1"/>
          </p:cNvPicPr>
          <p:nvPr userDrawn="1"/>
        </p:nvPicPr>
        <p:blipFill rotWithShape="1">
          <a:blip r:embed="rId10">
            <a:extLst>
              <a:ext uri="{28A0092B-C50C-407E-A947-70E740481C1C}">
                <a14:useLocalDpi xmlns:a14="http://schemas.microsoft.com/office/drawing/2010/main" val="0"/>
              </a:ext>
            </a:extLst>
          </a:blip>
          <a:srcRect b="35957"/>
          <a:stretch/>
        </p:blipFill>
        <p:spPr bwMode="invGray">
          <a:xfrm>
            <a:off x="8131174" y="6392864"/>
            <a:ext cx="799313" cy="335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434878"/>
      </p:ext>
    </p:extLst>
  </p:cSld>
  <p:clrMap bg1="lt1" tx1="dk1" bg2="lt2" tx2="dk2" accent1="accent1" accent2="accent2" accent3="accent3" accent4="accent4" accent5="accent5" accent6="accent6" hlink="hlink" folHlink="folHlink"/>
  <p:sldLayoutIdLst>
    <p:sldLayoutId id="2147484001" r:id="rId1"/>
    <p:sldLayoutId id="2147483979" r:id="rId2"/>
    <p:sldLayoutId id="2147483980" r:id="rId3"/>
    <p:sldLayoutId id="2147483981" r:id="rId4"/>
    <p:sldLayoutId id="2147483982" r:id="rId5"/>
    <p:sldLayoutId id="2147483983" r:id="rId6"/>
    <p:sldLayoutId id="2147483984" r:id="rId7"/>
    <p:sldLayoutId id="2147483985" r:id="rId8"/>
  </p:sldLayoutIdLst>
  <p:transition>
    <p:fade/>
  </p:transition>
  <p:hf sldNum="0" hdr="0" dt="0"/>
  <p:txStyles>
    <p:titleStyle>
      <a:lvl1pPr algn="l" defTabSz="914400" rtl="0" eaLnBrk="1" latinLnBrk="0" hangingPunct="1">
        <a:lnSpc>
          <a:spcPct val="85000"/>
        </a:lnSpc>
        <a:spcBef>
          <a:spcPct val="0"/>
        </a:spcBef>
        <a:buNone/>
        <a:defRPr lang="en-US" sz="3600" b="0" kern="1200" cap="none" spc="0" baseline="0" dirty="0" smtClean="0">
          <a:solidFill>
            <a:schemeClr val="tx1"/>
          </a:solidFill>
          <a:latin typeface="+mn-lt"/>
          <a:ea typeface="+mj-ea"/>
          <a:cs typeface="Arial" pitchFamily="34" charset="0"/>
        </a:defRPr>
      </a:lvl1pPr>
    </p:titleStyle>
    <p:bodyStyle>
      <a:lvl1pPr marL="168275" indent="-168275" algn="l" defTabSz="914400" rtl="0" eaLnBrk="1" latinLnBrk="0" hangingPunct="1">
        <a:lnSpc>
          <a:spcPct val="90000"/>
        </a:lnSpc>
        <a:spcBef>
          <a:spcPts val="1400"/>
        </a:spcBef>
        <a:buClr>
          <a:schemeClr val="accent1"/>
        </a:buClr>
        <a:buFont typeface="Wingdings" panose="05000000000000000000" pitchFamily="2" charset="2"/>
        <a:buChar char="§"/>
        <a:defRPr lang="en-US" sz="2100" b="0" kern="1200" dirty="0" smtClean="0">
          <a:solidFill>
            <a:schemeClr val="tx1"/>
          </a:solidFill>
          <a:latin typeface="+mj-lt"/>
          <a:ea typeface="+mn-ea"/>
          <a:cs typeface="+mn-cs"/>
        </a:defRPr>
      </a:lvl1pPr>
      <a:lvl2pPr marL="457200" indent="-227013" algn="l" defTabSz="914400" rtl="0" eaLnBrk="1" latinLnBrk="0" hangingPunct="1">
        <a:lnSpc>
          <a:spcPct val="90000"/>
        </a:lnSpc>
        <a:spcBef>
          <a:spcPts val="1400"/>
        </a:spcBef>
        <a:buClr>
          <a:schemeClr val="accent1"/>
        </a:buClr>
        <a:buFont typeface="Arial" panose="020B0604020202020204" pitchFamily="34" charset="0"/>
        <a:buChar char="•"/>
        <a:defRPr lang="en-US" sz="2100" b="0" kern="1200" dirty="0" smtClean="0">
          <a:solidFill>
            <a:schemeClr val="tx1"/>
          </a:solidFill>
          <a:latin typeface="+mj-lt"/>
          <a:ea typeface="+mn-ea"/>
          <a:cs typeface="+mn-cs"/>
        </a:defRPr>
      </a:lvl2pPr>
      <a:lvl3pPr marL="742950" indent="-227013" algn="l" defTabSz="914400" rtl="0" eaLnBrk="1" latinLnBrk="0" hangingPunct="1">
        <a:lnSpc>
          <a:spcPct val="90000"/>
        </a:lnSpc>
        <a:spcBef>
          <a:spcPts val="1400"/>
        </a:spcBef>
        <a:buClr>
          <a:schemeClr val="accent1"/>
        </a:buClr>
        <a:buFont typeface="Arial" panose="020B0604020202020204" pitchFamily="34" charset="0"/>
        <a:buChar char="‒"/>
        <a:defRPr lang="en-US" sz="2100" b="0" kern="1200" dirty="0" smtClean="0">
          <a:solidFill>
            <a:schemeClr val="tx1"/>
          </a:solidFill>
          <a:latin typeface="+mj-lt"/>
          <a:ea typeface="+mn-ea"/>
          <a:cs typeface="+mn-cs"/>
        </a:defRPr>
      </a:lvl3pPr>
      <a:lvl4pPr marL="1028700" indent="-228600" algn="l" defTabSz="914400" rtl="0" eaLnBrk="1" latinLnBrk="0" hangingPunct="1">
        <a:lnSpc>
          <a:spcPct val="90000"/>
        </a:lnSpc>
        <a:spcBef>
          <a:spcPts val="1400"/>
        </a:spcBef>
        <a:buClr>
          <a:schemeClr val="accent1"/>
        </a:buClr>
        <a:buFont typeface="Wingdings" panose="05000000000000000000" pitchFamily="2" charset="2"/>
        <a:buChar char="§"/>
        <a:defRPr lang="en-US" sz="2100" b="0" kern="1200" dirty="0" smtClean="0">
          <a:solidFill>
            <a:schemeClr val="tx1"/>
          </a:solidFill>
          <a:latin typeface="+mj-lt"/>
          <a:ea typeface="+mn-ea"/>
          <a:cs typeface="+mn-cs"/>
        </a:defRPr>
      </a:lvl4pPr>
      <a:lvl5pPr marL="1312863" indent="-227013" algn="l" defTabSz="914400" rtl="0" eaLnBrk="1" latinLnBrk="0" hangingPunct="1">
        <a:lnSpc>
          <a:spcPct val="90000"/>
        </a:lnSpc>
        <a:spcBef>
          <a:spcPts val="1400"/>
        </a:spcBef>
        <a:buClr>
          <a:schemeClr val="accent1"/>
        </a:buClr>
        <a:buFont typeface="Arial" panose="020B0604020202020204" pitchFamily="34" charset="0"/>
        <a:buChar char="•"/>
        <a:defRPr lang="en-US" sz="2100" b="0" kern="1200" dirty="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493" y="2471655"/>
            <a:ext cx="7895333" cy="1495794"/>
          </a:xfrm>
        </p:spPr>
        <p:txBody>
          <a:bodyPr/>
          <a:lstStyle/>
          <a:p>
            <a:r>
              <a:rPr lang="en-US" sz="4800" b="1" dirty="0">
                <a:solidFill>
                  <a:prstClr val="white"/>
                </a:solidFill>
                <a:cs typeface="Arial" pitchFamily="34" charset="0"/>
              </a:rPr>
              <a:t>Academic Senate</a:t>
            </a:r>
            <a:br>
              <a:rPr lang="en-US" sz="4800" b="1" dirty="0">
                <a:solidFill>
                  <a:prstClr val="white"/>
                </a:solidFill>
                <a:cs typeface="Arial" pitchFamily="34" charset="0"/>
              </a:rPr>
            </a:br>
            <a:r>
              <a:rPr lang="en-US" sz="4800" b="1" dirty="0">
                <a:solidFill>
                  <a:prstClr val="white"/>
                </a:solidFill>
                <a:cs typeface="Arial" pitchFamily="34" charset="0"/>
              </a:rPr>
              <a:t>Telework Survey</a:t>
            </a:r>
            <a:endParaRPr lang="en-US" dirty="0"/>
          </a:p>
        </p:txBody>
      </p:sp>
      <p:sp>
        <p:nvSpPr>
          <p:cNvPr id="3" name="Text Placeholder 2"/>
          <p:cNvSpPr>
            <a:spLocks noGrp="1"/>
          </p:cNvSpPr>
          <p:nvPr>
            <p:ph type="body" idx="1"/>
          </p:nvPr>
        </p:nvSpPr>
        <p:spPr>
          <a:xfrm>
            <a:off x="610493" y="4293853"/>
            <a:ext cx="8110720" cy="848418"/>
          </a:xfrm>
        </p:spPr>
        <p:txBody>
          <a:bodyPr/>
          <a:lstStyle/>
          <a:p>
            <a:r>
              <a:rPr lang="en-US" sz="4400" dirty="0">
                <a:solidFill>
                  <a:prstClr val="white"/>
                </a:solidFill>
                <a:ea typeface="Arial" charset="0"/>
                <a:cs typeface="Arial" charset="0"/>
              </a:rPr>
              <a:t>Initial Report</a:t>
            </a:r>
          </a:p>
          <a:p>
            <a:r>
              <a:rPr lang="en-US" sz="5400" dirty="0">
                <a:solidFill>
                  <a:schemeClr val="accent6"/>
                </a:solidFill>
                <a:ea typeface="Helvetica Neue" panose="02000503000000020004" pitchFamily="2" charset="0"/>
                <a:cs typeface="Helvetica Neue" panose="02000503000000020004" pitchFamily="2" charset="0"/>
              </a:rPr>
              <a:t>July 1, 2020</a:t>
            </a:r>
          </a:p>
        </p:txBody>
      </p:sp>
    </p:spTree>
    <p:extLst>
      <p:ext uri="{BB962C8B-B14F-4D97-AF65-F5344CB8AC3E}">
        <p14:creationId xmlns:p14="http://schemas.microsoft.com/office/powerpoint/2010/main" val="182731610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2.1.1 - Do you have enough telework to mostly fill a 4-hour time block, either working alone or with colleagues in a virtual work room?</a:t>
            </a:r>
          </a:p>
        </p:txBody>
      </p:sp>
      <p:pic>
        <p:nvPicPr>
          <p:cNvPr id="3" name="Object 2"/>
          <p:cNvPicPr>
            <a:picLocks noChangeAspect="1"/>
          </p:cNvPicPr>
          <p:nvPr/>
        </p:nvPicPr>
        <p:blipFill>
          <a:blip r:embed="rId2" cstate="print"/>
          <a:stretch>
            <a:fillRect/>
          </a:stretch>
        </p:blipFill>
        <p:spPr>
          <a:xfrm>
            <a:off x="295938" y="1385839"/>
            <a:ext cx="7697357" cy="4810848"/>
          </a:xfrm>
          <a:prstGeom prst="rect">
            <a:avLst/>
          </a:prstGeom>
        </p:spPr>
      </p:pic>
      <p:sp>
        <p:nvSpPr>
          <p:cNvPr id="4" name="Rectangle 3">
            <a:extLst>
              <a:ext uri="{FF2B5EF4-FFF2-40B4-BE49-F238E27FC236}">
                <a16:creationId xmlns:a16="http://schemas.microsoft.com/office/drawing/2014/main" id="{D73C6FA7-A033-4E20-89AA-EDF1AE5F656B}"/>
              </a:ext>
            </a:extLst>
          </p:cNvPr>
          <p:cNvSpPr/>
          <p:nvPr/>
        </p:nvSpPr>
        <p:spPr>
          <a:xfrm>
            <a:off x="7132162" y="2399508"/>
            <a:ext cx="752129" cy="369332"/>
          </a:xfrm>
          <a:prstGeom prst="rect">
            <a:avLst/>
          </a:prstGeom>
        </p:spPr>
        <p:txBody>
          <a:bodyPr wrap="none">
            <a:spAutoFit/>
          </a:bodyPr>
          <a:lstStyle/>
          <a:p>
            <a:r>
              <a:rPr lang="en-US" dirty="0"/>
              <a:t>95.7%</a:t>
            </a:r>
          </a:p>
        </p:txBody>
      </p:sp>
      <p:sp>
        <p:nvSpPr>
          <p:cNvPr id="5" name="Rectangle 4">
            <a:extLst>
              <a:ext uri="{FF2B5EF4-FFF2-40B4-BE49-F238E27FC236}">
                <a16:creationId xmlns:a16="http://schemas.microsoft.com/office/drawing/2014/main" id="{C99C00E2-5696-458D-9869-024CA5B9652D}"/>
              </a:ext>
            </a:extLst>
          </p:cNvPr>
          <p:cNvSpPr/>
          <p:nvPr/>
        </p:nvSpPr>
        <p:spPr>
          <a:xfrm>
            <a:off x="1542188" y="4625873"/>
            <a:ext cx="643125" cy="369332"/>
          </a:xfrm>
          <a:prstGeom prst="rect">
            <a:avLst/>
          </a:prstGeom>
        </p:spPr>
        <p:txBody>
          <a:bodyPr wrap="none">
            <a:spAutoFit/>
          </a:bodyPr>
          <a:lstStyle/>
          <a:p>
            <a:r>
              <a:rPr lang="en-US" dirty="0"/>
              <a:t>4.3%</a:t>
            </a:r>
          </a:p>
        </p:txBody>
      </p:sp>
    </p:spTree>
    <p:extLst>
      <p:ext uri="{BB962C8B-B14F-4D97-AF65-F5344CB8AC3E}">
        <p14:creationId xmlns:p14="http://schemas.microsoft.com/office/powerpoint/2010/main" val="302342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2.1.2 – Work Areas Suitable for Telework:</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
        <p:nvSpPr>
          <p:cNvPr id="4" name="Rectangle 3">
            <a:extLst>
              <a:ext uri="{FF2B5EF4-FFF2-40B4-BE49-F238E27FC236}">
                <a16:creationId xmlns:a16="http://schemas.microsoft.com/office/drawing/2014/main" id="{43789FC0-AA50-453A-8522-677EC354DB32}"/>
              </a:ext>
            </a:extLst>
          </p:cNvPr>
          <p:cNvSpPr/>
          <p:nvPr/>
        </p:nvSpPr>
        <p:spPr>
          <a:xfrm>
            <a:off x="5363946" y="1544742"/>
            <a:ext cx="752129" cy="369332"/>
          </a:xfrm>
          <a:prstGeom prst="rect">
            <a:avLst/>
          </a:prstGeom>
        </p:spPr>
        <p:txBody>
          <a:bodyPr wrap="none">
            <a:spAutoFit/>
          </a:bodyPr>
          <a:lstStyle/>
          <a:p>
            <a:r>
              <a:rPr lang="en-US" dirty="0"/>
              <a:t>18.3%</a:t>
            </a:r>
          </a:p>
        </p:txBody>
      </p:sp>
      <p:sp>
        <p:nvSpPr>
          <p:cNvPr id="5" name="Rectangle 4">
            <a:extLst>
              <a:ext uri="{FF2B5EF4-FFF2-40B4-BE49-F238E27FC236}">
                <a16:creationId xmlns:a16="http://schemas.microsoft.com/office/drawing/2014/main" id="{1B3328EA-CEC6-45FF-B2B4-AE13EFAE077E}"/>
              </a:ext>
            </a:extLst>
          </p:cNvPr>
          <p:cNvSpPr/>
          <p:nvPr/>
        </p:nvSpPr>
        <p:spPr>
          <a:xfrm>
            <a:off x="7659885" y="2498899"/>
            <a:ext cx="752129" cy="369332"/>
          </a:xfrm>
          <a:prstGeom prst="rect">
            <a:avLst/>
          </a:prstGeom>
        </p:spPr>
        <p:txBody>
          <a:bodyPr wrap="none">
            <a:spAutoFit/>
          </a:bodyPr>
          <a:lstStyle/>
          <a:p>
            <a:r>
              <a:rPr lang="en-US" dirty="0"/>
              <a:t>29.4%</a:t>
            </a:r>
          </a:p>
        </p:txBody>
      </p:sp>
      <p:sp>
        <p:nvSpPr>
          <p:cNvPr id="6" name="Rectangle 5">
            <a:extLst>
              <a:ext uri="{FF2B5EF4-FFF2-40B4-BE49-F238E27FC236}">
                <a16:creationId xmlns:a16="http://schemas.microsoft.com/office/drawing/2014/main" id="{52392A35-7FE0-46A0-9875-260E32C7385C}"/>
              </a:ext>
            </a:extLst>
          </p:cNvPr>
          <p:cNvSpPr/>
          <p:nvPr/>
        </p:nvSpPr>
        <p:spPr>
          <a:xfrm>
            <a:off x="7085365" y="3429000"/>
            <a:ext cx="752129" cy="369332"/>
          </a:xfrm>
          <a:prstGeom prst="rect">
            <a:avLst/>
          </a:prstGeom>
        </p:spPr>
        <p:txBody>
          <a:bodyPr wrap="none">
            <a:spAutoFit/>
          </a:bodyPr>
          <a:lstStyle/>
          <a:p>
            <a:r>
              <a:rPr lang="en-US" dirty="0"/>
              <a:t>26.6%</a:t>
            </a:r>
          </a:p>
        </p:txBody>
      </p:sp>
      <p:sp>
        <p:nvSpPr>
          <p:cNvPr id="7" name="Rectangle 6">
            <a:extLst>
              <a:ext uri="{FF2B5EF4-FFF2-40B4-BE49-F238E27FC236}">
                <a16:creationId xmlns:a16="http://schemas.microsoft.com/office/drawing/2014/main" id="{3845D25A-1FEC-4960-9F3E-592F30DDB4BB}"/>
              </a:ext>
            </a:extLst>
          </p:cNvPr>
          <p:cNvSpPr/>
          <p:nvPr/>
        </p:nvSpPr>
        <p:spPr>
          <a:xfrm>
            <a:off x="6595164" y="4359101"/>
            <a:ext cx="752129" cy="369332"/>
          </a:xfrm>
          <a:prstGeom prst="rect">
            <a:avLst/>
          </a:prstGeom>
        </p:spPr>
        <p:txBody>
          <a:bodyPr wrap="none">
            <a:spAutoFit/>
          </a:bodyPr>
          <a:lstStyle/>
          <a:p>
            <a:r>
              <a:rPr lang="en-US" dirty="0"/>
              <a:t>24.3%</a:t>
            </a:r>
          </a:p>
        </p:txBody>
      </p:sp>
      <p:sp>
        <p:nvSpPr>
          <p:cNvPr id="8" name="Rectangle 7">
            <a:extLst>
              <a:ext uri="{FF2B5EF4-FFF2-40B4-BE49-F238E27FC236}">
                <a16:creationId xmlns:a16="http://schemas.microsoft.com/office/drawing/2014/main" id="{E315A1E2-16E0-44F5-BB99-467A8EABF611}"/>
              </a:ext>
            </a:extLst>
          </p:cNvPr>
          <p:cNvSpPr/>
          <p:nvPr/>
        </p:nvSpPr>
        <p:spPr>
          <a:xfrm>
            <a:off x="1909935" y="5288668"/>
            <a:ext cx="643125" cy="369332"/>
          </a:xfrm>
          <a:prstGeom prst="rect">
            <a:avLst/>
          </a:prstGeom>
        </p:spPr>
        <p:txBody>
          <a:bodyPr wrap="none">
            <a:spAutoFit/>
          </a:bodyPr>
          <a:lstStyle/>
          <a:p>
            <a:r>
              <a:rPr lang="en-US" dirty="0"/>
              <a:t>1.6%</a:t>
            </a:r>
          </a:p>
        </p:txBody>
      </p:sp>
    </p:spTree>
    <p:extLst>
      <p:ext uri="{BB962C8B-B14F-4D97-AF65-F5344CB8AC3E}">
        <p14:creationId xmlns:p14="http://schemas.microsoft.com/office/powerpoint/2010/main" val="4060428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2.1.3 - A single telework time block is 4 hours (1/2 day).   How much of your work week would be suitable for telework permanently?</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
        <p:nvSpPr>
          <p:cNvPr id="4" name="Rectangle 3">
            <a:extLst>
              <a:ext uri="{FF2B5EF4-FFF2-40B4-BE49-F238E27FC236}">
                <a16:creationId xmlns:a16="http://schemas.microsoft.com/office/drawing/2014/main" id="{3F50C98E-23D0-47B5-91ED-00730A774046}"/>
              </a:ext>
            </a:extLst>
          </p:cNvPr>
          <p:cNvSpPr/>
          <p:nvPr/>
        </p:nvSpPr>
        <p:spPr>
          <a:xfrm>
            <a:off x="2019267" y="1465230"/>
            <a:ext cx="643125" cy="369332"/>
          </a:xfrm>
          <a:prstGeom prst="rect">
            <a:avLst/>
          </a:prstGeom>
        </p:spPr>
        <p:txBody>
          <a:bodyPr wrap="none">
            <a:spAutoFit/>
          </a:bodyPr>
          <a:lstStyle/>
          <a:p>
            <a:r>
              <a:rPr lang="en-US" dirty="0"/>
              <a:t>4.1%</a:t>
            </a:r>
          </a:p>
        </p:txBody>
      </p:sp>
      <p:sp>
        <p:nvSpPr>
          <p:cNvPr id="5" name="Rectangle 4">
            <a:extLst>
              <a:ext uri="{FF2B5EF4-FFF2-40B4-BE49-F238E27FC236}">
                <a16:creationId xmlns:a16="http://schemas.microsoft.com/office/drawing/2014/main" id="{F845EA6D-2D5B-4BAF-8FAD-F5526F7E93B8}"/>
              </a:ext>
            </a:extLst>
          </p:cNvPr>
          <p:cNvSpPr/>
          <p:nvPr/>
        </p:nvSpPr>
        <p:spPr>
          <a:xfrm>
            <a:off x="2749956" y="2250421"/>
            <a:ext cx="752129" cy="369332"/>
          </a:xfrm>
          <a:prstGeom prst="rect">
            <a:avLst/>
          </a:prstGeom>
        </p:spPr>
        <p:txBody>
          <a:bodyPr wrap="none">
            <a:spAutoFit/>
          </a:bodyPr>
          <a:lstStyle/>
          <a:p>
            <a:r>
              <a:rPr lang="en-US" dirty="0"/>
              <a:t>11.1%</a:t>
            </a:r>
          </a:p>
        </p:txBody>
      </p:sp>
      <p:sp>
        <p:nvSpPr>
          <p:cNvPr id="6" name="Rectangle 5">
            <a:extLst>
              <a:ext uri="{FF2B5EF4-FFF2-40B4-BE49-F238E27FC236}">
                <a16:creationId xmlns:a16="http://schemas.microsoft.com/office/drawing/2014/main" id="{CEF25AD7-4BD8-43C7-9A16-58BB8E181C07}"/>
              </a:ext>
            </a:extLst>
          </p:cNvPr>
          <p:cNvSpPr/>
          <p:nvPr/>
        </p:nvSpPr>
        <p:spPr>
          <a:xfrm>
            <a:off x="2938797" y="3049729"/>
            <a:ext cx="752129" cy="369332"/>
          </a:xfrm>
          <a:prstGeom prst="rect">
            <a:avLst/>
          </a:prstGeom>
        </p:spPr>
        <p:txBody>
          <a:bodyPr wrap="none">
            <a:spAutoFit/>
          </a:bodyPr>
          <a:lstStyle/>
          <a:p>
            <a:r>
              <a:rPr lang="en-US" dirty="0"/>
              <a:t>12.9%</a:t>
            </a:r>
          </a:p>
        </p:txBody>
      </p:sp>
      <p:sp>
        <p:nvSpPr>
          <p:cNvPr id="7" name="Rectangle 6">
            <a:extLst>
              <a:ext uri="{FF2B5EF4-FFF2-40B4-BE49-F238E27FC236}">
                <a16:creationId xmlns:a16="http://schemas.microsoft.com/office/drawing/2014/main" id="{9988D6A2-845E-4B9D-8657-54C077CA140C}"/>
              </a:ext>
            </a:extLst>
          </p:cNvPr>
          <p:cNvSpPr/>
          <p:nvPr/>
        </p:nvSpPr>
        <p:spPr>
          <a:xfrm>
            <a:off x="3066386" y="3790092"/>
            <a:ext cx="752129" cy="369332"/>
          </a:xfrm>
          <a:prstGeom prst="rect">
            <a:avLst/>
          </a:prstGeom>
        </p:spPr>
        <p:txBody>
          <a:bodyPr wrap="none">
            <a:spAutoFit/>
          </a:bodyPr>
          <a:lstStyle/>
          <a:p>
            <a:r>
              <a:rPr lang="en-US" dirty="0"/>
              <a:t>14.2%</a:t>
            </a:r>
          </a:p>
        </p:txBody>
      </p:sp>
      <p:sp>
        <p:nvSpPr>
          <p:cNvPr id="8" name="Rectangle 7">
            <a:extLst>
              <a:ext uri="{FF2B5EF4-FFF2-40B4-BE49-F238E27FC236}">
                <a16:creationId xmlns:a16="http://schemas.microsoft.com/office/drawing/2014/main" id="{36C0BE45-9A15-4EBE-AB0A-BDFD8727E906}"/>
              </a:ext>
            </a:extLst>
          </p:cNvPr>
          <p:cNvSpPr/>
          <p:nvPr/>
        </p:nvSpPr>
        <p:spPr>
          <a:xfrm>
            <a:off x="7665010" y="4546360"/>
            <a:ext cx="752129" cy="369332"/>
          </a:xfrm>
          <a:prstGeom prst="rect">
            <a:avLst/>
          </a:prstGeom>
        </p:spPr>
        <p:txBody>
          <a:bodyPr wrap="none">
            <a:spAutoFit/>
          </a:bodyPr>
          <a:lstStyle/>
          <a:p>
            <a:r>
              <a:rPr lang="en-US" dirty="0"/>
              <a:t>57.7%</a:t>
            </a:r>
          </a:p>
        </p:txBody>
      </p:sp>
      <p:sp>
        <p:nvSpPr>
          <p:cNvPr id="9" name="Rectangle 8">
            <a:extLst>
              <a:ext uri="{FF2B5EF4-FFF2-40B4-BE49-F238E27FC236}">
                <a16:creationId xmlns:a16="http://schemas.microsoft.com/office/drawing/2014/main" id="{90CAF955-2F1A-4268-8378-7D6384CAB56E}"/>
              </a:ext>
            </a:extLst>
          </p:cNvPr>
          <p:cNvSpPr/>
          <p:nvPr/>
        </p:nvSpPr>
        <p:spPr>
          <a:xfrm>
            <a:off x="2635817" y="5372892"/>
            <a:ext cx="752129" cy="369332"/>
          </a:xfrm>
          <a:prstGeom prst="rect">
            <a:avLst/>
          </a:prstGeom>
        </p:spPr>
        <p:txBody>
          <a:bodyPr wrap="none">
            <a:spAutoFit/>
          </a:bodyPr>
          <a:lstStyle/>
          <a:p>
            <a:r>
              <a:rPr lang="en-US" dirty="0"/>
              <a:t>10.0%</a:t>
            </a:r>
          </a:p>
        </p:txBody>
      </p:sp>
    </p:spTree>
    <p:extLst>
      <p:ext uri="{BB962C8B-B14F-4D97-AF65-F5344CB8AC3E}">
        <p14:creationId xmlns:p14="http://schemas.microsoft.com/office/powerpoint/2010/main" val="4468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15807-2330-9344-9B83-EDFD77B5B4B5}"/>
              </a:ext>
            </a:extLst>
          </p:cNvPr>
          <p:cNvSpPr>
            <a:spLocks noGrp="1"/>
          </p:cNvSpPr>
          <p:nvPr>
            <p:ph type="ctrTitle"/>
          </p:nvPr>
        </p:nvSpPr>
        <p:spPr>
          <a:xfrm>
            <a:off x="407503" y="544203"/>
            <a:ext cx="8388627" cy="1250663"/>
          </a:xfrm>
        </p:spPr>
        <p:txBody>
          <a:bodyPr/>
          <a:lstStyle/>
          <a:p>
            <a:r>
              <a:rPr lang="en-US" sz="2200" dirty="0"/>
              <a:t>Question 2.1.1 – </a:t>
            </a:r>
            <a:r>
              <a:rPr lang="en-US" sz="2200" b="1" dirty="0"/>
              <a:t>Responses for ≥ 50% Effort in a Particular Work Area</a:t>
            </a:r>
            <a:br>
              <a:rPr lang="en-US" sz="2200" u="sng" dirty="0"/>
            </a:br>
            <a:r>
              <a:rPr lang="en-US" sz="2200" dirty="0"/>
              <a:t>Do you have enough telework to mostly fill a 4-hour time block, either working alone or with colleagues in a virtual work room?</a:t>
            </a:r>
          </a:p>
        </p:txBody>
      </p:sp>
      <p:graphicFrame>
        <p:nvGraphicFramePr>
          <p:cNvPr id="4" name="Table 3">
            <a:extLst>
              <a:ext uri="{FF2B5EF4-FFF2-40B4-BE49-F238E27FC236}">
                <a16:creationId xmlns:a16="http://schemas.microsoft.com/office/drawing/2014/main" id="{45DCA384-1405-418C-BDF8-AE8DF53D1C85}"/>
              </a:ext>
            </a:extLst>
          </p:cNvPr>
          <p:cNvGraphicFramePr>
            <a:graphicFrameLocks noGrp="1"/>
          </p:cNvGraphicFramePr>
          <p:nvPr>
            <p:extLst>
              <p:ext uri="{D42A27DB-BD31-4B8C-83A1-F6EECF244321}">
                <p14:modId xmlns:p14="http://schemas.microsoft.com/office/powerpoint/2010/main" val="3959917320"/>
              </p:ext>
            </p:extLst>
          </p:nvPr>
        </p:nvGraphicFramePr>
        <p:xfrm>
          <a:off x="556591" y="1816794"/>
          <a:ext cx="7961244" cy="3450945"/>
        </p:xfrm>
        <a:graphic>
          <a:graphicData uri="http://schemas.openxmlformats.org/drawingml/2006/table">
            <a:tbl>
              <a:tblPr firstRow="1" bandRow="1">
                <a:tableStyleId>{5C22544A-7EE6-4342-B048-85BDC9FD1C3A}</a:tableStyleId>
              </a:tblPr>
              <a:tblGrid>
                <a:gridCol w="1990311">
                  <a:extLst>
                    <a:ext uri="{9D8B030D-6E8A-4147-A177-3AD203B41FA5}">
                      <a16:colId xmlns:a16="http://schemas.microsoft.com/office/drawing/2014/main" val="3746078846"/>
                    </a:ext>
                  </a:extLst>
                </a:gridCol>
                <a:gridCol w="1990311">
                  <a:extLst>
                    <a:ext uri="{9D8B030D-6E8A-4147-A177-3AD203B41FA5}">
                      <a16:colId xmlns:a16="http://schemas.microsoft.com/office/drawing/2014/main" val="4223180107"/>
                    </a:ext>
                  </a:extLst>
                </a:gridCol>
                <a:gridCol w="1990311">
                  <a:extLst>
                    <a:ext uri="{9D8B030D-6E8A-4147-A177-3AD203B41FA5}">
                      <a16:colId xmlns:a16="http://schemas.microsoft.com/office/drawing/2014/main" val="88030985"/>
                    </a:ext>
                  </a:extLst>
                </a:gridCol>
                <a:gridCol w="1990311">
                  <a:extLst>
                    <a:ext uri="{9D8B030D-6E8A-4147-A177-3AD203B41FA5}">
                      <a16:colId xmlns:a16="http://schemas.microsoft.com/office/drawing/2014/main" val="1865693807"/>
                    </a:ext>
                  </a:extLst>
                </a:gridCol>
              </a:tblGrid>
              <a:tr h="690189">
                <a:tc>
                  <a:txBody>
                    <a:bodyPr/>
                    <a:lstStyle/>
                    <a:p>
                      <a:r>
                        <a:rPr lang="en-US" dirty="0"/>
                        <a:t>≥ 50% Effort</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Count</a:t>
                      </a:r>
                    </a:p>
                  </a:txBody>
                  <a:tcPr anchor="ctr">
                    <a:lnL w="12700"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130285777"/>
                  </a:ext>
                </a:extLst>
              </a:tr>
              <a:tr h="690189">
                <a:tc>
                  <a:txBody>
                    <a:bodyPr/>
                    <a:lstStyle/>
                    <a:p>
                      <a:r>
                        <a:rPr lang="en-US" sz="1800" dirty="0"/>
                        <a:t>Clinical</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92.5%</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90000"/>
                          <a:lumOff val="10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7.5%</a:t>
                      </a:r>
                    </a:p>
                  </a:txBody>
                  <a:tcPr anchor="ctr">
                    <a:lnL w="12700" cap="flat" cmpd="sng" algn="ctr">
                      <a:solidFill>
                        <a:schemeClr val="tx1">
                          <a:lumMod val="90000"/>
                          <a:lumOff val="10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259/21</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2">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99183768"/>
                  </a:ext>
                </a:extLst>
              </a:tr>
              <a:tr h="690189">
                <a:tc>
                  <a:txBody>
                    <a:bodyPr/>
                    <a:lstStyle/>
                    <a:p>
                      <a:r>
                        <a:rPr lang="en-US" sz="1800" dirty="0"/>
                        <a:t>Research</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97.8%</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2.2%</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358/8</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6109092"/>
                  </a:ext>
                </a:extLst>
              </a:tr>
              <a:tr h="690189">
                <a:tc>
                  <a:txBody>
                    <a:bodyPr/>
                    <a:lstStyle/>
                    <a:p>
                      <a:r>
                        <a:rPr lang="en-US" sz="1800" dirty="0"/>
                        <a:t>Education</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95.4%</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4.6%</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62/3</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3297824"/>
                  </a:ext>
                </a:extLst>
              </a:tr>
              <a:tr h="690189">
                <a:tc>
                  <a:txBody>
                    <a:bodyPr/>
                    <a:lstStyle/>
                    <a:p>
                      <a:r>
                        <a:rPr lang="en-US" sz="1800" dirty="0"/>
                        <a:t>Administration</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96.8%</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3.2%</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61/2</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5056567"/>
                  </a:ext>
                </a:extLst>
              </a:tr>
            </a:tbl>
          </a:graphicData>
        </a:graphic>
      </p:graphicFrame>
    </p:spTree>
    <p:extLst>
      <p:ext uri="{BB962C8B-B14F-4D97-AF65-F5344CB8AC3E}">
        <p14:creationId xmlns:p14="http://schemas.microsoft.com/office/powerpoint/2010/main" val="1823149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CA35255-923B-4F08-B8B1-D61A0EB5FC9F}"/>
              </a:ext>
            </a:extLst>
          </p:cNvPr>
          <p:cNvGraphicFramePr>
            <a:graphicFrameLocks noGrp="1"/>
          </p:cNvGraphicFramePr>
          <p:nvPr>
            <p:extLst>
              <p:ext uri="{D42A27DB-BD31-4B8C-83A1-F6EECF244321}">
                <p14:modId xmlns:p14="http://schemas.microsoft.com/office/powerpoint/2010/main" val="1174349186"/>
              </p:ext>
            </p:extLst>
          </p:nvPr>
        </p:nvGraphicFramePr>
        <p:xfrm>
          <a:off x="785191" y="1329777"/>
          <a:ext cx="7573617" cy="4616060"/>
        </p:xfrm>
        <a:graphic>
          <a:graphicData uri="http://schemas.openxmlformats.org/drawingml/2006/table">
            <a:tbl>
              <a:tblPr firstRow="1" bandRow="1">
                <a:tableStyleId>{5C22544A-7EE6-4342-B048-85BDC9FD1C3A}</a:tableStyleId>
              </a:tblPr>
              <a:tblGrid>
                <a:gridCol w="4909931">
                  <a:extLst>
                    <a:ext uri="{9D8B030D-6E8A-4147-A177-3AD203B41FA5}">
                      <a16:colId xmlns:a16="http://schemas.microsoft.com/office/drawing/2014/main" val="4223180107"/>
                    </a:ext>
                  </a:extLst>
                </a:gridCol>
                <a:gridCol w="1162878">
                  <a:extLst>
                    <a:ext uri="{9D8B030D-6E8A-4147-A177-3AD203B41FA5}">
                      <a16:colId xmlns:a16="http://schemas.microsoft.com/office/drawing/2014/main" val="88030985"/>
                    </a:ext>
                  </a:extLst>
                </a:gridCol>
                <a:gridCol w="1500808">
                  <a:extLst>
                    <a:ext uri="{9D8B030D-6E8A-4147-A177-3AD203B41FA5}">
                      <a16:colId xmlns:a16="http://schemas.microsoft.com/office/drawing/2014/main" val="1865693807"/>
                    </a:ext>
                  </a:extLst>
                </a:gridCol>
              </a:tblGrid>
              <a:tr h="574895">
                <a:tc>
                  <a:txBody>
                    <a:bodyPr/>
                    <a:lstStyle/>
                    <a:p>
                      <a:pPr algn="l"/>
                      <a:r>
                        <a:rPr lang="en-US" dirty="0"/>
                        <a:t>Reason</a:t>
                      </a: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Percent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Count</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285777"/>
                  </a:ext>
                </a:extLst>
              </a:tr>
              <a:tr h="574895">
                <a:tc>
                  <a:txBody>
                    <a:bodyPr/>
                    <a:lstStyle/>
                    <a:p>
                      <a:r>
                        <a:rPr lang="en-US" sz="1600" dirty="0"/>
                        <a:t>Nature of my work requires physical presence on the UCSF campus at all 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9183768"/>
                  </a:ext>
                </a:extLst>
              </a:tr>
              <a:tr h="574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Quality of my work would degrade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6109092"/>
                  </a:ext>
                </a:extLst>
              </a:tr>
              <a:tr h="574895">
                <a:tc>
                  <a:txBody>
                    <a:bodyPr/>
                    <a:lstStyle/>
                    <a:p>
                      <a:r>
                        <a:rPr lang="en-US" sz="1600" dirty="0"/>
                        <a:t>My home work space is inadequate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3297824"/>
                  </a:ext>
                </a:extLst>
              </a:tr>
              <a:tr h="574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 object to the elimination of a physical boundary between private and professional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5056567"/>
                  </a:ext>
                </a:extLst>
              </a:tr>
              <a:tr h="574895">
                <a:tc>
                  <a:txBody>
                    <a:bodyPr/>
                    <a:lstStyle/>
                    <a:p>
                      <a:r>
                        <a:rPr lang="en-US" sz="1600" dirty="0"/>
                        <a:t>I have direct dependent care responsibilities that conflict with telework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8153896"/>
                  </a:ext>
                </a:extLst>
              </a:tr>
              <a:tr h="574895">
                <a:tc>
                  <a:txBody>
                    <a:bodyPr/>
                    <a:lstStyle/>
                    <a:p>
                      <a:r>
                        <a:rPr lang="en-US" sz="1600" dirty="0"/>
                        <a:t>Telework would require unacceptable risk to health and wellbeing such as ergonomic injury and Zoom fatigue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4673285"/>
                  </a:ext>
                </a:extLst>
              </a:tr>
              <a:tr h="574895">
                <a:tc>
                  <a:txBody>
                    <a:bodyPr/>
                    <a:lstStyle/>
                    <a:p>
                      <a:r>
                        <a:rPr lang="en-US" sz="1600" dirty="0"/>
                        <a:t>Other (text box)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2685422"/>
                  </a:ext>
                </a:extLst>
              </a:tr>
            </a:tbl>
          </a:graphicData>
        </a:graphic>
      </p:graphicFrame>
      <p:sp>
        <p:nvSpPr>
          <p:cNvPr id="6" name="Rectangle 5">
            <a:extLst>
              <a:ext uri="{FF2B5EF4-FFF2-40B4-BE49-F238E27FC236}">
                <a16:creationId xmlns:a16="http://schemas.microsoft.com/office/drawing/2014/main" id="{9B3DFAE5-0DDA-45AE-AD75-9A62FADFA342}"/>
              </a:ext>
            </a:extLst>
          </p:cNvPr>
          <p:cNvSpPr/>
          <p:nvPr/>
        </p:nvSpPr>
        <p:spPr>
          <a:xfrm>
            <a:off x="467138" y="402391"/>
            <a:ext cx="8050697" cy="769441"/>
          </a:xfrm>
          <a:prstGeom prst="rect">
            <a:avLst/>
          </a:prstGeom>
        </p:spPr>
        <p:txBody>
          <a:bodyPr wrap="square">
            <a:spAutoFit/>
          </a:bodyPr>
          <a:lstStyle/>
          <a:p>
            <a:r>
              <a:rPr lang="en-US" sz="2200" dirty="0"/>
              <a:t>Question 2.1.2 - No, cannot telework for the following reasons (select all that apply):</a:t>
            </a:r>
          </a:p>
        </p:txBody>
      </p:sp>
    </p:spTree>
    <p:extLst>
      <p:ext uri="{BB962C8B-B14F-4D97-AF65-F5344CB8AC3E}">
        <p14:creationId xmlns:p14="http://schemas.microsoft.com/office/powerpoint/2010/main" val="3860133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endParaRPr lang="en-US" sz="2200" dirty="0"/>
          </a:p>
          <a:p>
            <a:r>
              <a:rPr lang="en-US" sz="2200" dirty="0"/>
              <a:t>Question 2.1.3 - My home work space is inadequate (Select all that apply):</a:t>
            </a:r>
          </a:p>
        </p:txBody>
      </p:sp>
      <p:graphicFrame>
        <p:nvGraphicFramePr>
          <p:cNvPr id="4" name="Table 3">
            <a:extLst>
              <a:ext uri="{FF2B5EF4-FFF2-40B4-BE49-F238E27FC236}">
                <a16:creationId xmlns:a16="http://schemas.microsoft.com/office/drawing/2014/main" id="{74323E8F-9CAF-49C0-9E0A-F6C1BD8F8F24}"/>
              </a:ext>
            </a:extLst>
          </p:cNvPr>
          <p:cNvGraphicFramePr>
            <a:graphicFrameLocks noGrp="1"/>
          </p:cNvGraphicFramePr>
          <p:nvPr>
            <p:extLst>
              <p:ext uri="{D42A27DB-BD31-4B8C-83A1-F6EECF244321}">
                <p14:modId xmlns:p14="http://schemas.microsoft.com/office/powerpoint/2010/main" val="2520714218"/>
              </p:ext>
            </p:extLst>
          </p:nvPr>
        </p:nvGraphicFramePr>
        <p:xfrm>
          <a:off x="707321" y="1311966"/>
          <a:ext cx="7573617" cy="4024265"/>
        </p:xfrm>
        <a:graphic>
          <a:graphicData uri="http://schemas.openxmlformats.org/drawingml/2006/table">
            <a:tbl>
              <a:tblPr firstRow="1" bandRow="1">
                <a:tableStyleId>{5C22544A-7EE6-4342-B048-85BDC9FD1C3A}</a:tableStyleId>
              </a:tblPr>
              <a:tblGrid>
                <a:gridCol w="4909931">
                  <a:extLst>
                    <a:ext uri="{9D8B030D-6E8A-4147-A177-3AD203B41FA5}">
                      <a16:colId xmlns:a16="http://schemas.microsoft.com/office/drawing/2014/main" val="4223180107"/>
                    </a:ext>
                  </a:extLst>
                </a:gridCol>
                <a:gridCol w="1162878">
                  <a:extLst>
                    <a:ext uri="{9D8B030D-6E8A-4147-A177-3AD203B41FA5}">
                      <a16:colId xmlns:a16="http://schemas.microsoft.com/office/drawing/2014/main" val="88030985"/>
                    </a:ext>
                  </a:extLst>
                </a:gridCol>
                <a:gridCol w="1500808">
                  <a:extLst>
                    <a:ext uri="{9D8B030D-6E8A-4147-A177-3AD203B41FA5}">
                      <a16:colId xmlns:a16="http://schemas.microsoft.com/office/drawing/2014/main" val="1865693807"/>
                    </a:ext>
                  </a:extLst>
                </a:gridCol>
              </a:tblGrid>
              <a:tr h="574895">
                <a:tc>
                  <a:txBody>
                    <a:bodyPr/>
                    <a:lstStyle/>
                    <a:p>
                      <a:pPr algn="l"/>
                      <a:r>
                        <a:rPr lang="en-US" dirty="0"/>
                        <a:t>Reason</a:t>
                      </a: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Percent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Count</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285777"/>
                  </a:ext>
                </a:extLst>
              </a:tr>
              <a:tr h="574895">
                <a:tc>
                  <a:txBody>
                    <a:bodyPr/>
                    <a:lstStyle/>
                    <a:p>
                      <a:r>
                        <a:rPr lang="en-US" sz="1600" dirty="0"/>
                        <a:t>Ergonomics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28.6%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9183768"/>
                  </a:ext>
                </a:extLst>
              </a:tr>
              <a:tr h="574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Square footage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23.8%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0371564"/>
                  </a:ext>
                </a:extLst>
              </a:tr>
              <a:tr h="574895">
                <a:tc>
                  <a:txBody>
                    <a:bodyPr/>
                    <a:lstStyle/>
                    <a:p>
                      <a:pPr algn="l"/>
                      <a:r>
                        <a:rPr lang="en-US" sz="1600" dirty="0"/>
                        <a:t>Privacy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5680147"/>
                  </a:ext>
                </a:extLst>
              </a:tr>
              <a:tr h="574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Internet capacity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6109092"/>
                  </a:ext>
                </a:extLst>
              </a:tr>
              <a:tr h="574895">
                <a:tc>
                  <a:txBody>
                    <a:bodyPr/>
                    <a:lstStyle/>
                    <a:p>
                      <a:r>
                        <a:rPr lang="en-US" sz="1600" dirty="0"/>
                        <a:t>Noise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3297824"/>
                  </a:ext>
                </a:extLst>
              </a:tr>
              <a:tr h="574895">
                <a:tc>
                  <a:txBody>
                    <a:bodyPr/>
                    <a:lstStyle/>
                    <a:p>
                      <a:r>
                        <a:rPr lang="en-US" sz="1600" dirty="0"/>
                        <a:t>Other (text box)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2685422"/>
                  </a:ext>
                </a:extLst>
              </a:tr>
            </a:tbl>
          </a:graphicData>
        </a:graphic>
      </p:graphicFrame>
    </p:spTree>
    <p:extLst>
      <p:ext uri="{BB962C8B-B14F-4D97-AF65-F5344CB8AC3E}">
        <p14:creationId xmlns:p14="http://schemas.microsoft.com/office/powerpoint/2010/main" val="29306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883298" y="2265732"/>
            <a:ext cx="7664354" cy="4065494"/>
          </a:xfrm>
        </p:spPr>
        <p:txBody>
          <a:bodyPr/>
          <a:lstStyle/>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Demographics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Telework Appropriateness, Interest, and Hurdles</a:t>
            </a:r>
          </a:p>
          <a:p>
            <a:pPr marL="571500" indent="-571500">
              <a:lnSpc>
                <a:spcPct val="150000"/>
              </a:lnSpc>
              <a:buFont typeface="Arial" panose="020B0604020202020204" pitchFamily="34" charset="0"/>
              <a:buChar char="•"/>
            </a:pPr>
            <a:r>
              <a:rPr lang="en-US" sz="2800" dirty="0">
                <a:latin typeface="+mn-lt"/>
              </a:rPr>
              <a:t>Tax Incentive on Telework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Weekend and Shift 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Preliminary Observations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Comments</a:t>
            </a: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Tree>
    <p:extLst>
      <p:ext uri="{BB962C8B-B14F-4D97-AF65-F5344CB8AC3E}">
        <p14:creationId xmlns:p14="http://schemas.microsoft.com/office/powerpoint/2010/main" val="223610405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2.2.1 - If the tax code were changed to expand the list of deductible items for working at home, would that favorable scenario have any impact on your decision to move more responsibilities to telework?</a:t>
            </a:r>
          </a:p>
        </p:txBody>
      </p:sp>
      <p:graphicFrame>
        <p:nvGraphicFramePr>
          <p:cNvPr id="6" name="Table 5">
            <a:extLst>
              <a:ext uri="{FF2B5EF4-FFF2-40B4-BE49-F238E27FC236}">
                <a16:creationId xmlns:a16="http://schemas.microsoft.com/office/drawing/2014/main" id="{99ECA8BF-1728-4710-B8FB-645FBF3EAD09}"/>
              </a:ext>
            </a:extLst>
          </p:cNvPr>
          <p:cNvGraphicFramePr>
            <a:graphicFrameLocks noGrp="1"/>
          </p:cNvGraphicFramePr>
          <p:nvPr>
            <p:extLst>
              <p:ext uri="{D42A27DB-BD31-4B8C-83A1-F6EECF244321}">
                <p14:modId xmlns:p14="http://schemas.microsoft.com/office/powerpoint/2010/main" val="1158174136"/>
              </p:ext>
            </p:extLst>
          </p:nvPr>
        </p:nvGraphicFramePr>
        <p:xfrm>
          <a:off x="785191" y="2246244"/>
          <a:ext cx="7573617" cy="1733135"/>
        </p:xfrm>
        <a:graphic>
          <a:graphicData uri="http://schemas.openxmlformats.org/drawingml/2006/table">
            <a:tbl>
              <a:tblPr firstRow="1" bandRow="1">
                <a:tableStyleId>{5C22544A-7EE6-4342-B048-85BDC9FD1C3A}</a:tableStyleId>
              </a:tblPr>
              <a:tblGrid>
                <a:gridCol w="4909931">
                  <a:extLst>
                    <a:ext uri="{9D8B030D-6E8A-4147-A177-3AD203B41FA5}">
                      <a16:colId xmlns:a16="http://schemas.microsoft.com/office/drawing/2014/main" val="4223180107"/>
                    </a:ext>
                  </a:extLst>
                </a:gridCol>
                <a:gridCol w="1162878">
                  <a:extLst>
                    <a:ext uri="{9D8B030D-6E8A-4147-A177-3AD203B41FA5}">
                      <a16:colId xmlns:a16="http://schemas.microsoft.com/office/drawing/2014/main" val="88030985"/>
                    </a:ext>
                  </a:extLst>
                </a:gridCol>
                <a:gridCol w="1500808">
                  <a:extLst>
                    <a:ext uri="{9D8B030D-6E8A-4147-A177-3AD203B41FA5}">
                      <a16:colId xmlns:a16="http://schemas.microsoft.com/office/drawing/2014/main" val="1865693807"/>
                    </a:ext>
                  </a:extLst>
                </a:gridCol>
              </a:tblGrid>
              <a:tr h="574895">
                <a:tc>
                  <a:txBody>
                    <a:bodyPr/>
                    <a:lstStyle/>
                    <a:p>
                      <a:pPr algn="l"/>
                      <a:r>
                        <a:rPr lang="en-US" dirty="0"/>
                        <a:t>Answer</a:t>
                      </a: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Percent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Count</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285777"/>
                  </a:ext>
                </a:extLst>
              </a:tr>
              <a:tr h="574895">
                <a:tc>
                  <a:txBody>
                    <a:bodyPr/>
                    <a:lstStyle/>
                    <a:p>
                      <a:r>
                        <a:rPr lang="en-US" sz="1600" dirty="0"/>
                        <a:t>Yes, a favorable tax incentive would encourage me to decrease on campus work permanently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79.1%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619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9183768"/>
                  </a:ext>
                </a:extLst>
              </a:tr>
              <a:tr h="574895">
                <a:tc>
                  <a:txBody>
                    <a:bodyPr/>
                    <a:lstStyle/>
                    <a:p>
                      <a:r>
                        <a:rPr lang="en-US" sz="1600" dirty="0"/>
                        <a:t>No, despite a tax incentive my telework cannot be increased (i.e.,  it must return to pre-COVID19 levels or less)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21.0%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164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0371564"/>
                  </a:ext>
                </a:extLst>
              </a:tr>
            </a:tbl>
          </a:graphicData>
        </a:graphic>
      </p:graphicFrame>
    </p:spTree>
    <p:extLst>
      <p:ext uri="{BB962C8B-B14F-4D97-AF65-F5344CB8AC3E}">
        <p14:creationId xmlns:p14="http://schemas.microsoft.com/office/powerpoint/2010/main" val="3381972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883298" y="2265732"/>
            <a:ext cx="7664354" cy="4065494"/>
          </a:xfrm>
        </p:spPr>
        <p:txBody>
          <a:bodyPr/>
          <a:lstStyle/>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Demographics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Telework Appropriateness, Interest, and Hurdles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Tax Incentive on Telework</a:t>
            </a:r>
          </a:p>
          <a:p>
            <a:pPr marL="571500" indent="-571500">
              <a:lnSpc>
                <a:spcPct val="150000"/>
              </a:lnSpc>
              <a:buFont typeface="Arial" panose="020B0604020202020204" pitchFamily="34" charset="0"/>
              <a:buChar char="•"/>
            </a:pPr>
            <a:r>
              <a:rPr lang="en-US" sz="2800" dirty="0">
                <a:latin typeface="+mn-lt"/>
              </a:rPr>
              <a:t>Weekend and Shift 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Preliminary Observations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Comments</a:t>
            </a: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Tree>
    <p:extLst>
      <p:ext uri="{BB962C8B-B14F-4D97-AF65-F5344CB8AC3E}">
        <p14:creationId xmlns:p14="http://schemas.microsoft.com/office/powerpoint/2010/main" val="122250854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3.1.1 - Do you currently work at least 4 hours or more on either Saturday or Sunday on a regular basis?</a:t>
            </a:r>
          </a:p>
        </p:txBody>
      </p:sp>
      <p:pic>
        <p:nvPicPr>
          <p:cNvPr id="3" name="Object 2"/>
          <p:cNvPicPr>
            <a:picLocks noChangeAspect="1"/>
          </p:cNvPicPr>
          <p:nvPr/>
        </p:nvPicPr>
        <p:blipFill>
          <a:blip r:embed="rId2" cstate="print"/>
          <a:stretch>
            <a:fillRect/>
          </a:stretch>
        </p:blipFill>
        <p:spPr>
          <a:xfrm>
            <a:off x="314800" y="1219878"/>
            <a:ext cx="8000000" cy="5000000"/>
          </a:xfrm>
          <a:prstGeom prst="rect">
            <a:avLst/>
          </a:prstGeom>
        </p:spPr>
      </p:pic>
      <p:sp>
        <p:nvSpPr>
          <p:cNvPr id="4" name="Rectangle 3">
            <a:extLst>
              <a:ext uri="{FF2B5EF4-FFF2-40B4-BE49-F238E27FC236}">
                <a16:creationId xmlns:a16="http://schemas.microsoft.com/office/drawing/2014/main" id="{D558325A-9220-480A-B3BC-3E080FF3C1B7}"/>
              </a:ext>
            </a:extLst>
          </p:cNvPr>
          <p:cNvSpPr/>
          <p:nvPr/>
        </p:nvSpPr>
        <p:spPr>
          <a:xfrm>
            <a:off x="7423850" y="2200726"/>
            <a:ext cx="752129" cy="369332"/>
          </a:xfrm>
          <a:prstGeom prst="rect">
            <a:avLst/>
          </a:prstGeom>
        </p:spPr>
        <p:txBody>
          <a:bodyPr wrap="none">
            <a:spAutoFit/>
          </a:bodyPr>
          <a:lstStyle/>
          <a:p>
            <a:r>
              <a:rPr lang="en-US" dirty="0"/>
              <a:t>55.4%</a:t>
            </a:r>
          </a:p>
        </p:txBody>
      </p:sp>
      <p:sp>
        <p:nvSpPr>
          <p:cNvPr id="5" name="Rectangle 4">
            <a:extLst>
              <a:ext uri="{FF2B5EF4-FFF2-40B4-BE49-F238E27FC236}">
                <a16:creationId xmlns:a16="http://schemas.microsoft.com/office/drawing/2014/main" id="{FED1A20C-07E8-478E-8EA7-80BAEA053695}"/>
              </a:ext>
            </a:extLst>
          </p:cNvPr>
          <p:cNvSpPr/>
          <p:nvPr/>
        </p:nvSpPr>
        <p:spPr>
          <a:xfrm>
            <a:off x="6218713" y="4556299"/>
            <a:ext cx="752129" cy="369332"/>
          </a:xfrm>
          <a:prstGeom prst="rect">
            <a:avLst/>
          </a:prstGeom>
        </p:spPr>
        <p:txBody>
          <a:bodyPr wrap="none">
            <a:spAutoFit/>
          </a:bodyPr>
          <a:lstStyle/>
          <a:p>
            <a:r>
              <a:rPr lang="en-US" dirty="0"/>
              <a:t>44.6%</a:t>
            </a:r>
          </a:p>
        </p:txBody>
      </p:sp>
    </p:spTree>
    <p:extLst>
      <p:ext uri="{BB962C8B-B14F-4D97-AF65-F5344CB8AC3E}">
        <p14:creationId xmlns:p14="http://schemas.microsoft.com/office/powerpoint/2010/main" val="361229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664637" y="2012536"/>
            <a:ext cx="8012224" cy="4408142"/>
          </a:xfrm>
        </p:spPr>
        <p:txBody>
          <a:bodyPr/>
          <a:lstStyle/>
          <a:p>
            <a:pPr marL="571500" indent="-571500">
              <a:lnSpc>
                <a:spcPts val="2600"/>
              </a:lnSpc>
              <a:buFont typeface="Arial" panose="020B0604020202020204" pitchFamily="34" charset="0"/>
              <a:buChar char="•"/>
            </a:pPr>
            <a:r>
              <a:rPr lang="en-US" sz="2200" dirty="0">
                <a:latin typeface="+mn-lt"/>
              </a:rPr>
              <a:t>Faculty work environment and schedule will be adapting to challenges imposed by COVID-19 and related impacts.</a:t>
            </a:r>
          </a:p>
          <a:p>
            <a:pPr marL="571500" indent="-571500">
              <a:lnSpc>
                <a:spcPts val="2600"/>
              </a:lnSpc>
              <a:buFont typeface="Arial" panose="020B0604020202020204" pitchFamily="34" charset="0"/>
              <a:buChar char="•"/>
            </a:pPr>
            <a:r>
              <a:rPr lang="en-US" sz="2200" dirty="0">
                <a:latin typeface="+mn-lt"/>
              </a:rPr>
              <a:t>Academic Senate requested faculty guidance to shape change management.</a:t>
            </a:r>
          </a:p>
          <a:p>
            <a:pPr marL="571500" indent="-571500">
              <a:lnSpc>
                <a:spcPts val="2600"/>
              </a:lnSpc>
              <a:buFont typeface="Arial" panose="020B0604020202020204" pitchFamily="34" charset="0"/>
              <a:buChar char="•"/>
            </a:pPr>
            <a:r>
              <a:rPr lang="en-US" sz="2200" dirty="0">
                <a:latin typeface="+mn-lt"/>
              </a:rPr>
              <a:t>A survey was designed by Academic Senate Committees on Space, Academic Planning &amp; Budget, and Faculty Welfare with input from Committees on Equal Opportunity, Clinical Affairs, Research, Rules &amp; Jurisdiction, and the School of Medicine Faculty Council.</a:t>
            </a:r>
          </a:p>
          <a:p>
            <a:pPr marL="571500" indent="-571500">
              <a:lnSpc>
                <a:spcPts val="2600"/>
              </a:lnSpc>
              <a:buFont typeface="Arial" panose="020B0604020202020204" pitchFamily="34" charset="0"/>
              <a:buChar char="•"/>
            </a:pPr>
            <a:r>
              <a:rPr lang="en-US" sz="2200" dirty="0">
                <a:latin typeface="+mn-lt"/>
              </a:rPr>
              <a:t>Survey distributed via email on June 8, 2020 and closed on June 22, 2020; sent to everybody who has a UCSF faculty appointment (Ladder Rank, In Residence, Clinical X, HS Clinical, Adjunct) including all levels of FTE.  5,202 contacts total. </a:t>
            </a:r>
          </a:p>
          <a:p>
            <a:pPr marL="571500" indent="-571500">
              <a:lnSpc>
                <a:spcPts val="2600"/>
              </a:lnSpc>
              <a:buFont typeface="Arial" panose="020B0604020202020204" pitchFamily="34" charset="0"/>
              <a:buChar char="•"/>
            </a:pPr>
            <a:r>
              <a:rPr lang="en-US" sz="2200" dirty="0">
                <a:latin typeface="+mn-lt"/>
              </a:rPr>
              <a:t>878 responses recorded (16.9% response rate). </a:t>
            </a: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
        <p:nvSpPr>
          <p:cNvPr id="3" name="Text Placeholder 2">
            <a:extLst>
              <a:ext uri="{FF2B5EF4-FFF2-40B4-BE49-F238E27FC236}">
                <a16:creationId xmlns:a16="http://schemas.microsoft.com/office/drawing/2014/main" id="{2DB68274-D869-DE40-A8BD-FE01DF9940B1}"/>
              </a:ext>
            </a:extLst>
          </p:cNvPr>
          <p:cNvSpPr>
            <a:spLocks noGrp="1"/>
          </p:cNvSpPr>
          <p:nvPr>
            <p:ph type="body" idx="1"/>
          </p:nvPr>
        </p:nvSpPr>
        <p:spPr>
          <a:xfrm>
            <a:off x="3696714" y="999065"/>
            <a:ext cx="3470042" cy="507831"/>
          </a:xfrm>
        </p:spPr>
        <p:txBody>
          <a:bodyPr/>
          <a:lstStyle/>
          <a:p>
            <a:r>
              <a:rPr lang="en-US" sz="4000" b="1" i="0" dirty="0"/>
              <a:t>Background </a:t>
            </a:r>
          </a:p>
        </p:txBody>
      </p:sp>
    </p:spTree>
    <p:extLst>
      <p:ext uri="{BB962C8B-B14F-4D97-AF65-F5344CB8AC3E}">
        <p14:creationId xmlns:p14="http://schemas.microsoft.com/office/powerpoint/2010/main" val="423495156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endParaRPr lang="en-US" sz="2200" dirty="0"/>
          </a:p>
          <a:p>
            <a:r>
              <a:rPr lang="en-US" sz="2200" dirty="0"/>
              <a:t>Question 3.1.1 – </a:t>
            </a:r>
            <a:r>
              <a:rPr lang="en-US" sz="2200" b="1" dirty="0"/>
              <a:t>Responses by Gender</a:t>
            </a:r>
          </a:p>
          <a:p>
            <a:r>
              <a:rPr lang="en-US" sz="2200" dirty="0"/>
              <a:t>Do you currently work at least 4 hours or more on either Saturday or Sunday on a regular basis?</a:t>
            </a:r>
          </a:p>
        </p:txBody>
      </p:sp>
      <p:graphicFrame>
        <p:nvGraphicFramePr>
          <p:cNvPr id="4" name="Table 3">
            <a:extLst>
              <a:ext uri="{FF2B5EF4-FFF2-40B4-BE49-F238E27FC236}">
                <a16:creationId xmlns:a16="http://schemas.microsoft.com/office/drawing/2014/main" id="{F9808033-61D9-48A0-A79B-F92C2AB01D4D}"/>
              </a:ext>
            </a:extLst>
          </p:cNvPr>
          <p:cNvGraphicFramePr>
            <a:graphicFrameLocks noGrp="1"/>
          </p:cNvGraphicFramePr>
          <p:nvPr>
            <p:extLst>
              <p:ext uri="{D42A27DB-BD31-4B8C-83A1-F6EECF244321}">
                <p14:modId xmlns:p14="http://schemas.microsoft.com/office/powerpoint/2010/main" val="3345044274"/>
              </p:ext>
            </p:extLst>
          </p:nvPr>
        </p:nvGraphicFramePr>
        <p:xfrm>
          <a:off x="556591" y="2048622"/>
          <a:ext cx="7961244" cy="2760756"/>
        </p:xfrm>
        <a:graphic>
          <a:graphicData uri="http://schemas.openxmlformats.org/drawingml/2006/table">
            <a:tbl>
              <a:tblPr firstRow="1" bandRow="1">
                <a:tableStyleId>{5C22544A-7EE6-4342-B048-85BDC9FD1C3A}</a:tableStyleId>
              </a:tblPr>
              <a:tblGrid>
                <a:gridCol w="1990311">
                  <a:extLst>
                    <a:ext uri="{9D8B030D-6E8A-4147-A177-3AD203B41FA5}">
                      <a16:colId xmlns:a16="http://schemas.microsoft.com/office/drawing/2014/main" val="3746078846"/>
                    </a:ext>
                  </a:extLst>
                </a:gridCol>
                <a:gridCol w="1990311">
                  <a:extLst>
                    <a:ext uri="{9D8B030D-6E8A-4147-A177-3AD203B41FA5}">
                      <a16:colId xmlns:a16="http://schemas.microsoft.com/office/drawing/2014/main" val="4223180107"/>
                    </a:ext>
                  </a:extLst>
                </a:gridCol>
                <a:gridCol w="1990311">
                  <a:extLst>
                    <a:ext uri="{9D8B030D-6E8A-4147-A177-3AD203B41FA5}">
                      <a16:colId xmlns:a16="http://schemas.microsoft.com/office/drawing/2014/main" val="88030985"/>
                    </a:ext>
                  </a:extLst>
                </a:gridCol>
                <a:gridCol w="1990311">
                  <a:extLst>
                    <a:ext uri="{9D8B030D-6E8A-4147-A177-3AD203B41FA5}">
                      <a16:colId xmlns:a16="http://schemas.microsoft.com/office/drawing/2014/main" val="1865693807"/>
                    </a:ext>
                  </a:extLst>
                </a:gridCol>
              </a:tblGrid>
              <a:tr h="690189">
                <a:tc>
                  <a:txBody>
                    <a:bodyPr/>
                    <a:lstStyle/>
                    <a:p>
                      <a:r>
                        <a:rPr lang="en-US" dirty="0"/>
                        <a:t>Gender</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Count</a:t>
                      </a:r>
                    </a:p>
                  </a:txBody>
                  <a:tcPr anchor="ctr">
                    <a:lnL w="12700"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130285777"/>
                  </a:ext>
                </a:extLst>
              </a:tr>
              <a:tr h="690189">
                <a:tc>
                  <a:txBody>
                    <a:bodyPr/>
                    <a:lstStyle/>
                    <a:p>
                      <a:r>
                        <a:rPr lang="en-US" sz="1800" dirty="0"/>
                        <a:t>Female</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50.4%</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90000"/>
                          <a:lumOff val="10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49.6%</a:t>
                      </a:r>
                    </a:p>
                  </a:txBody>
                  <a:tcPr anchor="ctr">
                    <a:lnL w="12700" cap="flat" cmpd="sng" algn="ctr">
                      <a:solidFill>
                        <a:schemeClr val="tx1">
                          <a:lumMod val="90000"/>
                          <a:lumOff val="10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251/247</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2">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99183768"/>
                  </a:ext>
                </a:extLst>
              </a:tr>
              <a:tr h="690189">
                <a:tc>
                  <a:txBody>
                    <a:bodyPr/>
                    <a:lstStyle/>
                    <a:p>
                      <a:r>
                        <a:rPr lang="en-US" sz="1800" dirty="0"/>
                        <a:t>Male</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64.6%</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35.4%</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177/97</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6109092"/>
                  </a:ext>
                </a:extLst>
              </a:tr>
              <a:tr h="690189">
                <a:tc>
                  <a:txBody>
                    <a:bodyPr/>
                    <a:lstStyle/>
                    <a:p>
                      <a:r>
                        <a:rPr lang="en-US" sz="1800" dirty="0"/>
                        <a:t>Nonbinary</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90.0%</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10.0%</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9/1</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3297824"/>
                  </a:ext>
                </a:extLst>
              </a:tr>
            </a:tbl>
          </a:graphicData>
        </a:graphic>
      </p:graphicFrame>
    </p:spTree>
    <p:extLst>
      <p:ext uri="{BB962C8B-B14F-4D97-AF65-F5344CB8AC3E}">
        <p14:creationId xmlns:p14="http://schemas.microsoft.com/office/powerpoint/2010/main" val="1270371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3.2.1 - If Saturday and Sunday were officially incorporated into the regular work week to reduce work environment density and you may choose any other day for compensation, would you consider moving MORE work to the weekend in exchange for a more flexible Monday through Friday schedule?</a:t>
            </a:r>
          </a:p>
        </p:txBody>
      </p:sp>
      <p:pic>
        <p:nvPicPr>
          <p:cNvPr id="3" name="Object 2"/>
          <p:cNvPicPr>
            <a:picLocks noChangeAspect="1"/>
          </p:cNvPicPr>
          <p:nvPr/>
        </p:nvPicPr>
        <p:blipFill>
          <a:blip r:embed="rId2" cstate="print"/>
          <a:stretch>
            <a:fillRect/>
          </a:stretch>
        </p:blipFill>
        <p:spPr>
          <a:xfrm>
            <a:off x="1011146" y="2316957"/>
            <a:ext cx="6260574" cy="3912859"/>
          </a:xfrm>
          <a:prstGeom prst="rect">
            <a:avLst/>
          </a:prstGeom>
        </p:spPr>
      </p:pic>
      <p:sp>
        <p:nvSpPr>
          <p:cNvPr id="4" name="Rectangle 3">
            <a:extLst>
              <a:ext uri="{FF2B5EF4-FFF2-40B4-BE49-F238E27FC236}">
                <a16:creationId xmlns:a16="http://schemas.microsoft.com/office/drawing/2014/main" id="{B3D5255F-26FF-4D16-967C-0212BB7A4846}"/>
              </a:ext>
            </a:extLst>
          </p:cNvPr>
          <p:cNvSpPr/>
          <p:nvPr/>
        </p:nvSpPr>
        <p:spPr>
          <a:xfrm>
            <a:off x="3864355" y="3059668"/>
            <a:ext cx="752129" cy="369332"/>
          </a:xfrm>
          <a:prstGeom prst="rect">
            <a:avLst/>
          </a:prstGeom>
        </p:spPr>
        <p:txBody>
          <a:bodyPr wrap="none">
            <a:spAutoFit/>
          </a:bodyPr>
          <a:lstStyle/>
          <a:p>
            <a:r>
              <a:rPr lang="en-US" dirty="0"/>
              <a:t>30.2%</a:t>
            </a:r>
          </a:p>
        </p:txBody>
      </p:sp>
      <p:sp>
        <p:nvSpPr>
          <p:cNvPr id="5" name="Rectangle 4">
            <a:extLst>
              <a:ext uri="{FF2B5EF4-FFF2-40B4-BE49-F238E27FC236}">
                <a16:creationId xmlns:a16="http://schemas.microsoft.com/office/drawing/2014/main" id="{E3A5BDD1-3581-40D4-9834-572BBFECC101}"/>
              </a:ext>
            </a:extLst>
          </p:cNvPr>
          <p:cNvSpPr/>
          <p:nvPr/>
        </p:nvSpPr>
        <p:spPr>
          <a:xfrm>
            <a:off x="6566581" y="4933987"/>
            <a:ext cx="752129" cy="369332"/>
          </a:xfrm>
          <a:prstGeom prst="rect">
            <a:avLst/>
          </a:prstGeom>
        </p:spPr>
        <p:txBody>
          <a:bodyPr wrap="none">
            <a:spAutoFit/>
          </a:bodyPr>
          <a:lstStyle/>
          <a:p>
            <a:r>
              <a:rPr lang="en-US" dirty="0"/>
              <a:t>69.8%</a:t>
            </a:r>
          </a:p>
        </p:txBody>
      </p:sp>
    </p:spTree>
    <p:extLst>
      <p:ext uri="{BB962C8B-B14F-4D97-AF65-F5344CB8AC3E}">
        <p14:creationId xmlns:p14="http://schemas.microsoft.com/office/powerpoint/2010/main" val="2537458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endParaRPr lang="en-US" sz="2200" dirty="0"/>
          </a:p>
          <a:p>
            <a:r>
              <a:rPr lang="en-US" sz="2200" dirty="0"/>
              <a:t>Question 3.2.1 – </a:t>
            </a:r>
            <a:r>
              <a:rPr lang="en-US" sz="2200" b="1" dirty="0"/>
              <a:t>Responses by Gender</a:t>
            </a:r>
          </a:p>
          <a:p>
            <a:r>
              <a:rPr lang="en-US" sz="2200" dirty="0"/>
              <a:t>If Saturday and Sunday were officially incorporated into the regular work week to reduce work environment density and you may choose any other day for compensation, would you consider moving MORE work to the weekend in exchange for a more flexible Monday through Friday schedule?</a:t>
            </a:r>
          </a:p>
        </p:txBody>
      </p:sp>
      <p:graphicFrame>
        <p:nvGraphicFramePr>
          <p:cNvPr id="4" name="Table 3">
            <a:extLst>
              <a:ext uri="{FF2B5EF4-FFF2-40B4-BE49-F238E27FC236}">
                <a16:creationId xmlns:a16="http://schemas.microsoft.com/office/drawing/2014/main" id="{F9808033-61D9-48A0-A79B-F92C2AB01D4D}"/>
              </a:ext>
            </a:extLst>
          </p:cNvPr>
          <p:cNvGraphicFramePr>
            <a:graphicFrameLocks noGrp="1"/>
          </p:cNvGraphicFramePr>
          <p:nvPr>
            <p:extLst>
              <p:ext uri="{D42A27DB-BD31-4B8C-83A1-F6EECF244321}">
                <p14:modId xmlns:p14="http://schemas.microsoft.com/office/powerpoint/2010/main" val="3073110251"/>
              </p:ext>
            </p:extLst>
          </p:nvPr>
        </p:nvGraphicFramePr>
        <p:xfrm>
          <a:off x="508539" y="2843753"/>
          <a:ext cx="7961244" cy="2760756"/>
        </p:xfrm>
        <a:graphic>
          <a:graphicData uri="http://schemas.openxmlformats.org/drawingml/2006/table">
            <a:tbl>
              <a:tblPr firstRow="1" bandRow="1">
                <a:tableStyleId>{5C22544A-7EE6-4342-B048-85BDC9FD1C3A}</a:tableStyleId>
              </a:tblPr>
              <a:tblGrid>
                <a:gridCol w="1990311">
                  <a:extLst>
                    <a:ext uri="{9D8B030D-6E8A-4147-A177-3AD203B41FA5}">
                      <a16:colId xmlns:a16="http://schemas.microsoft.com/office/drawing/2014/main" val="3746078846"/>
                    </a:ext>
                  </a:extLst>
                </a:gridCol>
                <a:gridCol w="1990311">
                  <a:extLst>
                    <a:ext uri="{9D8B030D-6E8A-4147-A177-3AD203B41FA5}">
                      <a16:colId xmlns:a16="http://schemas.microsoft.com/office/drawing/2014/main" val="4223180107"/>
                    </a:ext>
                  </a:extLst>
                </a:gridCol>
                <a:gridCol w="1990311">
                  <a:extLst>
                    <a:ext uri="{9D8B030D-6E8A-4147-A177-3AD203B41FA5}">
                      <a16:colId xmlns:a16="http://schemas.microsoft.com/office/drawing/2014/main" val="88030985"/>
                    </a:ext>
                  </a:extLst>
                </a:gridCol>
                <a:gridCol w="1990311">
                  <a:extLst>
                    <a:ext uri="{9D8B030D-6E8A-4147-A177-3AD203B41FA5}">
                      <a16:colId xmlns:a16="http://schemas.microsoft.com/office/drawing/2014/main" val="1865693807"/>
                    </a:ext>
                  </a:extLst>
                </a:gridCol>
              </a:tblGrid>
              <a:tr h="690189">
                <a:tc>
                  <a:txBody>
                    <a:bodyPr/>
                    <a:lstStyle/>
                    <a:p>
                      <a:r>
                        <a:rPr lang="en-US" dirty="0"/>
                        <a:t>Gender</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Count</a:t>
                      </a:r>
                    </a:p>
                  </a:txBody>
                  <a:tcPr anchor="ctr">
                    <a:lnL w="12700"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130285777"/>
                  </a:ext>
                </a:extLst>
              </a:tr>
              <a:tr h="690189">
                <a:tc>
                  <a:txBody>
                    <a:bodyPr/>
                    <a:lstStyle/>
                    <a:p>
                      <a:r>
                        <a:rPr lang="en-US" sz="1800" dirty="0"/>
                        <a:t>Female</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26.8%</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90000"/>
                          <a:lumOff val="10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73.2%</a:t>
                      </a:r>
                    </a:p>
                  </a:txBody>
                  <a:tcPr anchor="ctr">
                    <a:lnL w="12700" cap="flat" cmpd="sng" algn="ctr">
                      <a:solidFill>
                        <a:schemeClr val="tx1">
                          <a:lumMod val="90000"/>
                          <a:lumOff val="10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134/336</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2">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99183768"/>
                  </a:ext>
                </a:extLst>
              </a:tr>
              <a:tr h="690189">
                <a:tc>
                  <a:txBody>
                    <a:bodyPr/>
                    <a:lstStyle/>
                    <a:p>
                      <a:r>
                        <a:rPr lang="en-US" sz="1800" dirty="0"/>
                        <a:t>Male</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36.9%</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63.1%</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101/173</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6109092"/>
                  </a:ext>
                </a:extLst>
              </a:tr>
              <a:tr h="690189">
                <a:tc>
                  <a:txBody>
                    <a:bodyPr/>
                    <a:lstStyle/>
                    <a:p>
                      <a:r>
                        <a:rPr lang="en-US" sz="1800" dirty="0"/>
                        <a:t>Nonbinary</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40.0%</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60.0%</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4/6</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3297824"/>
                  </a:ext>
                </a:extLst>
              </a:tr>
            </a:tbl>
          </a:graphicData>
        </a:graphic>
      </p:graphicFrame>
    </p:spTree>
    <p:extLst>
      <p:ext uri="{BB962C8B-B14F-4D97-AF65-F5344CB8AC3E}">
        <p14:creationId xmlns:p14="http://schemas.microsoft.com/office/powerpoint/2010/main" val="3500883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3.3.1 - Shift work may also be considered, but this option may be inappropriate for some or all aspects of your work schedule.  Thinking about your professional and personal responsibilities: Are there aspects of your work schedule that could be moved to a shift work model (7AM-1PM, 1PM-7PM; alternating 2-week cycles, etc.) for onsite work?</a:t>
            </a:r>
          </a:p>
        </p:txBody>
      </p:sp>
      <p:pic>
        <p:nvPicPr>
          <p:cNvPr id="3" name="Object 2"/>
          <p:cNvPicPr>
            <a:picLocks noChangeAspect="1"/>
          </p:cNvPicPr>
          <p:nvPr/>
        </p:nvPicPr>
        <p:blipFill>
          <a:blip r:embed="rId2" cstate="print"/>
          <a:stretch>
            <a:fillRect/>
          </a:stretch>
        </p:blipFill>
        <p:spPr>
          <a:xfrm>
            <a:off x="915207" y="2235295"/>
            <a:ext cx="6359429" cy="3974643"/>
          </a:xfrm>
          <a:prstGeom prst="rect">
            <a:avLst/>
          </a:prstGeom>
        </p:spPr>
      </p:pic>
      <p:sp>
        <p:nvSpPr>
          <p:cNvPr id="4" name="Rectangle 3">
            <a:extLst>
              <a:ext uri="{FF2B5EF4-FFF2-40B4-BE49-F238E27FC236}">
                <a16:creationId xmlns:a16="http://schemas.microsoft.com/office/drawing/2014/main" id="{A28EE5BE-863A-488E-8686-567EE6D6E3C0}"/>
              </a:ext>
            </a:extLst>
          </p:cNvPr>
          <p:cNvSpPr/>
          <p:nvPr/>
        </p:nvSpPr>
        <p:spPr>
          <a:xfrm>
            <a:off x="5950356" y="3059668"/>
            <a:ext cx="752129" cy="369332"/>
          </a:xfrm>
          <a:prstGeom prst="rect">
            <a:avLst/>
          </a:prstGeom>
        </p:spPr>
        <p:txBody>
          <a:bodyPr wrap="none">
            <a:spAutoFit/>
          </a:bodyPr>
          <a:lstStyle/>
          <a:p>
            <a:r>
              <a:rPr lang="en-US" dirty="0"/>
              <a:t>46.7%</a:t>
            </a:r>
          </a:p>
        </p:txBody>
      </p:sp>
      <p:sp>
        <p:nvSpPr>
          <p:cNvPr id="5" name="Rectangle 4">
            <a:extLst>
              <a:ext uri="{FF2B5EF4-FFF2-40B4-BE49-F238E27FC236}">
                <a16:creationId xmlns:a16="http://schemas.microsoft.com/office/drawing/2014/main" id="{BD1614C3-4CF3-4777-983A-904DA2A32133}"/>
              </a:ext>
            </a:extLst>
          </p:cNvPr>
          <p:cNvSpPr/>
          <p:nvPr/>
        </p:nvSpPr>
        <p:spPr>
          <a:xfrm>
            <a:off x="6563339" y="4884290"/>
            <a:ext cx="752129" cy="369332"/>
          </a:xfrm>
          <a:prstGeom prst="rect">
            <a:avLst/>
          </a:prstGeom>
        </p:spPr>
        <p:txBody>
          <a:bodyPr wrap="none">
            <a:spAutoFit/>
          </a:bodyPr>
          <a:lstStyle/>
          <a:p>
            <a:r>
              <a:rPr lang="en-US" dirty="0"/>
              <a:t>53.3%</a:t>
            </a:r>
          </a:p>
        </p:txBody>
      </p:sp>
    </p:spTree>
    <p:extLst>
      <p:ext uri="{BB962C8B-B14F-4D97-AF65-F5344CB8AC3E}">
        <p14:creationId xmlns:p14="http://schemas.microsoft.com/office/powerpoint/2010/main" val="694950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endParaRPr lang="en-US" sz="2200" dirty="0"/>
          </a:p>
          <a:p>
            <a:r>
              <a:rPr lang="en-US" sz="2200" dirty="0"/>
              <a:t>Question 3.3.1 – </a:t>
            </a:r>
            <a:r>
              <a:rPr lang="en-US" sz="2200" b="1" dirty="0"/>
              <a:t>Responses by Gender</a:t>
            </a:r>
          </a:p>
          <a:p>
            <a:r>
              <a:rPr lang="en-US" sz="2200" dirty="0"/>
              <a:t>Shift work may also be considered, but this option may be inappropriate for some or all aspects of your work schedule.  Thinking about your professional and personal responsibilities: Are there aspects of your work schedule that could be moved to a shift work model (7AM-1PM, 1PM-7PM; alternating 2-week cycles, etc.) for onsite work?</a:t>
            </a:r>
          </a:p>
        </p:txBody>
      </p:sp>
      <p:graphicFrame>
        <p:nvGraphicFramePr>
          <p:cNvPr id="4" name="Table 3">
            <a:extLst>
              <a:ext uri="{FF2B5EF4-FFF2-40B4-BE49-F238E27FC236}">
                <a16:creationId xmlns:a16="http://schemas.microsoft.com/office/drawing/2014/main" id="{F9808033-61D9-48A0-A79B-F92C2AB01D4D}"/>
              </a:ext>
            </a:extLst>
          </p:cNvPr>
          <p:cNvGraphicFramePr>
            <a:graphicFrameLocks noGrp="1"/>
          </p:cNvGraphicFramePr>
          <p:nvPr>
            <p:extLst>
              <p:ext uri="{D42A27DB-BD31-4B8C-83A1-F6EECF244321}">
                <p14:modId xmlns:p14="http://schemas.microsoft.com/office/powerpoint/2010/main" val="432850349"/>
              </p:ext>
            </p:extLst>
          </p:nvPr>
        </p:nvGraphicFramePr>
        <p:xfrm>
          <a:off x="508539" y="2843753"/>
          <a:ext cx="7961244" cy="2760756"/>
        </p:xfrm>
        <a:graphic>
          <a:graphicData uri="http://schemas.openxmlformats.org/drawingml/2006/table">
            <a:tbl>
              <a:tblPr firstRow="1" bandRow="1">
                <a:tableStyleId>{5C22544A-7EE6-4342-B048-85BDC9FD1C3A}</a:tableStyleId>
              </a:tblPr>
              <a:tblGrid>
                <a:gridCol w="1990311">
                  <a:extLst>
                    <a:ext uri="{9D8B030D-6E8A-4147-A177-3AD203B41FA5}">
                      <a16:colId xmlns:a16="http://schemas.microsoft.com/office/drawing/2014/main" val="3746078846"/>
                    </a:ext>
                  </a:extLst>
                </a:gridCol>
                <a:gridCol w="1990311">
                  <a:extLst>
                    <a:ext uri="{9D8B030D-6E8A-4147-A177-3AD203B41FA5}">
                      <a16:colId xmlns:a16="http://schemas.microsoft.com/office/drawing/2014/main" val="4223180107"/>
                    </a:ext>
                  </a:extLst>
                </a:gridCol>
                <a:gridCol w="1990311">
                  <a:extLst>
                    <a:ext uri="{9D8B030D-6E8A-4147-A177-3AD203B41FA5}">
                      <a16:colId xmlns:a16="http://schemas.microsoft.com/office/drawing/2014/main" val="88030985"/>
                    </a:ext>
                  </a:extLst>
                </a:gridCol>
                <a:gridCol w="1990311">
                  <a:extLst>
                    <a:ext uri="{9D8B030D-6E8A-4147-A177-3AD203B41FA5}">
                      <a16:colId xmlns:a16="http://schemas.microsoft.com/office/drawing/2014/main" val="1865693807"/>
                    </a:ext>
                  </a:extLst>
                </a:gridCol>
              </a:tblGrid>
              <a:tr h="690189">
                <a:tc>
                  <a:txBody>
                    <a:bodyPr/>
                    <a:lstStyle/>
                    <a:p>
                      <a:r>
                        <a:rPr lang="en-US" dirty="0"/>
                        <a:t>Gender</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r>
                        <a:rPr lang="en-US" dirty="0"/>
                        <a:t>Count</a:t>
                      </a:r>
                    </a:p>
                  </a:txBody>
                  <a:tcPr anchor="ctr">
                    <a:lnL w="12700"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130285777"/>
                  </a:ext>
                </a:extLst>
              </a:tr>
              <a:tr h="690189">
                <a:tc>
                  <a:txBody>
                    <a:bodyPr/>
                    <a:lstStyle/>
                    <a:p>
                      <a:r>
                        <a:rPr lang="en-US" sz="1800" dirty="0"/>
                        <a:t>Female</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48.2%</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90000"/>
                          <a:lumOff val="10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51.8%</a:t>
                      </a:r>
                    </a:p>
                  </a:txBody>
                  <a:tcPr anchor="ctr">
                    <a:lnL w="12700" cap="flat" cmpd="sng" algn="ctr">
                      <a:solidFill>
                        <a:schemeClr val="tx1">
                          <a:lumMod val="90000"/>
                          <a:lumOff val="10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236/254</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2">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99183768"/>
                  </a:ext>
                </a:extLst>
              </a:tr>
              <a:tr h="690189">
                <a:tc>
                  <a:txBody>
                    <a:bodyPr/>
                    <a:lstStyle/>
                    <a:p>
                      <a:r>
                        <a:rPr lang="en-US" sz="1800" dirty="0"/>
                        <a:t>Male</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45.34%</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54.6%</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123/148</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6109092"/>
                  </a:ext>
                </a:extLst>
              </a:tr>
              <a:tr h="690189">
                <a:tc>
                  <a:txBody>
                    <a:bodyPr/>
                    <a:lstStyle/>
                    <a:p>
                      <a:r>
                        <a:rPr lang="en-US" sz="1800" dirty="0"/>
                        <a:t>Nonbinary</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algn="ctr"/>
                      <a:r>
                        <a:rPr lang="en-US" sz="1800" dirty="0"/>
                        <a:t>45.4%</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54.6%</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5/6</a:t>
                      </a: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3297824"/>
                  </a:ext>
                </a:extLst>
              </a:tr>
            </a:tbl>
          </a:graphicData>
        </a:graphic>
      </p:graphicFrame>
    </p:spTree>
    <p:extLst>
      <p:ext uri="{BB962C8B-B14F-4D97-AF65-F5344CB8AC3E}">
        <p14:creationId xmlns:p14="http://schemas.microsoft.com/office/powerpoint/2010/main" val="475426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endParaRPr lang="en-US" sz="2200" dirty="0"/>
          </a:p>
          <a:p>
            <a:r>
              <a:rPr lang="en-US" sz="2200" dirty="0"/>
              <a:t>Question 3.3.2 - Yes, there are aspects of my work schedule that could be moved to a shift work model (7AM-1PM, 1PM-7PM; alternating 2-week cycles, etc.) for onsite work. (check all that apply):</a:t>
            </a:r>
          </a:p>
        </p:txBody>
      </p:sp>
      <p:graphicFrame>
        <p:nvGraphicFramePr>
          <p:cNvPr id="6" name="Table 5"/>
          <p:cNvGraphicFramePr>
            <a:graphicFrameLocks noGrp="1"/>
          </p:cNvGraphicFramePr>
          <p:nvPr>
            <p:extLst>
              <p:ext uri="{D42A27DB-BD31-4B8C-83A1-F6EECF244321}">
                <p14:modId xmlns:p14="http://schemas.microsoft.com/office/powerpoint/2010/main" val="3245784733"/>
              </p:ext>
            </p:extLst>
          </p:nvPr>
        </p:nvGraphicFramePr>
        <p:xfrm>
          <a:off x="1070100" y="2084788"/>
          <a:ext cx="6629400" cy="2966720"/>
        </p:xfrm>
        <a:graphic>
          <a:graphicData uri="http://schemas.openxmlformats.org/drawingml/2006/table">
            <a:tbl>
              <a:tblPr firstRow="1" bandRow="1">
                <a:tableStyleId>{69012ECD-51FC-41F1-AA8D-1B2483CD663E}</a:tableStyleId>
              </a:tblPr>
              <a:tblGrid>
                <a:gridCol w="3856382">
                  <a:extLst>
                    <a:ext uri="{9D8B030D-6E8A-4147-A177-3AD203B41FA5}">
                      <a16:colId xmlns:a16="http://schemas.microsoft.com/office/drawing/2014/main" val="20001"/>
                    </a:ext>
                  </a:extLst>
                </a:gridCol>
                <a:gridCol w="1659835">
                  <a:extLst>
                    <a:ext uri="{9D8B030D-6E8A-4147-A177-3AD203B41FA5}">
                      <a16:colId xmlns:a16="http://schemas.microsoft.com/office/drawing/2014/main" val="20002"/>
                    </a:ext>
                  </a:extLst>
                </a:gridCol>
                <a:gridCol w="1113183">
                  <a:extLst>
                    <a:ext uri="{9D8B030D-6E8A-4147-A177-3AD203B41FA5}">
                      <a16:colId xmlns:a16="http://schemas.microsoft.com/office/drawing/2014/main" val="20003"/>
                    </a:ext>
                  </a:extLst>
                </a:gridCol>
              </a:tblGrid>
              <a:tr h="370840">
                <a:tc>
                  <a:txBody>
                    <a:bodyPr/>
                    <a:lstStyle/>
                    <a:p>
                      <a:r>
                        <a:rPr lang="en-US" sz="1600" dirty="0"/>
                        <a:t>Work Area</a:t>
                      </a:r>
                    </a:p>
                  </a:txBody>
                  <a:tcPr anchor="ctr"/>
                </a:tc>
                <a:tc>
                  <a:txBody>
                    <a:bodyPr/>
                    <a:lstStyle/>
                    <a:p>
                      <a:pPr algn="ctr"/>
                      <a:r>
                        <a:rPr lang="en-US" sz="1600" dirty="0"/>
                        <a:t>Percent</a:t>
                      </a:r>
                    </a:p>
                  </a:txBody>
                  <a:tcPr anchor="ctr"/>
                </a:tc>
                <a:tc>
                  <a:txBody>
                    <a:bodyPr/>
                    <a:lstStyle/>
                    <a:p>
                      <a:pPr algn="ctr"/>
                      <a:r>
                        <a:rPr lang="en-US" sz="1600" dirty="0"/>
                        <a:t>Count</a:t>
                      </a:r>
                    </a:p>
                  </a:txBody>
                  <a:tcPr anchor="ctr"/>
                </a:tc>
                <a:extLst>
                  <a:ext uri="{0D108BD9-81ED-4DB2-BD59-A6C34878D82A}">
                    <a16:rowId xmlns:a16="http://schemas.microsoft.com/office/drawing/2014/main" val="10000"/>
                  </a:ext>
                </a:extLst>
              </a:tr>
              <a:tr h="370840">
                <a:tc>
                  <a:txBody>
                    <a:bodyPr/>
                    <a:lstStyle/>
                    <a:p>
                      <a:r>
                        <a:rPr lang="en-US" sz="1600" dirty="0"/>
                        <a:t>Administration</a:t>
                      </a:r>
                    </a:p>
                  </a:txBody>
                  <a:tcPr anchor="ctr"/>
                </a:tc>
                <a:tc>
                  <a:txBody>
                    <a:bodyPr/>
                    <a:lstStyle/>
                    <a:p>
                      <a:pPr algn="ctr"/>
                      <a:r>
                        <a:rPr lang="en-US" sz="1600" dirty="0"/>
                        <a:t>25.8%</a:t>
                      </a:r>
                    </a:p>
                  </a:txBody>
                  <a:tcPr anchor="ctr"/>
                </a:tc>
                <a:tc>
                  <a:txBody>
                    <a:bodyPr/>
                    <a:lstStyle/>
                    <a:p>
                      <a:pPr algn="ctr"/>
                      <a:r>
                        <a:rPr lang="en-US" sz="1600" dirty="0"/>
                        <a:t>199</a:t>
                      </a:r>
                    </a:p>
                  </a:txBody>
                  <a:tcPr anchor="ctr"/>
                </a:tc>
                <a:extLst>
                  <a:ext uri="{0D108BD9-81ED-4DB2-BD59-A6C34878D82A}">
                    <a16:rowId xmlns:a16="http://schemas.microsoft.com/office/drawing/2014/main" val="3340855086"/>
                  </a:ext>
                </a:extLst>
              </a:tr>
              <a:tr h="370840">
                <a:tc>
                  <a:txBody>
                    <a:bodyPr/>
                    <a:lstStyle/>
                    <a:p>
                      <a:r>
                        <a:rPr lang="en-US" sz="1600" dirty="0"/>
                        <a:t>Education</a:t>
                      </a:r>
                    </a:p>
                  </a:txBody>
                  <a:tcPr anchor="ctr"/>
                </a:tc>
                <a:tc>
                  <a:txBody>
                    <a:bodyPr/>
                    <a:lstStyle/>
                    <a:p>
                      <a:pPr algn="ctr"/>
                      <a:r>
                        <a:rPr lang="en-US" sz="1600" dirty="0"/>
                        <a:t>24.0%</a:t>
                      </a:r>
                    </a:p>
                  </a:txBody>
                  <a:tcPr anchor="ctr"/>
                </a:tc>
                <a:tc>
                  <a:txBody>
                    <a:bodyPr/>
                    <a:lstStyle/>
                    <a:p>
                      <a:pPr algn="ctr"/>
                      <a:r>
                        <a:rPr lang="en-US" sz="1600" dirty="0"/>
                        <a:t>185</a:t>
                      </a:r>
                    </a:p>
                  </a:txBody>
                  <a:tcPr anchor="ctr"/>
                </a:tc>
                <a:extLst>
                  <a:ext uri="{0D108BD9-81ED-4DB2-BD59-A6C34878D82A}">
                    <a16:rowId xmlns:a16="http://schemas.microsoft.com/office/drawing/2014/main" val="1088620902"/>
                  </a:ext>
                </a:extLst>
              </a:tr>
              <a:tr h="370840">
                <a:tc>
                  <a:txBody>
                    <a:bodyPr/>
                    <a:lstStyle/>
                    <a:p>
                      <a:r>
                        <a:rPr lang="en-US" sz="1600" dirty="0"/>
                        <a:t>Patient Care</a:t>
                      </a:r>
                    </a:p>
                  </a:txBody>
                  <a:tcPr anchor="ctr"/>
                </a:tc>
                <a:tc>
                  <a:txBody>
                    <a:bodyPr/>
                    <a:lstStyle/>
                    <a:p>
                      <a:pPr algn="ctr"/>
                      <a:r>
                        <a:rPr lang="en-US" sz="1600" dirty="0"/>
                        <a:t>22.7%</a:t>
                      </a:r>
                    </a:p>
                  </a:txBody>
                  <a:tcPr anchor="ctr"/>
                </a:tc>
                <a:tc>
                  <a:txBody>
                    <a:bodyPr/>
                    <a:lstStyle/>
                    <a:p>
                      <a:pPr algn="ctr"/>
                      <a:r>
                        <a:rPr lang="en-US" sz="1600" dirty="0"/>
                        <a:t>175</a:t>
                      </a:r>
                    </a:p>
                  </a:txBody>
                  <a:tcPr anchor="ctr"/>
                </a:tc>
                <a:extLst>
                  <a:ext uri="{0D108BD9-81ED-4DB2-BD59-A6C34878D82A}">
                    <a16:rowId xmlns:a16="http://schemas.microsoft.com/office/drawing/2014/main" val="10001"/>
                  </a:ext>
                </a:extLst>
              </a:tr>
              <a:tr h="370840">
                <a:tc>
                  <a:txBody>
                    <a:bodyPr/>
                    <a:lstStyle/>
                    <a:p>
                      <a:r>
                        <a:rPr lang="en-US" sz="1600" dirty="0"/>
                        <a:t>Dry lab research</a:t>
                      </a:r>
                    </a:p>
                  </a:txBody>
                  <a:tcPr anchor="ctr"/>
                </a:tc>
                <a:tc>
                  <a:txBody>
                    <a:bodyPr/>
                    <a:lstStyle/>
                    <a:p>
                      <a:pPr algn="ctr"/>
                      <a:r>
                        <a:rPr lang="en-US" sz="1600" dirty="0"/>
                        <a:t>19.7%</a:t>
                      </a:r>
                    </a:p>
                  </a:txBody>
                  <a:tcPr anchor="ctr"/>
                </a:tc>
                <a:tc>
                  <a:txBody>
                    <a:bodyPr/>
                    <a:lstStyle/>
                    <a:p>
                      <a:pPr algn="ctr"/>
                      <a:r>
                        <a:rPr lang="en-US" sz="1600" dirty="0"/>
                        <a:t>152</a:t>
                      </a:r>
                    </a:p>
                  </a:txBody>
                  <a:tcPr anchor="ctr"/>
                </a:tc>
                <a:extLst>
                  <a:ext uri="{0D108BD9-81ED-4DB2-BD59-A6C34878D82A}">
                    <a16:rowId xmlns:a16="http://schemas.microsoft.com/office/drawing/2014/main" val="3228595094"/>
                  </a:ext>
                </a:extLst>
              </a:tr>
              <a:tr h="370840">
                <a:tc>
                  <a:txBody>
                    <a:bodyPr/>
                    <a:lstStyle/>
                    <a:p>
                      <a:r>
                        <a:rPr lang="en-US" sz="1600" dirty="0"/>
                        <a:t>Wet lab research</a:t>
                      </a:r>
                    </a:p>
                  </a:txBody>
                  <a:tcPr anchor="ctr"/>
                </a:tc>
                <a:tc>
                  <a:txBody>
                    <a:bodyPr/>
                    <a:lstStyle/>
                    <a:p>
                      <a:pPr algn="ctr"/>
                      <a:r>
                        <a:rPr lang="en-US" sz="1600" dirty="0"/>
                        <a:t>5.4%</a:t>
                      </a:r>
                    </a:p>
                  </a:txBody>
                  <a:tcPr anchor="ctr"/>
                </a:tc>
                <a:tc>
                  <a:txBody>
                    <a:bodyPr/>
                    <a:lstStyle/>
                    <a:p>
                      <a:pPr algn="ctr"/>
                      <a:r>
                        <a:rPr lang="en-US" sz="1600" dirty="0"/>
                        <a:t>42</a:t>
                      </a:r>
                    </a:p>
                  </a:txBody>
                  <a:tcPr anchor="ctr"/>
                </a:tc>
                <a:extLst>
                  <a:ext uri="{0D108BD9-81ED-4DB2-BD59-A6C34878D82A}">
                    <a16:rowId xmlns:a16="http://schemas.microsoft.com/office/drawing/2014/main" val="10002"/>
                  </a:ext>
                </a:extLst>
              </a:tr>
              <a:tr h="370840">
                <a:tc>
                  <a:txBody>
                    <a:bodyPr/>
                    <a:lstStyle/>
                    <a:p>
                      <a:r>
                        <a:rPr lang="en-US" sz="1600" dirty="0"/>
                        <a:t>Other (text box)</a:t>
                      </a:r>
                    </a:p>
                  </a:txBody>
                  <a:tcPr anchor="ctr"/>
                </a:tc>
                <a:tc>
                  <a:txBody>
                    <a:bodyPr/>
                    <a:lstStyle/>
                    <a:p>
                      <a:pPr algn="ctr"/>
                      <a:r>
                        <a:rPr lang="en-US" sz="1600" dirty="0"/>
                        <a:t>2.5%</a:t>
                      </a:r>
                    </a:p>
                  </a:txBody>
                  <a:tcPr anchor="ctr"/>
                </a:tc>
                <a:tc>
                  <a:txBody>
                    <a:bodyPr/>
                    <a:lstStyle/>
                    <a:p>
                      <a:pPr algn="ctr"/>
                      <a:r>
                        <a:rPr lang="en-US" sz="1600" dirty="0"/>
                        <a:t>19</a:t>
                      </a:r>
                    </a:p>
                  </a:txBody>
                  <a:tcPr anchor="ctr"/>
                </a:tc>
                <a:extLst>
                  <a:ext uri="{0D108BD9-81ED-4DB2-BD59-A6C34878D82A}">
                    <a16:rowId xmlns:a16="http://schemas.microsoft.com/office/drawing/2014/main" val="10006"/>
                  </a:ext>
                </a:extLst>
              </a:tr>
              <a:tr h="370840">
                <a:tc>
                  <a:txBody>
                    <a:bodyPr/>
                    <a:lstStyle/>
                    <a:p>
                      <a:r>
                        <a:rPr lang="en-US" sz="1600" dirty="0"/>
                        <a:t>Total</a:t>
                      </a:r>
                    </a:p>
                  </a:txBody>
                  <a:tcPr anchor="ctr"/>
                </a:tc>
                <a:tc>
                  <a:txBody>
                    <a:bodyPr/>
                    <a:lstStyle/>
                    <a:p>
                      <a:pPr algn="ctr"/>
                      <a:r>
                        <a:rPr lang="en-US" sz="1600" dirty="0"/>
                        <a:t>100%</a:t>
                      </a:r>
                    </a:p>
                  </a:txBody>
                  <a:tcPr anchor="ctr"/>
                </a:tc>
                <a:tc>
                  <a:txBody>
                    <a:bodyPr/>
                    <a:lstStyle/>
                    <a:p>
                      <a:pPr algn="ctr"/>
                      <a:r>
                        <a:rPr lang="en-US" sz="1600" dirty="0"/>
                        <a:t>772</a:t>
                      </a: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8897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endParaRPr lang="en-US" sz="2200" dirty="0"/>
          </a:p>
          <a:p>
            <a:r>
              <a:rPr lang="en-US" sz="2200" dirty="0"/>
              <a:t>Question 3.3.2 - No, aspects of my work schedule could not be moved to a shift work model (7AM-1PM, 1PM-7PM; alternating 2-week cycles, etc.) for onsite work for the following reasons (check all that apply):</a:t>
            </a:r>
          </a:p>
        </p:txBody>
      </p:sp>
      <p:graphicFrame>
        <p:nvGraphicFramePr>
          <p:cNvPr id="4" name="Table 3">
            <a:extLst>
              <a:ext uri="{FF2B5EF4-FFF2-40B4-BE49-F238E27FC236}">
                <a16:creationId xmlns:a16="http://schemas.microsoft.com/office/drawing/2014/main" id="{9A9ACA84-6291-4D2A-AF96-D4A97BEFB15F}"/>
              </a:ext>
            </a:extLst>
          </p:cNvPr>
          <p:cNvGraphicFramePr>
            <a:graphicFrameLocks noGrp="1"/>
          </p:cNvGraphicFramePr>
          <p:nvPr>
            <p:extLst>
              <p:ext uri="{D42A27DB-BD31-4B8C-83A1-F6EECF244321}">
                <p14:modId xmlns:p14="http://schemas.microsoft.com/office/powerpoint/2010/main" val="1306841881"/>
              </p:ext>
            </p:extLst>
          </p:nvPr>
        </p:nvGraphicFramePr>
        <p:xfrm>
          <a:off x="778558" y="2134484"/>
          <a:ext cx="7212483" cy="2062480"/>
        </p:xfrm>
        <a:graphic>
          <a:graphicData uri="http://schemas.openxmlformats.org/drawingml/2006/table">
            <a:tbl>
              <a:tblPr firstRow="1" bandRow="1">
                <a:tableStyleId>{69012ECD-51FC-41F1-AA8D-1B2483CD663E}</a:tableStyleId>
              </a:tblPr>
              <a:tblGrid>
                <a:gridCol w="4439465">
                  <a:extLst>
                    <a:ext uri="{9D8B030D-6E8A-4147-A177-3AD203B41FA5}">
                      <a16:colId xmlns:a16="http://schemas.microsoft.com/office/drawing/2014/main" val="20001"/>
                    </a:ext>
                  </a:extLst>
                </a:gridCol>
                <a:gridCol w="1659835">
                  <a:extLst>
                    <a:ext uri="{9D8B030D-6E8A-4147-A177-3AD203B41FA5}">
                      <a16:colId xmlns:a16="http://schemas.microsoft.com/office/drawing/2014/main" val="20002"/>
                    </a:ext>
                  </a:extLst>
                </a:gridCol>
                <a:gridCol w="1113183">
                  <a:extLst>
                    <a:ext uri="{9D8B030D-6E8A-4147-A177-3AD203B41FA5}">
                      <a16:colId xmlns:a16="http://schemas.microsoft.com/office/drawing/2014/main" val="20003"/>
                    </a:ext>
                  </a:extLst>
                </a:gridCol>
              </a:tblGrid>
              <a:tr h="370840">
                <a:tc>
                  <a:txBody>
                    <a:bodyPr/>
                    <a:lstStyle/>
                    <a:p>
                      <a:r>
                        <a:rPr lang="en-US" sz="1600" dirty="0"/>
                        <a:t>Answer</a:t>
                      </a:r>
                    </a:p>
                  </a:txBody>
                  <a:tcPr anchor="ctr"/>
                </a:tc>
                <a:tc>
                  <a:txBody>
                    <a:bodyPr/>
                    <a:lstStyle/>
                    <a:p>
                      <a:pPr algn="ctr"/>
                      <a:r>
                        <a:rPr lang="en-US" sz="1600" dirty="0"/>
                        <a:t>Percent</a:t>
                      </a:r>
                    </a:p>
                  </a:txBody>
                  <a:tcPr anchor="ctr"/>
                </a:tc>
                <a:tc>
                  <a:txBody>
                    <a:bodyPr/>
                    <a:lstStyle/>
                    <a:p>
                      <a:pPr algn="ctr"/>
                      <a:r>
                        <a:rPr lang="en-US" sz="1600" dirty="0"/>
                        <a:t>Count</a:t>
                      </a:r>
                    </a:p>
                  </a:txBody>
                  <a:tcPr anchor="ctr"/>
                </a:tc>
                <a:extLst>
                  <a:ext uri="{0D108BD9-81ED-4DB2-BD59-A6C34878D82A}">
                    <a16:rowId xmlns:a16="http://schemas.microsoft.com/office/drawing/2014/main" val="10000"/>
                  </a:ext>
                </a:extLst>
              </a:tr>
              <a:tr h="370840">
                <a:tc>
                  <a:txBody>
                    <a:bodyPr/>
                    <a:lstStyle/>
                    <a:p>
                      <a:r>
                        <a:rPr lang="en-US" sz="1600" dirty="0"/>
                        <a:t>I do not believe daytime shift work will maintain or enhance quality</a:t>
                      </a:r>
                    </a:p>
                  </a:txBody>
                  <a:tcPr/>
                </a:tc>
                <a:tc>
                  <a:txBody>
                    <a:bodyPr/>
                    <a:lstStyle/>
                    <a:p>
                      <a:pPr algn="ctr"/>
                      <a:r>
                        <a:rPr lang="en-US" sz="1600" dirty="0"/>
                        <a:t>31.0%</a:t>
                      </a:r>
                    </a:p>
                  </a:txBody>
                  <a:tcPr anchor="ctr"/>
                </a:tc>
                <a:tc>
                  <a:txBody>
                    <a:bodyPr/>
                    <a:lstStyle/>
                    <a:p>
                      <a:pPr algn="ctr"/>
                      <a:r>
                        <a:rPr lang="en-US" sz="1600" dirty="0"/>
                        <a:t>170</a:t>
                      </a:r>
                    </a:p>
                  </a:txBody>
                  <a:tcPr anchor="ctr"/>
                </a:tc>
                <a:extLst>
                  <a:ext uri="{0D108BD9-81ED-4DB2-BD59-A6C34878D82A}">
                    <a16:rowId xmlns:a16="http://schemas.microsoft.com/office/drawing/2014/main" val="3340855086"/>
                  </a:ext>
                </a:extLst>
              </a:tr>
              <a:tr h="370840">
                <a:tc>
                  <a:txBody>
                    <a:bodyPr/>
                    <a:lstStyle/>
                    <a:p>
                      <a:r>
                        <a:rPr lang="en-US" sz="1600" dirty="0"/>
                        <a:t>I do not have adequate childcare access</a:t>
                      </a:r>
                    </a:p>
                  </a:txBody>
                  <a:tcPr/>
                </a:tc>
                <a:tc>
                  <a:txBody>
                    <a:bodyPr/>
                    <a:lstStyle/>
                    <a:p>
                      <a:pPr algn="ctr"/>
                      <a:r>
                        <a:rPr lang="en-US" sz="1600" dirty="0"/>
                        <a:t>25.2%</a:t>
                      </a:r>
                    </a:p>
                  </a:txBody>
                  <a:tcPr anchor="ctr"/>
                </a:tc>
                <a:tc>
                  <a:txBody>
                    <a:bodyPr/>
                    <a:lstStyle/>
                    <a:p>
                      <a:pPr algn="ctr"/>
                      <a:r>
                        <a:rPr lang="en-US" sz="1600" dirty="0"/>
                        <a:t>138</a:t>
                      </a:r>
                    </a:p>
                  </a:txBody>
                  <a:tcPr anchor="ctr"/>
                </a:tc>
                <a:extLst>
                  <a:ext uri="{0D108BD9-81ED-4DB2-BD59-A6C34878D82A}">
                    <a16:rowId xmlns:a16="http://schemas.microsoft.com/office/drawing/2014/main" val="1088620902"/>
                  </a:ext>
                </a:extLst>
              </a:tr>
              <a:tr h="370840">
                <a:tc>
                  <a:txBody>
                    <a:bodyPr/>
                    <a:lstStyle/>
                    <a:p>
                      <a:r>
                        <a:rPr lang="en-US" sz="1600" dirty="0"/>
                        <a:t>I do not have appropriate work for daytime shift work</a:t>
                      </a:r>
                    </a:p>
                  </a:txBody>
                  <a:tcPr/>
                </a:tc>
                <a:tc>
                  <a:txBody>
                    <a:bodyPr/>
                    <a:lstStyle/>
                    <a:p>
                      <a:pPr algn="ctr"/>
                      <a:r>
                        <a:rPr lang="en-US" sz="1600" dirty="0"/>
                        <a:t>25.2%</a:t>
                      </a:r>
                    </a:p>
                  </a:txBody>
                  <a:tcPr anchor="ctr"/>
                </a:tc>
                <a:tc>
                  <a:txBody>
                    <a:bodyPr/>
                    <a:lstStyle/>
                    <a:p>
                      <a:pPr algn="ctr"/>
                      <a:r>
                        <a:rPr lang="en-US" sz="1600" dirty="0"/>
                        <a:t>138</a:t>
                      </a:r>
                    </a:p>
                  </a:txBody>
                  <a:tcPr anchor="ctr"/>
                </a:tc>
                <a:extLst>
                  <a:ext uri="{0D108BD9-81ED-4DB2-BD59-A6C34878D82A}">
                    <a16:rowId xmlns:a16="http://schemas.microsoft.com/office/drawing/2014/main" val="10001"/>
                  </a:ext>
                </a:extLst>
              </a:tr>
              <a:tr h="370840">
                <a:tc>
                  <a:txBody>
                    <a:bodyPr/>
                    <a:lstStyle/>
                    <a:p>
                      <a:r>
                        <a:rPr lang="en-US" sz="1600" dirty="0"/>
                        <a:t>Other (text box)</a:t>
                      </a:r>
                    </a:p>
                  </a:txBody>
                  <a:tcPr/>
                </a:tc>
                <a:tc>
                  <a:txBody>
                    <a:bodyPr/>
                    <a:lstStyle/>
                    <a:p>
                      <a:pPr algn="ctr"/>
                      <a:r>
                        <a:rPr lang="en-US" sz="1600" dirty="0"/>
                        <a:t>18.6%</a:t>
                      </a:r>
                    </a:p>
                  </a:txBody>
                  <a:tcPr anchor="ctr"/>
                </a:tc>
                <a:tc>
                  <a:txBody>
                    <a:bodyPr/>
                    <a:lstStyle/>
                    <a:p>
                      <a:pPr algn="ctr"/>
                      <a:r>
                        <a:rPr lang="en-US" sz="1600" dirty="0"/>
                        <a:t>102</a:t>
                      </a:r>
                    </a:p>
                  </a:txBody>
                  <a:tcPr anchor="ctr"/>
                </a:tc>
                <a:extLst>
                  <a:ext uri="{0D108BD9-81ED-4DB2-BD59-A6C34878D82A}">
                    <a16:rowId xmlns:a16="http://schemas.microsoft.com/office/drawing/2014/main" val="3228595094"/>
                  </a:ext>
                </a:extLst>
              </a:tr>
            </a:tbl>
          </a:graphicData>
        </a:graphic>
      </p:graphicFrame>
    </p:spTree>
    <p:extLst>
      <p:ext uri="{BB962C8B-B14F-4D97-AF65-F5344CB8AC3E}">
        <p14:creationId xmlns:p14="http://schemas.microsoft.com/office/powerpoint/2010/main" val="813163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883298" y="2265732"/>
            <a:ext cx="7664354" cy="4065494"/>
          </a:xfrm>
        </p:spPr>
        <p:txBody>
          <a:bodyPr/>
          <a:lstStyle/>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Demographics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Telework Appropriateness, Interest, and Hurdles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Tax Incentive on Telework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Weekend and Shift Work</a:t>
            </a:r>
          </a:p>
          <a:p>
            <a:pPr marL="571500" indent="-571500">
              <a:lnSpc>
                <a:spcPct val="150000"/>
              </a:lnSpc>
              <a:buFont typeface="Arial" panose="020B0604020202020204" pitchFamily="34" charset="0"/>
              <a:buChar char="•"/>
            </a:pPr>
            <a:r>
              <a:rPr lang="en-US" sz="2800" dirty="0">
                <a:latin typeface="+mn-lt"/>
              </a:rPr>
              <a:t>Preliminary Observations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Comments</a:t>
            </a: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Tree>
    <p:extLst>
      <p:ext uri="{BB962C8B-B14F-4D97-AF65-F5344CB8AC3E}">
        <p14:creationId xmlns:p14="http://schemas.microsoft.com/office/powerpoint/2010/main" val="84503700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323023" y="2400165"/>
            <a:ext cx="8637103" cy="3469008"/>
          </a:xfrm>
        </p:spPr>
        <p:txBody>
          <a:bodyPr/>
          <a:lstStyle/>
          <a:p>
            <a:pPr>
              <a:lnSpc>
                <a:spcPct val="100000"/>
              </a:lnSpc>
            </a:pPr>
            <a:r>
              <a:rPr lang="en-US" sz="2400" dirty="0">
                <a:latin typeface="+mn-lt"/>
              </a:rPr>
              <a:t>Telework Appropriateness, Interest, and Hurdles</a:t>
            </a:r>
          </a:p>
          <a:p>
            <a:pPr marL="640080" lvl="1" indent="-365760">
              <a:lnSpc>
                <a:spcPct val="100000"/>
              </a:lnSpc>
              <a:spcBef>
                <a:spcPts val="0"/>
              </a:spcBef>
              <a:buFont typeface="Wingdings" panose="05000000000000000000" pitchFamily="2" charset="2"/>
              <a:buChar char="§"/>
            </a:pPr>
            <a:r>
              <a:rPr lang="en-US" sz="2000" dirty="0">
                <a:latin typeface="+mn-lt"/>
              </a:rPr>
              <a:t>Appropriate </a:t>
            </a:r>
            <a:r>
              <a:rPr lang="en-US" sz="2000" dirty="0"/>
              <a:t>in all work areas </a:t>
            </a:r>
            <a:r>
              <a:rPr lang="en-US" sz="2000" dirty="0">
                <a:latin typeface="+mn-lt"/>
              </a:rPr>
              <a:t>for least 4 hours/week</a:t>
            </a:r>
          </a:p>
          <a:p>
            <a:pPr marL="640080" lvl="1" indent="-365760">
              <a:lnSpc>
                <a:spcPct val="100000"/>
              </a:lnSpc>
              <a:spcBef>
                <a:spcPts val="600"/>
              </a:spcBef>
              <a:buFont typeface="Wingdings" panose="05000000000000000000" pitchFamily="2" charset="2"/>
              <a:buChar char="§"/>
            </a:pPr>
            <a:r>
              <a:rPr lang="en-US" sz="2000" dirty="0"/>
              <a:t>Interest in ≥ 16 hours/week of permanent telework by ~50% respondents</a:t>
            </a:r>
          </a:p>
          <a:p>
            <a:pPr marL="640080" lvl="1" indent="-365760">
              <a:lnSpc>
                <a:spcPct val="100000"/>
              </a:lnSpc>
              <a:spcBef>
                <a:spcPts val="600"/>
              </a:spcBef>
              <a:buFont typeface="Wingdings" panose="05000000000000000000" pitchFamily="2" charset="2"/>
              <a:buChar char="§"/>
            </a:pPr>
            <a:r>
              <a:rPr lang="en-US" sz="2000" dirty="0"/>
              <a:t>Hurdles include: required or desired campus presence, inadequate home office (ergonomics, space, IT), Zoom fatigue, and childcare</a:t>
            </a:r>
          </a:p>
          <a:p>
            <a:pPr>
              <a:lnSpc>
                <a:spcPct val="150000"/>
              </a:lnSpc>
            </a:pPr>
            <a:r>
              <a:rPr lang="en-US" sz="2400" dirty="0">
                <a:latin typeface="+mn-lt"/>
              </a:rPr>
              <a:t>Tax Incentive on Telework</a:t>
            </a:r>
          </a:p>
          <a:p>
            <a:pPr marL="640080" lvl="1" indent="-365760">
              <a:lnSpc>
                <a:spcPct val="100000"/>
              </a:lnSpc>
              <a:spcBef>
                <a:spcPts val="0"/>
              </a:spcBef>
              <a:buFont typeface="Wingdings" panose="05000000000000000000" pitchFamily="2" charset="2"/>
              <a:buChar char="§"/>
            </a:pPr>
            <a:r>
              <a:rPr lang="en-US" sz="2000" dirty="0"/>
              <a:t>Interest for increased permanent telework in ~80% respondents</a:t>
            </a:r>
          </a:p>
          <a:p>
            <a:pPr marL="640080" lvl="1" indent="-365760">
              <a:lnSpc>
                <a:spcPct val="100000"/>
              </a:lnSpc>
              <a:spcBef>
                <a:spcPts val="600"/>
              </a:spcBef>
              <a:buFont typeface="Wingdings" panose="05000000000000000000" pitchFamily="2" charset="2"/>
              <a:buChar char="§"/>
            </a:pPr>
            <a:r>
              <a:rPr lang="en-US" sz="2000" dirty="0"/>
              <a:t>No interest reasons include: irreplaceable personal interactions, wet lab activities, monitoring of work productivity, and clinical care financial disincentives</a:t>
            </a:r>
            <a:endParaRPr lang="en-US" sz="2800" dirty="0">
              <a:latin typeface="+mn-lt"/>
            </a:endParaRP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
        <p:nvSpPr>
          <p:cNvPr id="3" name="Text Placeholder 2">
            <a:extLst>
              <a:ext uri="{FF2B5EF4-FFF2-40B4-BE49-F238E27FC236}">
                <a16:creationId xmlns:a16="http://schemas.microsoft.com/office/drawing/2014/main" id="{2DB68274-D869-DE40-A8BD-FE01DF9940B1}"/>
              </a:ext>
            </a:extLst>
          </p:cNvPr>
          <p:cNvSpPr>
            <a:spLocks noGrp="1"/>
          </p:cNvSpPr>
          <p:nvPr>
            <p:ph type="body" idx="1"/>
          </p:nvPr>
        </p:nvSpPr>
        <p:spPr>
          <a:xfrm>
            <a:off x="2708910" y="849980"/>
            <a:ext cx="5769167" cy="507831"/>
          </a:xfrm>
        </p:spPr>
        <p:txBody>
          <a:bodyPr/>
          <a:lstStyle/>
          <a:p>
            <a:r>
              <a:rPr lang="en-US" sz="4000" b="1" i="0" dirty="0"/>
              <a:t>Preliminary Observations</a:t>
            </a:r>
          </a:p>
        </p:txBody>
      </p:sp>
    </p:spTree>
    <p:extLst>
      <p:ext uri="{BB962C8B-B14F-4D97-AF65-F5344CB8AC3E}">
        <p14:creationId xmlns:p14="http://schemas.microsoft.com/office/powerpoint/2010/main" val="433777623"/>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323023" y="2400165"/>
            <a:ext cx="8637103" cy="3469008"/>
          </a:xfrm>
        </p:spPr>
        <p:txBody>
          <a:bodyPr/>
          <a:lstStyle/>
          <a:p>
            <a:pPr lvl="0">
              <a:lnSpc>
                <a:spcPct val="150000"/>
              </a:lnSpc>
              <a:buClr>
                <a:srgbClr val="052049"/>
              </a:buClr>
            </a:pPr>
            <a:r>
              <a:rPr lang="en-US" sz="2400" dirty="0">
                <a:solidFill>
                  <a:srgbClr val="052049"/>
                </a:solidFill>
                <a:latin typeface="Garamond"/>
              </a:rPr>
              <a:t>Weekend Work</a:t>
            </a:r>
          </a:p>
          <a:p>
            <a:pPr marL="640080" lvl="1" indent="-365760">
              <a:lnSpc>
                <a:spcPct val="100000"/>
              </a:lnSpc>
              <a:spcBef>
                <a:spcPts val="0"/>
              </a:spcBef>
              <a:buClr>
                <a:srgbClr val="052049"/>
              </a:buClr>
              <a:buFont typeface="Wingdings" panose="05000000000000000000" pitchFamily="2" charset="2"/>
              <a:buChar char="§"/>
            </a:pPr>
            <a:r>
              <a:rPr lang="en-US" sz="2000" dirty="0">
                <a:solidFill>
                  <a:srgbClr val="052049"/>
                </a:solidFill>
              </a:rPr>
              <a:t>About 50% respondents work ≥ 4 hours on Saturday or Sunday</a:t>
            </a:r>
          </a:p>
          <a:p>
            <a:pPr marL="640080" lvl="1" indent="-365760">
              <a:lnSpc>
                <a:spcPct val="100000"/>
              </a:lnSpc>
              <a:spcBef>
                <a:spcPts val="600"/>
              </a:spcBef>
              <a:buClr>
                <a:srgbClr val="052049"/>
              </a:buClr>
              <a:buFont typeface="Wingdings" panose="05000000000000000000" pitchFamily="2" charset="2"/>
              <a:buChar char="§"/>
            </a:pPr>
            <a:r>
              <a:rPr lang="en-US" sz="2000" dirty="0">
                <a:solidFill>
                  <a:srgbClr val="052049"/>
                </a:solidFill>
              </a:rPr>
              <a:t>In flexible work week schedule scenario, ~30% would increase weekend work</a:t>
            </a:r>
          </a:p>
          <a:p>
            <a:pPr marL="640080" lvl="1" indent="-365760">
              <a:lnSpc>
                <a:spcPct val="100000"/>
              </a:lnSpc>
              <a:spcBef>
                <a:spcPts val="600"/>
              </a:spcBef>
              <a:buClr>
                <a:srgbClr val="052049"/>
              </a:buClr>
              <a:buFont typeface="Wingdings" panose="05000000000000000000" pitchFamily="2" charset="2"/>
              <a:buChar char="§"/>
            </a:pPr>
            <a:r>
              <a:rPr lang="en-US" sz="2000" dirty="0">
                <a:solidFill>
                  <a:srgbClr val="052049"/>
                </a:solidFill>
              </a:rPr>
              <a:t>No interest reasons include: need for personal time, saturation of work schedule, unreasonable institutionalized expectation, and childcare </a:t>
            </a:r>
            <a:endParaRPr lang="en-US" sz="2800" dirty="0">
              <a:solidFill>
                <a:srgbClr val="052049"/>
              </a:solidFill>
            </a:endParaRPr>
          </a:p>
          <a:p>
            <a:pPr>
              <a:lnSpc>
                <a:spcPct val="150000"/>
              </a:lnSpc>
            </a:pPr>
            <a:r>
              <a:rPr lang="en-US" sz="2400" dirty="0">
                <a:latin typeface="+mn-lt"/>
              </a:rPr>
              <a:t>Shift Work</a:t>
            </a:r>
          </a:p>
          <a:p>
            <a:pPr marL="640080" lvl="1" indent="-365760">
              <a:lnSpc>
                <a:spcPct val="100000"/>
              </a:lnSpc>
              <a:spcBef>
                <a:spcPts val="0"/>
              </a:spcBef>
              <a:buFont typeface="Wingdings" panose="05000000000000000000" pitchFamily="2" charset="2"/>
              <a:buChar char="§"/>
            </a:pPr>
            <a:r>
              <a:rPr lang="en-US" sz="2000" dirty="0"/>
              <a:t>Appropriate in most work areas, except wet lab research, in ~47% respondents</a:t>
            </a:r>
          </a:p>
          <a:p>
            <a:pPr marL="640080" lvl="1" indent="-365760">
              <a:lnSpc>
                <a:spcPct val="100000"/>
              </a:lnSpc>
              <a:spcBef>
                <a:spcPts val="600"/>
              </a:spcBef>
              <a:buFont typeface="Wingdings" panose="05000000000000000000" pitchFamily="2" charset="2"/>
              <a:buChar char="§"/>
            </a:pPr>
            <a:r>
              <a:rPr lang="en-US" sz="2000" dirty="0"/>
              <a:t>No interest reasons include: concern for work quality, appropriateness, and childcare</a:t>
            </a:r>
            <a:endParaRPr lang="en-US" sz="2800" dirty="0">
              <a:latin typeface="+mn-lt"/>
            </a:endParaRP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
        <p:nvSpPr>
          <p:cNvPr id="3" name="Text Placeholder 2">
            <a:extLst>
              <a:ext uri="{FF2B5EF4-FFF2-40B4-BE49-F238E27FC236}">
                <a16:creationId xmlns:a16="http://schemas.microsoft.com/office/drawing/2014/main" id="{2DB68274-D869-DE40-A8BD-FE01DF9940B1}"/>
              </a:ext>
            </a:extLst>
          </p:cNvPr>
          <p:cNvSpPr>
            <a:spLocks noGrp="1"/>
          </p:cNvSpPr>
          <p:nvPr>
            <p:ph type="body" idx="1"/>
          </p:nvPr>
        </p:nvSpPr>
        <p:spPr>
          <a:xfrm>
            <a:off x="2708910" y="849980"/>
            <a:ext cx="5769167" cy="507831"/>
          </a:xfrm>
        </p:spPr>
        <p:txBody>
          <a:bodyPr/>
          <a:lstStyle/>
          <a:p>
            <a:r>
              <a:rPr lang="en-US" sz="4000" b="1" i="0" dirty="0"/>
              <a:t>Preliminary Observations</a:t>
            </a:r>
          </a:p>
        </p:txBody>
      </p:sp>
    </p:spTree>
    <p:extLst>
      <p:ext uri="{BB962C8B-B14F-4D97-AF65-F5344CB8AC3E}">
        <p14:creationId xmlns:p14="http://schemas.microsoft.com/office/powerpoint/2010/main" val="404509901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883298" y="2265732"/>
            <a:ext cx="7664354" cy="3846833"/>
          </a:xfrm>
        </p:spPr>
        <p:txBody>
          <a:bodyPr/>
          <a:lstStyle/>
          <a:p>
            <a:pPr marL="571500" indent="-571500">
              <a:lnSpc>
                <a:spcPct val="150000"/>
              </a:lnSpc>
              <a:buFont typeface="Arial" panose="020B0604020202020204" pitchFamily="34" charset="0"/>
              <a:buChar char="•"/>
            </a:pPr>
            <a:r>
              <a:rPr lang="en-US" sz="2800" dirty="0">
                <a:latin typeface="+mn-lt"/>
              </a:rPr>
              <a:t>Demographics</a:t>
            </a:r>
          </a:p>
          <a:p>
            <a:pPr marL="571500" indent="-571500">
              <a:lnSpc>
                <a:spcPct val="150000"/>
              </a:lnSpc>
              <a:buFont typeface="Arial" panose="020B0604020202020204" pitchFamily="34" charset="0"/>
              <a:buChar char="•"/>
            </a:pPr>
            <a:r>
              <a:rPr lang="en-US" sz="2800" dirty="0">
                <a:latin typeface="+mn-lt"/>
              </a:rPr>
              <a:t>Telework Appropriateness, Interest, and Hurdles</a:t>
            </a:r>
          </a:p>
          <a:p>
            <a:pPr marL="571500" indent="-571500">
              <a:lnSpc>
                <a:spcPct val="150000"/>
              </a:lnSpc>
              <a:buFont typeface="Arial" panose="020B0604020202020204" pitchFamily="34" charset="0"/>
              <a:buChar char="•"/>
            </a:pPr>
            <a:r>
              <a:rPr lang="en-US" sz="2800" dirty="0">
                <a:latin typeface="+mn-lt"/>
              </a:rPr>
              <a:t>Tax Incentive on Telework</a:t>
            </a:r>
          </a:p>
          <a:p>
            <a:pPr marL="571500" indent="-571500">
              <a:lnSpc>
                <a:spcPct val="150000"/>
              </a:lnSpc>
              <a:buFont typeface="Arial" panose="020B0604020202020204" pitchFamily="34" charset="0"/>
              <a:buChar char="•"/>
            </a:pPr>
            <a:r>
              <a:rPr lang="en-US" sz="2800" dirty="0">
                <a:latin typeface="+mn-lt"/>
              </a:rPr>
              <a:t>Weekend and Shift Work</a:t>
            </a:r>
          </a:p>
          <a:p>
            <a:pPr marL="571500" indent="-571500">
              <a:lnSpc>
                <a:spcPct val="150000"/>
              </a:lnSpc>
              <a:buFont typeface="Arial" panose="020B0604020202020204" pitchFamily="34" charset="0"/>
              <a:buChar char="•"/>
            </a:pPr>
            <a:r>
              <a:rPr lang="en-US" sz="2800" dirty="0">
                <a:latin typeface="+mn-lt"/>
              </a:rPr>
              <a:t>Preliminary Observations</a:t>
            </a:r>
          </a:p>
          <a:p>
            <a:pPr marL="571500" lvl="0" indent="-571500">
              <a:lnSpc>
                <a:spcPct val="150000"/>
              </a:lnSpc>
              <a:buClr>
                <a:srgbClr val="052049"/>
              </a:buClr>
              <a:buFont typeface="Arial" panose="020B0604020202020204" pitchFamily="34" charset="0"/>
              <a:buChar char="•"/>
            </a:pPr>
            <a:r>
              <a:rPr lang="en-US" sz="2800" dirty="0">
                <a:solidFill>
                  <a:srgbClr val="052049"/>
                </a:solidFill>
                <a:latin typeface="Garamond"/>
              </a:rPr>
              <a:t>Comments</a:t>
            </a: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
        <p:nvSpPr>
          <p:cNvPr id="3" name="Text Placeholder 2">
            <a:extLst>
              <a:ext uri="{FF2B5EF4-FFF2-40B4-BE49-F238E27FC236}">
                <a16:creationId xmlns:a16="http://schemas.microsoft.com/office/drawing/2014/main" id="{2DB68274-D869-DE40-A8BD-FE01DF9940B1}"/>
              </a:ext>
            </a:extLst>
          </p:cNvPr>
          <p:cNvSpPr>
            <a:spLocks noGrp="1"/>
          </p:cNvSpPr>
          <p:nvPr>
            <p:ph type="body" idx="1"/>
          </p:nvPr>
        </p:nvSpPr>
        <p:spPr>
          <a:xfrm>
            <a:off x="3696714" y="999065"/>
            <a:ext cx="4234712" cy="507831"/>
          </a:xfrm>
        </p:spPr>
        <p:txBody>
          <a:bodyPr/>
          <a:lstStyle/>
          <a:p>
            <a:r>
              <a:rPr lang="en-US" sz="4000" b="1" i="0" dirty="0"/>
              <a:t>Table of Contents </a:t>
            </a:r>
          </a:p>
        </p:txBody>
      </p:sp>
    </p:spTree>
    <p:extLst>
      <p:ext uri="{BB962C8B-B14F-4D97-AF65-F5344CB8AC3E}">
        <p14:creationId xmlns:p14="http://schemas.microsoft.com/office/powerpoint/2010/main" val="1166451398"/>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883298" y="2265732"/>
            <a:ext cx="7664354" cy="4065494"/>
          </a:xfrm>
        </p:spPr>
        <p:txBody>
          <a:bodyPr/>
          <a:lstStyle/>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Demographics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Telework Appropriateness, Interest, and Hurdles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Tax Incentive on Telework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Weekend and Shift 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Preliminary Observations</a:t>
            </a:r>
          </a:p>
          <a:p>
            <a:pPr marL="571500" indent="-571500">
              <a:lnSpc>
                <a:spcPct val="150000"/>
              </a:lnSpc>
              <a:buFont typeface="Arial" panose="020B0604020202020204" pitchFamily="34" charset="0"/>
              <a:buChar char="•"/>
            </a:pPr>
            <a:r>
              <a:rPr lang="en-US" sz="2800" dirty="0">
                <a:latin typeface="+mn-lt"/>
              </a:rPr>
              <a:t>Comments</a:t>
            </a: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Tree>
    <p:extLst>
      <p:ext uri="{BB962C8B-B14F-4D97-AF65-F5344CB8AC3E}">
        <p14:creationId xmlns:p14="http://schemas.microsoft.com/office/powerpoint/2010/main" val="3115513402"/>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586409" y="355963"/>
            <a:ext cx="7961243" cy="544470"/>
          </a:xfrm>
          <a:prstGeom prst="rect">
            <a:avLst/>
          </a:prstGeom>
          <a:noFill/>
        </p:spPr>
        <p:txBody>
          <a:bodyPr wrap="square" rtlCol="0"/>
          <a:lstStyle/>
          <a:p>
            <a:r>
              <a:rPr lang="en-US" sz="1600" dirty="0"/>
              <a:t>Question 2.2.1 - If the tax code were changed to expand the list of deductible items for working at home, would that favorable scenario have any impact on your decision to move more responsibilities to telework?</a:t>
            </a:r>
          </a:p>
        </p:txBody>
      </p:sp>
      <p:graphicFrame>
        <p:nvGraphicFramePr>
          <p:cNvPr id="6" name="Table 5"/>
          <p:cNvGraphicFramePr>
            <a:graphicFrameLocks noGrp="1"/>
          </p:cNvGraphicFramePr>
          <p:nvPr/>
        </p:nvGraphicFramePr>
        <p:xfrm>
          <a:off x="715617" y="1682250"/>
          <a:ext cx="7832035" cy="3863340"/>
        </p:xfrm>
        <a:graphic>
          <a:graphicData uri="http://schemas.openxmlformats.org/drawingml/2006/table">
            <a:tbl>
              <a:tblPr firstRow="1" bandRow="1">
                <a:tableStyleId>{69012ECD-51FC-41F1-AA8D-1B2483CD663E}</a:tableStyleId>
              </a:tblPr>
              <a:tblGrid>
                <a:gridCol w="7832035">
                  <a:extLst>
                    <a:ext uri="{9D8B030D-6E8A-4147-A177-3AD203B41FA5}">
                      <a16:colId xmlns:a16="http://schemas.microsoft.com/office/drawing/2014/main" val="20000"/>
                    </a:ext>
                  </a:extLst>
                </a:gridCol>
              </a:tblGrid>
              <a:tr h="434340">
                <a:tc>
                  <a:txBody>
                    <a:bodyPr/>
                    <a:lstStyle/>
                    <a:p>
                      <a:r>
                        <a:rPr lang="en-US" sz="1400" dirty="0"/>
                        <a:t>No, despite a tax incentive my telework cannot be increased (i.e.,  it must return to pre-COVID19 levels or less) because of the following reason(s): (text box)</a:t>
                      </a:r>
                    </a:p>
                  </a:txBody>
                  <a:tcPr marL="68580" marR="68580" marT="34290" marB="34290" anchor="ctr"/>
                </a:tc>
                <a:extLst>
                  <a:ext uri="{0D108BD9-81ED-4DB2-BD59-A6C34878D82A}">
                    <a16:rowId xmlns:a16="http://schemas.microsoft.com/office/drawing/2014/main" val="10000"/>
                  </a:ext>
                </a:extLst>
              </a:tr>
              <a:tr h="278130">
                <a:tc>
                  <a:txBody>
                    <a:bodyPr/>
                    <a:lstStyle/>
                    <a:p>
                      <a:r>
                        <a:rPr lang="en-US" sz="1400" b="1" dirty="0"/>
                        <a:t>Patient Care (40 comments total) </a:t>
                      </a:r>
                    </a:p>
                  </a:txBody>
                  <a:tcPr marL="68580" marR="68580" marT="34290" marB="34290" anchor="ctr"/>
                </a:tc>
                <a:extLst>
                  <a:ext uri="{0D108BD9-81ED-4DB2-BD59-A6C34878D82A}">
                    <a16:rowId xmlns:a16="http://schemas.microsoft.com/office/drawing/2014/main" val="10001"/>
                  </a:ext>
                </a:extLst>
              </a:tr>
              <a:tr h="617220">
                <a:tc>
                  <a:txBody>
                    <a:bodyPr/>
                    <a:lstStyle/>
                    <a:p>
                      <a:r>
                        <a:rPr lang="en-US" sz="1400" dirty="0"/>
                        <a:t>The facility fees we charge cannot be made up with telemedicine in its current billing structure.  So we are being told that there is not a financially sustainable model for us unless we see patients in person.</a:t>
                      </a:r>
                    </a:p>
                  </a:txBody>
                  <a:tcPr marL="68580" marR="68580" marT="34290" marB="34290" anchor="ctr"/>
                </a:tc>
                <a:extLst>
                  <a:ext uri="{0D108BD9-81ED-4DB2-BD59-A6C34878D82A}">
                    <a16:rowId xmlns:a16="http://schemas.microsoft.com/office/drawing/2014/main" val="2390238230"/>
                  </a:ext>
                </a:extLst>
              </a:tr>
              <a:tr h="800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Child evaluations that I did in person with a child such as cognitive testing and testing of play and social interactions are hard to measure over telehealth, but our clinic is currently trying to figure out a way to get some of this information from families and telehealth, but it is difficult to gather sensitive information about social interactions over zoom with children.</a:t>
                      </a:r>
                    </a:p>
                  </a:txBody>
                  <a:tcPr marL="68580" marR="68580" marT="34290" marB="34290" anchor="ctr"/>
                </a:tc>
                <a:extLst>
                  <a:ext uri="{0D108BD9-81ED-4DB2-BD59-A6C34878D82A}">
                    <a16:rowId xmlns:a16="http://schemas.microsoft.com/office/drawing/2014/main" val="189038067"/>
                  </a:ext>
                </a:extLst>
              </a:tr>
              <a:tr h="278130">
                <a:tc>
                  <a:txBody>
                    <a:bodyPr/>
                    <a:lstStyle/>
                    <a:p>
                      <a:r>
                        <a:rPr lang="en-US" sz="1400" dirty="0"/>
                        <a:t>Patient care is better in person.</a:t>
                      </a:r>
                    </a:p>
                  </a:txBody>
                  <a:tcPr marL="68580" marR="68580" marT="34290" marB="34290" anchor="ctr"/>
                </a:tc>
                <a:extLst>
                  <a:ext uri="{0D108BD9-81ED-4DB2-BD59-A6C34878D82A}">
                    <a16:rowId xmlns:a16="http://schemas.microsoft.com/office/drawing/2014/main" val="3116807578"/>
                  </a:ext>
                </a:extLst>
              </a:tr>
              <a:tr h="278130">
                <a:tc>
                  <a:txBody>
                    <a:bodyPr/>
                    <a:lstStyle/>
                    <a:p>
                      <a:r>
                        <a:rPr lang="en-US" sz="1400" dirty="0"/>
                        <a:t>Surgery requires you to be there in person.</a:t>
                      </a:r>
                    </a:p>
                  </a:txBody>
                  <a:tcPr marL="68580" marR="68580" marT="34290" marB="34290" anchor="ctr"/>
                </a:tc>
                <a:extLst>
                  <a:ext uri="{0D108BD9-81ED-4DB2-BD59-A6C34878D82A}">
                    <a16:rowId xmlns:a16="http://schemas.microsoft.com/office/drawing/2014/main" val="4258264170"/>
                  </a:ext>
                </a:extLst>
              </a:tr>
              <a:tr h="982980">
                <a:tc>
                  <a:txBody>
                    <a:bodyPr/>
                    <a:lstStyle/>
                    <a:p>
                      <a:r>
                        <a:rPr lang="en-US" sz="1400" dirty="0"/>
                        <a:t>Clinical responsibilities: The critical importance of communication directly with the clinical team, pathology staff, pathology trainees and the faculty cannot be underestimated. The need to be present to truly communicate with colleagues and staff is best performed in person, including being able to respond in a timely manner to chores such as frozen section or examining patient material on site.</a:t>
                      </a:r>
                      <a:endParaRPr lang="en-US" sz="1400" b="1" dirty="0"/>
                    </a:p>
                  </a:txBody>
                  <a:tcPr marL="68580" marR="68580" marT="34290" marB="34290" anchor="ctr"/>
                </a:tc>
                <a:extLst>
                  <a:ext uri="{0D108BD9-81ED-4DB2-BD59-A6C34878D82A}">
                    <a16:rowId xmlns:a16="http://schemas.microsoft.com/office/drawing/2014/main" val="650717020"/>
                  </a:ext>
                </a:extLst>
              </a:tr>
            </a:tbl>
          </a:graphicData>
        </a:graphic>
      </p:graphicFrame>
    </p:spTree>
    <p:extLst>
      <p:ext uri="{BB962C8B-B14F-4D97-AF65-F5344CB8AC3E}">
        <p14:creationId xmlns:p14="http://schemas.microsoft.com/office/powerpoint/2010/main" val="5944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95740" y="1463589"/>
          <a:ext cx="7772400" cy="4526280"/>
        </p:xfrm>
        <a:graphic>
          <a:graphicData uri="http://schemas.openxmlformats.org/drawingml/2006/table">
            <a:tbl>
              <a:tblPr firstRow="1" bandRow="1">
                <a:tableStyleId>{69012ECD-51FC-41F1-AA8D-1B2483CD663E}</a:tableStyleId>
              </a:tblPr>
              <a:tblGrid>
                <a:gridCol w="7772400">
                  <a:extLst>
                    <a:ext uri="{9D8B030D-6E8A-4147-A177-3AD203B41FA5}">
                      <a16:colId xmlns:a16="http://schemas.microsoft.com/office/drawing/2014/main" val="20000"/>
                    </a:ext>
                  </a:extLst>
                </a:gridCol>
              </a:tblGrid>
              <a:tr h="434340">
                <a:tc>
                  <a:txBody>
                    <a:bodyPr/>
                    <a:lstStyle/>
                    <a:p>
                      <a:r>
                        <a:rPr lang="en-US" sz="1400" dirty="0"/>
                        <a:t>No, despite a tax incentive my telework cannot be increased (i.e.,  it must return to pre-COVID19 levels or less) because of the following reason(s): (text box)</a:t>
                      </a:r>
                    </a:p>
                  </a:txBody>
                  <a:tcPr marL="68580" marR="68580" marT="34290" marB="34290" anchor="ctr"/>
                </a:tc>
                <a:extLst>
                  <a:ext uri="{0D108BD9-81ED-4DB2-BD59-A6C34878D82A}">
                    <a16:rowId xmlns:a16="http://schemas.microsoft.com/office/drawing/2014/main" val="10000"/>
                  </a:ext>
                </a:extLst>
              </a:tr>
              <a:tr h="278130">
                <a:tc>
                  <a:txBody>
                    <a:bodyPr/>
                    <a:lstStyle/>
                    <a:p>
                      <a:r>
                        <a:rPr lang="en-US" sz="1400" b="1" dirty="0"/>
                        <a:t>Research (23 comments total)</a:t>
                      </a:r>
                    </a:p>
                  </a:txBody>
                  <a:tcPr marL="68580" marR="68580" marT="34290" marB="34290" anchor="ctr"/>
                </a:tc>
                <a:extLst>
                  <a:ext uri="{0D108BD9-81ED-4DB2-BD59-A6C34878D82A}">
                    <a16:rowId xmlns:a16="http://schemas.microsoft.com/office/drawing/2014/main" val="10001"/>
                  </a:ext>
                </a:extLst>
              </a:tr>
              <a:tr h="434340">
                <a:tc>
                  <a:txBody>
                    <a:bodyPr/>
                    <a:lstStyle/>
                    <a:p>
                      <a:r>
                        <a:rPr lang="en-US" sz="1400" dirty="0"/>
                        <a:t>I have to interact with my lab members face-to-face, help troubleshoot experimental problems in the lab, so I have to come in to work. </a:t>
                      </a:r>
                      <a:endParaRPr lang="en-US" sz="1400" b="1" dirty="0"/>
                    </a:p>
                  </a:txBody>
                  <a:tcPr marL="68580" marR="68580" marT="34290" marB="34290" anchor="ctr"/>
                </a:tc>
                <a:extLst>
                  <a:ext uri="{0D108BD9-81ED-4DB2-BD59-A6C34878D82A}">
                    <a16:rowId xmlns:a16="http://schemas.microsoft.com/office/drawing/2014/main" val="4165585830"/>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Much of my work requires active participation at the laboratory bench.</a:t>
                      </a:r>
                    </a:p>
                  </a:txBody>
                  <a:tcPr marL="68580" marR="68580" marT="34290" marB="34290" anchor="ctr"/>
                </a:tc>
                <a:extLst>
                  <a:ext uri="{0D108BD9-81ED-4DB2-BD59-A6C34878D82A}">
                    <a16:rowId xmlns:a16="http://schemas.microsoft.com/office/drawing/2014/main" val="3069659510"/>
                  </a:ext>
                </a:extLst>
              </a:tr>
              <a:tr h="434340">
                <a:tc>
                  <a:txBody>
                    <a:bodyPr/>
                    <a:lstStyle/>
                    <a:p>
                      <a:r>
                        <a:rPr lang="en-US" sz="1400" dirty="0"/>
                        <a:t>Most of the work that I perform is interacting with machine used in radiotherapy - this cannot be done offsite (i.e. a car mechanic cannot fix your car by just video chatting with it). </a:t>
                      </a:r>
                      <a:endParaRPr lang="en-US" sz="1400" b="1" dirty="0"/>
                    </a:p>
                  </a:txBody>
                  <a:tcPr marL="68580" marR="68580" marT="34290" marB="34290" anchor="ctr"/>
                </a:tc>
                <a:extLst>
                  <a:ext uri="{0D108BD9-81ED-4DB2-BD59-A6C34878D82A}">
                    <a16:rowId xmlns:a16="http://schemas.microsoft.com/office/drawing/2014/main" val="3277658570"/>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run a wet lab.</a:t>
                      </a:r>
                    </a:p>
                  </a:txBody>
                  <a:tcPr marL="68580" marR="68580" marT="34290" marB="34290" anchor="ctr"/>
                </a:tc>
                <a:extLst>
                  <a:ext uri="{0D108BD9-81ED-4DB2-BD59-A6C34878D82A}">
                    <a16:rowId xmlns:a16="http://schemas.microsoft.com/office/drawing/2014/main" val="3127900416"/>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As Program and lab leader need to do part of my work at work location</a:t>
                      </a:r>
                    </a:p>
                  </a:txBody>
                  <a:tcPr marL="68580" marR="68580" marT="34290" marB="34290" anchor="ctr"/>
                </a:tc>
                <a:extLst>
                  <a:ext uri="{0D108BD9-81ED-4DB2-BD59-A6C34878D82A}">
                    <a16:rowId xmlns:a16="http://schemas.microsoft.com/office/drawing/2014/main" val="2568813695"/>
                  </a:ext>
                </a:extLst>
              </a:tr>
              <a:tr h="278130">
                <a:tc>
                  <a:txBody>
                    <a:bodyPr/>
                    <a:lstStyle/>
                    <a:p>
                      <a:r>
                        <a:rPr lang="en-US" sz="1400" dirty="0"/>
                        <a:t>My laboratory-based research and patient care requires that I work on site.</a:t>
                      </a:r>
                    </a:p>
                  </a:txBody>
                  <a:tcPr marL="68580" marR="68580" marT="34290" marB="34290" anchor="ctr"/>
                </a:tc>
                <a:extLst>
                  <a:ext uri="{0D108BD9-81ED-4DB2-BD59-A6C34878D82A}">
                    <a16:rowId xmlns:a16="http://schemas.microsoft.com/office/drawing/2014/main" val="1640689149"/>
                  </a:ext>
                </a:extLst>
              </a:tr>
              <a:tr h="982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Most of our research material includes pathology slides, paraffin blocks and gross material that cannot be transported away from the hospital and often requires physically being able to see and select the material for research. In addition, presence of faculty members, fellows, residents and other colleagues creates an environment that will enable quick and efficient feedback and direct communication, which is cumbersome at best when faculty and residents are in cyberspace</a:t>
                      </a:r>
                    </a:p>
                  </a:txBody>
                  <a:tcPr marL="68580" marR="68580" marT="34290" marB="34290" anchor="ctr"/>
                </a:tc>
                <a:extLst>
                  <a:ext uri="{0D108BD9-81ED-4DB2-BD59-A6C34878D82A}">
                    <a16:rowId xmlns:a16="http://schemas.microsoft.com/office/drawing/2014/main" val="642692921"/>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My research is done in person and requires specialized equipment. I interact without Human participants, supervise employees and build things.</a:t>
                      </a:r>
                    </a:p>
                  </a:txBody>
                  <a:tcPr marL="68580" marR="68580" marT="34290" marB="34290" anchor="ctr"/>
                </a:tc>
                <a:extLst>
                  <a:ext uri="{0D108BD9-81ED-4DB2-BD59-A6C34878D82A}">
                    <a16:rowId xmlns:a16="http://schemas.microsoft.com/office/drawing/2014/main" val="1132828982"/>
                  </a:ext>
                </a:extLst>
              </a:tr>
            </a:tbl>
          </a:graphicData>
        </a:graphic>
      </p:graphicFrame>
      <p:sp>
        <p:nvSpPr>
          <p:cNvPr id="4" name="Object 1">
            <a:extLst>
              <a:ext uri="{FF2B5EF4-FFF2-40B4-BE49-F238E27FC236}">
                <a16:creationId xmlns:a16="http://schemas.microsoft.com/office/drawing/2014/main" id="{710A83F9-807A-4B8B-A7D4-95B7FE6C444C}"/>
              </a:ext>
            </a:extLst>
          </p:cNvPr>
          <p:cNvSpPr txBox="1"/>
          <p:nvPr/>
        </p:nvSpPr>
        <p:spPr>
          <a:xfrm>
            <a:off x="586409" y="355963"/>
            <a:ext cx="7961243" cy="544470"/>
          </a:xfrm>
          <a:prstGeom prst="rect">
            <a:avLst/>
          </a:prstGeom>
          <a:noFill/>
        </p:spPr>
        <p:txBody>
          <a:bodyPr wrap="square" rtlCol="0"/>
          <a:lstStyle/>
          <a:p>
            <a:r>
              <a:rPr lang="en-US" sz="1600" dirty="0"/>
              <a:t>Question 2.2.1 - If the tax code were changed to expand the list of deductible items for working at home, would that favorable scenario have any impact on your decision to move more responsibilities to telework?</a:t>
            </a:r>
          </a:p>
        </p:txBody>
      </p:sp>
    </p:spTree>
    <p:extLst>
      <p:ext uri="{BB962C8B-B14F-4D97-AF65-F5344CB8AC3E}">
        <p14:creationId xmlns:p14="http://schemas.microsoft.com/office/powerpoint/2010/main" val="2514906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80830" y="1403955"/>
          <a:ext cx="7772400" cy="4465320"/>
        </p:xfrm>
        <a:graphic>
          <a:graphicData uri="http://schemas.openxmlformats.org/drawingml/2006/table">
            <a:tbl>
              <a:tblPr firstRow="1" bandRow="1">
                <a:tableStyleId>{69012ECD-51FC-41F1-AA8D-1B2483CD663E}</a:tableStyleId>
              </a:tblPr>
              <a:tblGrid>
                <a:gridCol w="7772400">
                  <a:extLst>
                    <a:ext uri="{9D8B030D-6E8A-4147-A177-3AD203B41FA5}">
                      <a16:colId xmlns:a16="http://schemas.microsoft.com/office/drawing/2014/main" val="20000"/>
                    </a:ext>
                  </a:extLst>
                </a:gridCol>
              </a:tblGrid>
              <a:tr h="434340">
                <a:tc>
                  <a:txBody>
                    <a:bodyPr/>
                    <a:lstStyle/>
                    <a:p>
                      <a:r>
                        <a:rPr lang="en-US" sz="1400" dirty="0"/>
                        <a:t>No, despite a tax incentive my telework cannot be increased (i.e.,  it must return to pre-COVID19 levels or less) because of the following reason(s): (text box)</a:t>
                      </a:r>
                    </a:p>
                  </a:txBody>
                  <a:tcPr marL="68580" marR="68580" marT="34290" marB="34290" anchor="ctr"/>
                </a:tc>
                <a:extLst>
                  <a:ext uri="{0D108BD9-81ED-4DB2-BD59-A6C34878D82A}">
                    <a16:rowId xmlns:a16="http://schemas.microsoft.com/office/drawing/2014/main" val="10000"/>
                  </a:ext>
                </a:extLst>
              </a:tr>
              <a:tr h="278130">
                <a:tc>
                  <a:txBody>
                    <a:bodyPr/>
                    <a:lstStyle/>
                    <a:p>
                      <a:r>
                        <a:rPr lang="en-US" sz="1400" b="1" dirty="0"/>
                        <a:t>Education (12 comments total)</a:t>
                      </a:r>
                    </a:p>
                  </a:txBody>
                  <a:tcPr marL="68580" marR="68580" marT="34290" marB="34290" anchor="ctr"/>
                </a:tc>
                <a:extLst>
                  <a:ext uri="{0D108BD9-81ED-4DB2-BD59-A6C34878D82A}">
                    <a16:rowId xmlns:a16="http://schemas.microsoft.com/office/drawing/2014/main" val="10001"/>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teach 3rd and 4th year dental students clinical periodontology.  All of my work is done hands-on with the students in the clinic at the SOD.</a:t>
                      </a:r>
                    </a:p>
                  </a:txBody>
                  <a:tcPr marL="68580" marR="68580" marT="34290" marB="34290" anchor="ctr"/>
                </a:tc>
                <a:extLst>
                  <a:ext uri="{0D108BD9-81ED-4DB2-BD59-A6C34878D82A}">
                    <a16:rowId xmlns:a16="http://schemas.microsoft.com/office/drawing/2014/main" val="1357281967"/>
                  </a:ext>
                </a:extLst>
              </a:tr>
              <a:tr h="278130">
                <a:tc>
                  <a:txBody>
                    <a:bodyPr/>
                    <a:lstStyle/>
                    <a:p>
                      <a:r>
                        <a:rPr lang="en-US" sz="1400" dirty="0"/>
                        <a:t>Direct supervision of residents and  likewise for medical students.</a:t>
                      </a:r>
                      <a:endParaRPr lang="en-US" sz="1400" b="1" dirty="0"/>
                    </a:p>
                  </a:txBody>
                  <a:tcPr marL="68580" marR="68580" marT="34290" marB="34290" anchor="ctr"/>
                </a:tc>
                <a:extLst>
                  <a:ext uri="{0D108BD9-81ED-4DB2-BD59-A6C34878D82A}">
                    <a16:rowId xmlns:a16="http://schemas.microsoft.com/office/drawing/2014/main" val="2535974873"/>
                  </a:ext>
                </a:extLst>
              </a:tr>
              <a:tr h="982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Currently, it is easy for me to almost entirely telework because all my education (including education administration) and service activities take place via Zoom and almost all my clinical work can be done from home as well. However, when that changes back to in-person teaching and clinical service, I will have to return to pre-COVID19 telework levels. (Tax incentives do not have much bearing on the issue for me one way or the other.)</a:t>
                      </a:r>
                    </a:p>
                  </a:txBody>
                  <a:tcPr marL="68580" marR="68580" marT="34290" marB="34290" anchor="ctr"/>
                </a:tc>
                <a:extLst>
                  <a:ext uri="{0D108BD9-81ED-4DB2-BD59-A6C34878D82A}">
                    <a16:rowId xmlns:a16="http://schemas.microsoft.com/office/drawing/2014/main" val="3326136864"/>
                  </a:ext>
                </a:extLst>
              </a:tr>
              <a:tr h="171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While much of the didactic teaching can be performed online as it could have been prior to COVID-19, assessment and teaching of competencies, skills and behavior are best performed in a physical space where the reactions and behavior of the learners can be monitored easily. Transfer of didactic material and lectures to electronic formats and e-learning partly accelerated due to COVID-19 pandemic has given us a great opportunity to focus more on individual competencies and skills and develop more learner-based strategies to create a better learning environment. There is a huge psychological component to learning and teaching that could not be replicated through the internet, especially when considering education of competencies, professionalism other skills.</a:t>
                      </a:r>
                    </a:p>
                  </a:txBody>
                  <a:tcPr marL="68580" marR="68580" marT="34290" marB="34290" anchor="ctr"/>
                </a:tc>
                <a:extLst>
                  <a:ext uri="{0D108BD9-81ED-4DB2-BD59-A6C34878D82A}">
                    <a16:rowId xmlns:a16="http://schemas.microsoft.com/office/drawing/2014/main" val="1409688626"/>
                  </a:ext>
                </a:extLst>
              </a:tr>
            </a:tbl>
          </a:graphicData>
        </a:graphic>
      </p:graphicFrame>
      <p:sp>
        <p:nvSpPr>
          <p:cNvPr id="7" name="Object 1">
            <a:extLst>
              <a:ext uri="{FF2B5EF4-FFF2-40B4-BE49-F238E27FC236}">
                <a16:creationId xmlns:a16="http://schemas.microsoft.com/office/drawing/2014/main" id="{42703E5F-4F83-471B-8806-DB46A35EDB2C}"/>
              </a:ext>
            </a:extLst>
          </p:cNvPr>
          <p:cNvSpPr txBox="1"/>
          <p:nvPr/>
        </p:nvSpPr>
        <p:spPr>
          <a:xfrm>
            <a:off x="586409" y="355963"/>
            <a:ext cx="7961243" cy="544470"/>
          </a:xfrm>
          <a:prstGeom prst="rect">
            <a:avLst/>
          </a:prstGeom>
          <a:noFill/>
        </p:spPr>
        <p:txBody>
          <a:bodyPr wrap="square" rtlCol="0"/>
          <a:lstStyle/>
          <a:p>
            <a:r>
              <a:rPr lang="en-US" sz="1600" dirty="0"/>
              <a:t>Question 2.2.1 - If the tax code were changed to expand the list of deductible items for working at home, would that favorable scenario have any impact on your decision to move more responsibilities to telework?</a:t>
            </a:r>
          </a:p>
        </p:txBody>
      </p:sp>
    </p:spTree>
    <p:extLst>
      <p:ext uri="{BB962C8B-B14F-4D97-AF65-F5344CB8AC3E}">
        <p14:creationId xmlns:p14="http://schemas.microsoft.com/office/powerpoint/2010/main" val="32972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35496" y="1682250"/>
          <a:ext cx="7812156" cy="2486718"/>
        </p:xfrm>
        <a:graphic>
          <a:graphicData uri="http://schemas.openxmlformats.org/drawingml/2006/table">
            <a:tbl>
              <a:tblPr firstRow="1" bandRow="1">
                <a:tableStyleId>{69012ECD-51FC-41F1-AA8D-1B2483CD663E}</a:tableStyleId>
              </a:tblPr>
              <a:tblGrid>
                <a:gridCol w="7812156">
                  <a:extLst>
                    <a:ext uri="{9D8B030D-6E8A-4147-A177-3AD203B41FA5}">
                      <a16:colId xmlns:a16="http://schemas.microsoft.com/office/drawing/2014/main" val="20000"/>
                    </a:ext>
                  </a:extLst>
                </a:gridCol>
              </a:tblGrid>
              <a:tr h="434340">
                <a:tc>
                  <a:txBody>
                    <a:bodyPr/>
                    <a:lstStyle/>
                    <a:p>
                      <a:r>
                        <a:rPr lang="en-US" sz="1400" dirty="0"/>
                        <a:t>No, despite a tax incentive my telework cannot be increased (i.e.,  it must return to pre-COVID19 levels or less) because of the following reason(s): (text box)</a:t>
                      </a:r>
                    </a:p>
                  </a:txBody>
                  <a:tcPr marL="68580" marR="68580" marT="34290" marB="34290" anchor="ctr"/>
                </a:tc>
                <a:extLst>
                  <a:ext uri="{0D108BD9-81ED-4DB2-BD59-A6C34878D82A}">
                    <a16:rowId xmlns:a16="http://schemas.microsoft.com/office/drawing/2014/main" val="10000"/>
                  </a:ext>
                </a:extLst>
              </a:tr>
              <a:tr h="278130">
                <a:tc>
                  <a:txBody>
                    <a:bodyPr/>
                    <a:lstStyle/>
                    <a:p>
                      <a:r>
                        <a:rPr lang="en-US" sz="1400" b="1" dirty="0"/>
                        <a:t>Administration (4 comments total) </a:t>
                      </a:r>
                    </a:p>
                  </a:txBody>
                  <a:tcPr marL="68580" marR="68580" marT="34290" marB="34290" anchor="ctr"/>
                </a:tc>
                <a:extLst>
                  <a:ext uri="{0D108BD9-81ED-4DB2-BD59-A6C34878D82A}">
                    <a16:rowId xmlns:a16="http://schemas.microsoft.com/office/drawing/2014/main" val="10003"/>
                  </a:ext>
                </a:extLst>
              </a:tr>
              <a:tr h="402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Work as an administrator.</a:t>
                      </a:r>
                    </a:p>
                  </a:txBody>
                  <a:tcPr marL="68580" marR="68580" marT="34290" marB="34290" anchor="ctr"/>
                </a:tc>
                <a:extLst>
                  <a:ext uri="{0D108BD9-81ED-4DB2-BD59-A6C34878D82A}">
                    <a16:rowId xmlns:a16="http://schemas.microsoft.com/office/drawing/2014/main" val="1946417703"/>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Telework is limited to administrative duties that require coordination with others and is thus highly limited.</a:t>
                      </a:r>
                    </a:p>
                  </a:txBody>
                  <a:tcPr marL="68580" marR="68580" marT="34290" marB="34290" anchor="ctr"/>
                </a:tc>
                <a:extLst>
                  <a:ext uri="{0D108BD9-81ED-4DB2-BD59-A6C34878D82A}">
                    <a16:rowId xmlns:a16="http://schemas.microsoft.com/office/drawing/2014/main" val="2845901503"/>
                  </a:ext>
                </a:extLst>
              </a:tr>
              <a:tr h="376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Only administrative work can be done remotely, which is a small percentage of my work. </a:t>
                      </a:r>
                    </a:p>
                  </a:txBody>
                  <a:tcPr marL="68580" marR="68580" marT="34290" marB="34290" anchor="ctr"/>
                </a:tc>
                <a:extLst>
                  <a:ext uri="{0D108BD9-81ED-4DB2-BD59-A6C34878D82A}">
                    <a16:rowId xmlns:a16="http://schemas.microsoft.com/office/drawing/2014/main" val="10004"/>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It doesn't need to return to </a:t>
                      </a:r>
                      <a:r>
                        <a:rPr lang="en-US" sz="1400" dirty="0" err="1"/>
                        <a:t>preCOVID</a:t>
                      </a:r>
                      <a:r>
                        <a:rPr lang="en-US" sz="1400" dirty="0"/>
                        <a:t> levels, its just hard to have an administrative/leadership role be fully remote.</a:t>
                      </a:r>
                    </a:p>
                  </a:txBody>
                  <a:tcPr marL="68580" marR="68580" marT="34290" marB="34290" anchor="ctr"/>
                </a:tc>
                <a:extLst>
                  <a:ext uri="{0D108BD9-81ED-4DB2-BD59-A6C34878D82A}">
                    <a16:rowId xmlns:a16="http://schemas.microsoft.com/office/drawing/2014/main" val="10005"/>
                  </a:ext>
                </a:extLst>
              </a:tr>
            </a:tbl>
          </a:graphicData>
        </a:graphic>
      </p:graphicFrame>
      <p:sp>
        <p:nvSpPr>
          <p:cNvPr id="4" name="Object 1">
            <a:extLst>
              <a:ext uri="{FF2B5EF4-FFF2-40B4-BE49-F238E27FC236}">
                <a16:creationId xmlns:a16="http://schemas.microsoft.com/office/drawing/2014/main" id="{A677953B-0B26-4586-95F9-5FAC03D90729}"/>
              </a:ext>
            </a:extLst>
          </p:cNvPr>
          <p:cNvSpPr txBox="1"/>
          <p:nvPr/>
        </p:nvSpPr>
        <p:spPr>
          <a:xfrm>
            <a:off x="586409" y="355963"/>
            <a:ext cx="7961243" cy="544470"/>
          </a:xfrm>
          <a:prstGeom prst="rect">
            <a:avLst/>
          </a:prstGeom>
          <a:noFill/>
        </p:spPr>
        <p:txBody>
          <a:bodyPr wrap="square" rtlCol="0"/>
          <a:lstStyle/>
          <a:p>
            <a:r>
              <a:rPr lang="en-US" sz="1600" dirty="0"/>
              <a:t>Question 2.2.1 - If the tax code were changed to expand the list of deductible items for working at home, would that favorable scenario have any impact on your decision to move more responsibilities to telework?</a:t>
            </a:r>
          </a:p>
        </p:txBody>
      </p:sp>
    </p:spTree>
    <p:extLst>
      <p:ext uri="{BB962C8B-B14F-4D97-AF65-F5344CB8AC3E}">
        <p14:creationId xmlns:p14="http://schemas.microsoft.com/office/powerpoint/2010/main" val="36821254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05678" y="1403954"/>
          <a:ext cx="7782339" cy="4381500"/>
        </p:xfrm>
        <a:graphic>
          <a:graphicData uri="http://schemas.openxmlformats.org/drawingml/2006/table">
            <a:tbl>
              <a:tblPr firstRow="1" bandRow="1">
                <a:tableStyleId>{69012ECD-51FC-41F1-AA8D-1B2483CD663E}</a:tableStyleId>
              </a:tblPr>
              <a:tblGrid>
                <a:gridCol w="7782339">
                  <a:extLst>
                    <a:ext uri="{9D8B030D-6E8A-4147-A177-3AD203B41FA5}">
                      <a16:colId xmlns:a16="http://schemas.microsoft.com/office/drawing/2014/main" val="20000"/>
                    </a:ext>
                  </a:extLst>
                </a:gridCol>
              </a:tblGrid>
              <a:tr h="434340">
                <a:tc>
                  <a:txBody>
                    <a:bodyPr/>
                    <a:lstStyle/>
                    <a:p>
                      <a:r>
                        <a:rPr lang="en-US" sz="1400" dirty="0"/>
                        <a:t>No, despite a tax incentive my telework cannot be increased (i.e.,  it must return to pre-COVID19 levels or less) because of the following reason(s): (text box)</a:t>
                      </a:r>
                    </a:p>
                  </a:txBody>
                  <a:tcPr marL="68580" marR="68580" marT="34290" marB="34290"/>
                </a:tc>
                <a:extLst>
                  <a:ext uri="{0D108BD9-81ED-4DB2-BD59-A6C34878D82A}">
                    <a16:rowId xmlns:a16="http://schemas.microsoft.com/office/drawing/2014/main" val="10000"/>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Barriers and downsides to teleworking (29 comments total)</a:t>
                      </a:r>
                    </a:p>
                  </a:txBody>
                  <a:tcPr marL="68580" marR="68580" marT="34290" marB="34290" anchor="ctr"/>
                </a:tc>
                <a:extLst>
                  <a:ext uri="{0D108BD9-81ED-4DB2-BD59-A6C34878D82A}">
                    <a16:rowId xmlns:a16="http://schemas.microsoft.com/office/drawing/2014/main" val="10001"/>
                  </a:ext>
                </a:extLst>
              </a:tr>
              <a:tr h="278130">
                <a:tc>
                  <a:txBody>
                    <a:bodyPr/>
                    <a:lstStyle/>
                    <a:p>
                      <a:r>
                        <a:rPr lang="en-US" sz="1400" dirty="0"/>
                        <a:t>There is value in being in-person and Zoom is not an enjoyable way to work.</a:t>
                      </a:r>
                    </a:p>
                  </a:txBody>
                  <a:tcPr marL="68580" marR="68580" marT="34290" marB="34290" anchor="ctr"/>
                </a:tc>
                <a:extLst>
                  <a:ext uri="{0D108BD9-81ED-4DB2-BD59-A6C34878D82A}">
                    <a16:rowId xmlns:a16="http://schemas.microsoft.com/office/drawing/2014/main" val="188236695"/>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It is also hard to work from home given family and childcare responsibilities.</a:t>
                      </a:r>
                    </a:p>
                  </a:txBody>
                  <a:tcPr marL="68580" marR="68580" marT="34290" marB="34290" anchor="ctr"/>
                </a:tc>
                <a:extLst>
                  <a:ext uri="{0D108BD9-81ED-4DB2-BD59-A6C34878D82A}">
                    <a16:rowId xmlns:a16="http://schemas.microsoft.com/office/drawing/2014/main" val="4285740603"/>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It is isolating to just be working at home.</a:t>
                      </a:r>
                    </a:p>
                  </a:txBody>
                  <a:tcPr marL="68580" marR="68580" marT="34290" marB="34290" anchor="ctr"/>
                </a:tc>
                <a:extLst>
                  <a:ext uri="{0D108BD9-81ED-4DB2-BD59-A6C34878D82A}">
                    <a16:rowId xmlns:a16="http://schemas.microsoft.com/office/drawing/2014/main" val="844667330"/>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like working in my office - telework blurs the line between work and homelife. I am not interested in telework.</a:t>
                      </a:r>
                    </a:p>
                  </a:txBody>
                  <a:tcPr marL="68580" marR="68580" marT="34290" marB="34290" anchor="ctr"/>
                </a:tc>
                <a:extLst>
                  <a:ext uri="{0D108BD9-81ED-4DB2-BD59-A6C34878D82A}">
                    <a16:rowId xmlns:a16="http://schemas.microsoft.com/office/drawing/2014/main" val="10008"/>
                  </a:ext>
                </a:extLst>
              </a:tr>
              <a:tr h="434340">
                <a:tc>
                  <a:txBody>
                    <a:bodyPr/>
                    <a:lstStyle/>
                    <a:p>
                      <a:r>
                        <a:rPr lang="en-US" sz="1400" dirty="0"/>
                        <a:t>Home situation/setup is not good enough for extended significant home office or telework. Access to office and campus is required.</a:t>
                      </a:r>
                    </a:p>
                  </a:txBody>
                  <a:tcPr marL="68580" marR="68580" marT="34290" marB="34290" anchor="ctr"/>
                </a:tc>
                <a:extLst>
                  <a:ext uri="{0D108BD9-81ED-4DB2-BD59-A6C34878D82A}">
                    <a16:rowId xmlns:a16="http://schemas.microsoft.com/office/drawing/2014/main" val="2342205029"/>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Zoom presentations are not as crisp and often plagued with technical problems</a:t>
                      </a:r>
                    </a:p>
                  </a:txBody>
                  <a:tcPr marL="68580" marR="68580" marT="34290" marB="34290" anchor="ctr"/>
                </a:tc>
                <a:extLst>
                  <a:ext uri="{0D108BD9-81ED-4DB2-BD59-A6C34878D82A}">
                    <a16:rowId xmlns:a16="http://schemas.microsoft.com/office/drawing/2014/main" val="11818830"/>
                  </a:ext>
                </a:extLst>
              </a:tr>
              <a:tr h="617220">
                <a:tc>
                  <a:txBody>
                    <a:bodyPr/>
                    <a:lstStyle/>
                    <a:p>
                      <a:r>
                        <a:rPr lang="en-US" sz="1400" dirty="0"/>
                        <a:t>Finally, I personally do not feel I can be as efficient as I have been on site, and the recent few months with occasional sequestration at home resulted in significant reduction of my productivity and I do not wish to continue that predicament.</a:t>
                      </a:r>
                    </a:p>
                  </a:txBody>
                  <a:tcPr marL="68580" marR="68580" marT="34290" marB="34290" anchor="ctr"/>
                </a:tc>
                <a:extLst>
                  <a:ext uri="{0D108BD9-81ED-4DB2-BD59-A6C34878D82A}">
                    <a16:rowId xmlns:a16="http://schemas.microsoft.com/office/drawing/2014/main" val="48308259"/>
                  </a:ext>
                </a:extLst>
              </a:tr>
              <a:tr h="434340">
                <a:tc>
                  <a:txBody>
                    <a:bodyPr/>
                    <a:lstStyle/>
                    <a:p>
                      <a:r>
                        <a:rPr lang="en-US" sz="1400" dirty="0"/>
                        <a:t>Also, from my experience, people cannot be trusted to 'work from home on the honor system' - about 50% of people work about 25% of their effort in these scenarios.</a:t>
                      </a:r>
                    </a:p>
                  </a:txBody>
                  <a:tcPr marL="68580" marR="68580" marT="34290" marB="34290" anchor="ctr"/>
                </a:tc>
                <a:extLst>
                  <a:ext uri="{0D108BD9-81ED-4DB2-BD59-A6C34878D82A}">
                    <a16:rowId xmlns:a16="http://schemas.microsoft.com/office/drawing/2014/main" val="3436686609"/>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There's no physical place for me to work ergonomically while at home. </a:t>
                      </a:r>
                    </a:p>
                  </a:txBody>
                  <a:tcPr marL="68580" marR="68580" marT="34290" marB="34290" anchor="ctr"/>
                </a:tc>
                <a:extLst>
                  <a:ext uri="{0D108BD9-81ED-4DB2-BD59-A6C34878D82A}">
                    <a16:rowId xmlns:a16="http://schemas.microsoft.com/office/drawing/2014/main" val="2601382018"/>
                  </a:ext>
                </a:extLst>
              </a:tr>
            </a:tbl>
          </a:graphicData>
        </a:graphic>
      </p:graphicFrame>
      <p:sp>
        <p:nvSpPr>
          <p:cNvPr id="4" name="Object 1">
            <a:extLst>
              <a:ext uri="{FF2B5EF4-FFF2-40B4-BE49-F238E27FC236}">
                <a16:creationId xmlns:a16="http://schemas.microsoft.com/office/drawing/2014/main" id="{D22AF2A1-4882-4F89-8E70-EF0E1F46F4EB}"/>
              </a:ext>
            </a:extLst>
          </p:cNvPr>
          <p:cNvSpPr txBox="1"/>
          <p:nvPr/>
        </p:nvSpPr>
        <p:spPr>
          <a:xfrm>
            <a:off x="586409" y="355963"/>
            <a:ext cx="7961243" cy="544470"/>
          </a:xfrm>
          <a:prstGeom prst="rect">
            <a:avLst/>
          </a:prstGeom>
          <a:noFill/>
        </p:spPr>
        <p:txBody>
          <a:bodyPr wrap="square" rtlCol="0"/>
          <a:lstStyle/>
          <a:p>
            <a:r>
              <a:rPr lang="en-US" sz="1600" dirty="0"/>
              <a:t>Question 2.2.1 - If the tax code were changed to expand the list of deductible items for working at home, would that favorable scenario have any impact on your decision to move more responsibilities to telework?</a:t>
            </a:r>
          </a:p>
        </p:txBody>
      </p:sp>
    </p:spTree>
    <p:extLst>
      <p:ext uri="{BB962C8B-B14F-4D97-AF65-F5344CB8AC3E}">
        <p14:creationId xmlns:p14="http://schemas.microsoft.com/office/powerpoint/2010/main" val="35729582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70890" y="1503346"/>
          <a:ext cx="7792279" cy="4312920"/>
        </p:xfrm>
        <a:graphic>
          <a:graphicData uri="http://schemas.openxmlformats.org/drawingml/2006/table">
            <a:tbl>
              <a:tblPr firstRow="1" bandRow="1">
                <a:tableStyleId>{69012ECD-51FC-41F1-AA8D-1B2483CD663E}</a:tableStyleId>
              </a:tblPr>
              <a:tblGrid>
                <a:gridCol w="7792279">
                  <a:extLst>
                    <a:ext uri="{9D8B030D-6E8A-4147-A177-3AD203B41FA5}">
                      <a16:colId xmlns:a16="http://schemas.microsoft.com/office/drawing/2014/main" val="20000"/>
                    </a:ext>
                  </a:extLst>
                </a:gridCol>
              </a:tblGrid>
              <a:tr h="434340">
                <a:tc>
                  <a:txBody>
                    <a:bodyPr/>
                    <a:lstStyle/>
                    <a:p>
                      <a:r>
                        <a:rPr lang="en-US" sz="1400" dirty="0"/>
                        <a:t>No, despite a tax incentive my telework cannot be increased (i.e.,  it must return to pre-COVID19 levels or less) because of the following reason(s): (text box)</a:t>
                      </a:r>
                    </a:p>
                  </a:txBody>
                  <a:tcPr marL="68580" marR="68580" marT="34290" marB="34290" anchor="ctr"/>
                </a:tc>
                <a:extLst>
                  <a:ext uri="{0D108BD9-81ED-4DB2-BD59-A6C34878D82A}">
                    <a16:rowId xmlns:a16="http://schemas.microsoft.com/office/drawing/2014/main" val="10000"/>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Taxes not a factor in decision making (19 comments total)</a:t>
                      </a:r>
                    </a:p>
                  </a:txBody>
                  <a:tcPr marL="68580" marR="68580" marT="34290" marB="34290" anchor="ctr"/>
                </a:tc>
                <a:extLst>
                  <a:ext uri="{0D108BD9-81ED-4DB2-BD59-A6C34878D82A}">
                    <a16:rowId xmlns:a16="http://schemas.microsoft.com/office/drawing/2014/main" val="10001"/>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 tax benefit will not be sufficient for me to buy a house with a separate room in which I can work.</a:t>
                      </a:r>
                    </a:p>
                  </a:txBody>
                  <a:tcPr marL="68580" marR="68580" marT="34290" marB="34290" anchor="ctr"/>
                </a:tc>
                <a:extLst>
                  <a:ext uri="{0D108BD9-81ED-4DB2-BD59-A6C34878D82A}">
                    <a16:rowId xmlns:a16="http://schemas.microsoft.com/office/drawing/2014/main" val="3820169072"/>
                  </a:ext>
                </a:extLst>
              </a:tr>
              <a:tr h="278130">
                <a:tc>
                  <a:txBody>
                    <a:bodyPr/>
                    <a:lstStyle/>
                    <a:p>
                      <a:r>
                        <a:rPr lang="en-US" sz="1400" dirty="0"/>
                        <a:t>I do not believe the tax incentive would be financially impactful. </a:t>
                      </a:r>
                    </a:p>
                  </a:txBody>
                  <a:tcPr marL="68580" marR="68580" marT="34290" marB="34290" anchor="ctr"/>
                </a:tc>
                <a:extLst>
                  <a:ext uri="{0D108BD9-81ED-4DB2-BD59-A6C34878D82A}">
                    <a16:rowId xmlns:a16="http://schemas.microsoft.com/office/drawing/2014/main" val="3809311135"/>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tax incentive is minimal.</a:t>
                      </a:r>
                    </a:p>
                  </a:txBody>
                  <a:tcPr marL="68580" marR="68580" marT="34290" marB="34290" anchor="ctr"/>
                </a:tc>
                <a:extLst>
                  <a:ext uri="{0D108BD9-81ED-4DB2-BD59-A6C34878D82A}">
                    <a16:rowId xmlns:a16="http://schemas.microsoft.com/office/drawing/2014/main" val="1289274698"/>
                  </a:ext>
                </a:extLst>
              </a:tr>
              <a:tr h="278130">
                <a:tc>
                  <a:txBody>
                    <a:bodyPr/>
                    <a:lstStyle/>
                    <a:p>
                      <a:r>
                        <a:rPr lang="en-US" sz="1400" dirty="0"/>
                        <a:t>The tax incentive is immaterial.</a:t>
                      </a:r>
                      <a:endParaRPr lang="en-US" sz="1400" b="1" dirty="0"/>
                    </a:p>
                  </a:txBody>
                  <a:tcPr marL="68580" marR="68580" marT="34290" marB="34290" anchor="ctr"/>
                </a:tc>
                <a:extLst>
                  <a:ext uri="{0D108BD9-81ED-4DB2-BD59-A6C34878D82A}">
                    <a16:rowId xmlns:a16="http://schemas.microsoft.com/office/drawing/2014/main" val="4129199311"/>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Tax issues are not a variable in my work-from-home equation.</a:t>
                      </a:r>
                    </a:p>
                  </a:txBody>
                  <a:tcPr marL="68580" marR="68580" marT="34290" marB="34290" anchor="ctr"/>
                </a:tc>
                <a:extLst>
                  <a:ext uri="{0D108BD9-81ED-4DB2-BD59-A6C34878D82A}">
                    <a16:rowId xmlns:a16="http://schemas.microsoft.com/office/drawing/2014/main" val="472479148"/>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would not benefit from tax relief, regardless, so this is not a factor. My morale/ mental health and that of my team is a more important factor. I hope the faculty Senate sees this health element as more important than money. </a:t>
                      </a:r>
                    </a:p>
                  </a:txBody>
                  <a:tcPr marL="68580" marR="68580" marT="34290" marB="34290" anchor="ctr"/>
                </a:tc>
                <a:extLst>
                  <a:ext uri="{0D108BD9-81ED-4DB2-BD59-A6C34878D82A}">
                    <a16:rowId xmlns:a16="http://schemas.microsoft.com/office/drawing/2014/main" val="1825101613"/>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question was if telework expenses could be deducted, would that influence my decision to do more telework. The answer to that question is no, because I don’t itemize deductions, so the tax incentive means nothing to me.</a:t>
                      </a:r>
                    </a:p>
                  </a:txBody>
                  <a:tcPr marL="68580" marR="68580" marT="34290" marB="34290" anchor="ctr"/>
                </a:tc>
                <a:extLst>
                  <a:ext uri="{0D108BD9-81ED-4DB2-BD59-A6C34878D82A}">
                    <a16:rowId xmlns:a16="http://schemas.microsoft.com/office/drawing/2014/main" val="3620376269"/>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don't think changing the tax code will have any impact on the amount of work I would want to do by telework.  It isn't that my telework MUST return to pre-</a:t>
                      </a:r>
                      <a:r>
                        <a:rPr lang="en-US" sz="1400" dirty="0" err="1"/>
                        <a:t>covid</a:t>
                      </a:r>
                      <a:r>
                        <a:rPr lang="en-US" sz="1400" dirty="0"/>
                        <a:t> level, it's just that a tax deduction likely won't change my opinion.</a:t>
                      </a:r>
                    </a:p>
                  </a:txBody>
                  <a:tcPr marL="68580" marR="68580" marT="34290" marB="34290" anchor="ctr"/>
                </a:tc>
                <a:extLst>
                  <a:ext uri="{0D108BD9-81ED-4DB2-BD59-A6C34878D82A}">
                    <a16:rowId xmlns:a16="http://schemas.microsoft.com/office/drawing/2014/main" val="1819413338"/>
                  </a:ext>
                </a:extLst>
              </a:tr>
            </a:tbl>
          </a:graphicData>
        </a:graphic>
      </p:graphicFrame>
      <p:sp>
        <p:nvSpPr>
          <p:cNvPr id="4" name="Object 1">
            <a:extLst>
              <a:ext uri="{FF2B5EF4-FFF2-40B4-BE49-F238E27FC236}">
                <a16:creationId xmlns:a16="http://schemas.microsoft.com/office/drawing/2014/main" id="{6B32DAB0-58A2-4FEC-BB7D-385B2EED1EC8}"/>
              </a:ext>
            </a:extLst>
          </p:cNvPr>
          <p:cNvSpPr txBox="1"/>
          <p:nvPr/>
        </p:nvSpPr>
        <p:spPr>
          <a:xfrm>
            <a:off x="586409" y="355963"/>
            <a:ext cx="7961243" cy="544470"/>
          </a:xfrm>
          <a:prstGeom prst="rect">
            <a:avLst/>
          </a:prstGeom>
          <a:noFill/>
        </p:spPr>
        <p:txBody>
          <a:bodyPr wrap="square" rtlCol="0"/>
          <a:lstStyle/>
          <a:p>
            <a:r>
              <a:rPr lang="en-US" sz="1600" dirty="0"/>
              <a:t>Question 2.2.1 - If the tax code were changed to expand the list of deductible items for working at home, would that favorable scenario have any impact on your decision to move more responsibilities to telework?</a:t>
            </a:r>
          </a:p>
        </p:txBody>
      </p:sp>
    </p:spTree>
    <p:extLst>
      <p:ext uri="{BB962C8B-B14F-4D97-AF65-F5344CB8AC3E}">
        <p14:creationId xmlns:p14="http://schemas.microsoft.com/office/powerpoint/2010/main" val="4004902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55374" y="1682250"/>
          <a:ext cx="7255565" cy="4389120"/>
        </p:xfrm>
        <a:graphic>
          <a:graphicData uri="http://schemas.openxmlformats.org/drawingml/2006/table">
            <a:tbl>
              <a:tblPr firstRow="1" bandRow="1">
                <a:tableStyleId>{69012ECD-51FC-41F1-AA8D-1B2483CD663E}</a:tableStyleId>
              </a:tblPr>
              <a:tblGrid>
                <a:gridCol w="7255565">
                  <a:extLst>
                    <a:ext uri="{9D8B030D-6E8A-4147-A177-3AD203B41FA5}">
                      <a16:colId xmlns:a16="http://schemas.microsoft.com/office/drawing/2014/main" val="20000"/>
                    </a:ext>
                  </a:extLst>
                </a:gridCol>
              </a:tblGrid>
              <a:tr h="434340">
                <a:tc>
                  <a:txBody>
                    <a:bodyPr/>
                    <a:lstStyle/>
                    <a:p>
                      <a:r>
                        <a:rPr lang="en-US" sz="1400" dirty="0"/>
                        <a:t>Thank you for participating in this survey.  Please feel free to provide comments below. (text box)</a:t>
                      </a:r>
                    </a:p>
                  </a:txBody>
                  <a:tcPr marL="68580" marR="68580" marT="34290" marB="34290" anchor="ctr"/>
                </a:tc>
                <a:extLst>
                  <a:ext uri="{0D108BD9-81ED-4DB2-BD59-A6C34878D82A}">
                    <a16:rowId xmlns:a16="http://schemas.microsoft.com/office/drawing/2014/main" val="10000"/>
                  </a:ext>
                </a:extLst>
              </a:tr>
              <a:tr h="278130">
                <a:tc>
                  <a:txBody>
                    <a:bodyPr/>
                    <a:lstStyle/>
                    <a:p>
                      <a:r>
                        <a:rPr lang="en-US" sz="1400" b="1" dirty="0"/>
                        <a:t>In Favor of Telework (23 comments total)</a:t>
                      </a:r>
                    </a:p>
                  </a:txBody>
                  <a:tcPr marL="68580" marR="68580" marT="34290" marB="34290" anchor="ctr"/>
                </a:tc>
                <a:extLst>
                  <a:ext uri="{0D108BD9-81ED-4DB2-BD59-A6C34878D82A}">
                    <a16:rowId xmlns:a16="http://schemas.microsoft.com/office/drawing/2014/main" val="686179351"/>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Moving forward, providing more telecommuting options for faculty would be ideal.</a:t>
                      </a:r>
                    </a:p>
                  </a:txBody>
                  <a:tcPr marL="68580" marR="68580" marT="34290" marB="34290" anchor="ctr"/>
                </a:tc>
                <a:extLst>
                  <a:ext uri="{0D108BD9-81ED-4DB2-BD59-A6C34878D82A}">
                    <a16:rowId xmlns:a16="http://schemas.microsoft.com/office/drawing/2014/main" val="1318917787"/>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Telework greatly reduces much wasted time commuting to UCSF and then back home using public transportation which also significantly helps reduce spread of COVID 19. </a:t>
                      </a:r>
                    </a:p>
                  </a:txBody>
                  <a:tcPr marL="68580" marR="68580" marT="34290" marB="34290" anchor="ctr"/>
                </a:tc>
                <a:extLst>
                  <a:ext uri="{0D108BD9-81ED-4DB2-BD59-A6C34878D82A}">
                    <a16:rowId xmlns:a16="http://schemas.microsoft.com/office/drawing/2014/main" val="10001"/>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think COVID-19 has demonstrated that there is definitely a place for telework going forward. </a:t>
                      </a:r>
                    </a:p>
                  </a:txBody>
                  <a:tcPr marL="68580" marR="68580" marT="34290" marB="34290" anchor="ctr"/>
                </a:tc>
                <a:extLst>
                  <a:ext uri="{0D108BD9-81ED-4DB2-BD59-A6C34878D82A}">
                    <a16:rowId xmlns:a16="http://schemas.microsoft.com/office/drawing/2014/main" val="4176489301"/>
                  </a:ext>
                </a:extLst>
              </a:tr>
              <a:tr h="1348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know that office space is an on-going issue at UCSF. I would be happy to explore more flexible office options (</a:t>
                      </a:r>
                      <a:r>
                        <a:rPr lang="en-US" sz="1400" dirty="0" err="1"/>
                        <a:t>ie</a:t>
                      </a:r>
                      <a:r>
                        <a:rPr lang="en-US" sz="1400" dirty="0"/>
                        <a:t> more use of shared spaces, asynchronously) if this could be traded for long term support of working at home. Commuting is really difficult in the Bay Area. When you combine that with the high cost of living and challenging childcare issues, it makes it difficult for all of us to live in the Bay Area. Continuing meaningful support of working from home would increase quality of life, flexibility and might help make it more feasible for families to stay in the Bay Area. Thanks for your help! </a:t>
                      </a:r>
                    </a:p>
                  </a:txBody>
                  <a:tcPr marL="68580" marR="68580" marT="34290" marB="34290" anchor="ctr"/>
                </a:tc>
                <a:extLst>
                  <a:ext uri="{0D108BD9-81ED-4DB2-BD59-A6C34878D82A}">
                    <a16:rowId xmlns:a16="http://schemas.microsoft.com/office/drawing/2014/main" val="1579110521"/>
                  </a:ext>
                </a:extLst>
              </a:tr>
              <a:tr h="800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have no interest in returning to office work unless for essential business until the COVID-19 pandemic has ended. After the pandemic I would love to keep much of my work remote. Commute times and transportation to UCSF are horrendous and a 9-5/shared work space model are not conducive to effective work. </a:t>
                      </a:r>
                    </a:p>
                  </a:txBody>
                  <a:tcPr marL="68580" marR="68580" marT="34290" marB="34290" anchor="ctr"/>
                </a:tc>
                <a:extLst>
                  <a:ext uri="{0D108BD9-81ED-4DB2-BD59-A6C34878D82A}">
                    <a16:rowId xmlns:a16="http://schemas.microsoft.com/office/drawing/2014/main" val="740871655"/>
                  </a:ext>
                </a:extLst>
              </a:tr>
              <a:tr h="278130">
                <a:tc>
                  <a:txBody>
                    <a:bodyPr/>
                    <a:lstStyle/>
                    <a:p>
                      <a:r>
                        <a:rPr lang="en-US" sz="1400" dirty="0"/>
                        <a:t>Telehealth is working great.</a:t>
                      </a:r>
                    </a:p>
                  </a:txBody>
                  <a:tcPr marL="68580" marR="68580" marT="34290" marB="34290" anchor="ctr"/>
                </a:tc>
                <a:extLst>
                  <a:ext uri="{0D108BD9-81ED-4DB2-BD59-A6C34878D82A}">
                    <a16:rowId xmlns:a16="http://schemas.microsoft.com/office/drawing/2014/main" val="3283536520"/>
                  </a:ext>
                </a:extLst>
              </a:tr>
            </a:tbl>
          </a:graphicData>
        </a:graphic>
      </p:graphicFrame>
      <p:sp>
        <p:nvSpPr>
          <p:cNvPr id="4" name="Object 1">
            <a:extLst>
              <a:ext uri="{FF2B5EF4-FFF2-40B4-BE49-F238E27FC236}">
                <a16:creationId xmlns:a16="http://schemas.microsoft.com/office/drawing/2014/main" id="{D52D4662-F12F-4A46-B666-D0518830F14E}"/>
              </a:ext>
            </a:extLst>
          </p:cNvPr>
          <p:cNvSpPr txBox="1"/>
          <p:nvPr/>
        </p:nvSpPr>
        <p:spPr>
          <a:xfrm>
            <a:off x="665922" y="962250"/>
            <a:ext cx="7772400" cy="276999"/>
          </a:xfrm>
          <a:prstGeom prst="rect">
            <a:avLst/>
          </a:prstGeom>
          <a:noFill/>
        </p:spPr>
        <p:txBody>
          <a:bodyPr wrap="square" rtlCol="0"/>
          <a:lstStyle/>
          <a:p>
            <a:r>
              <a:rPr lang="en-US" sz="1600" dirty="0"/>
              <a:t>Finished - Thank you for participating in this survey.  Please feel free to provide comments below. (text box)</a:t>
            </a:r>
          </a:p>
        </p:txBody>
      </p:sp>
    </p:spTree>
    <p:extLst>
      <p:ext uri="{BB962C8B-B14F-4D97-AF65-F5344CB8AC3E}">
        <p14:creationId xmlns:p14="http://schemas.microsoft.com/office/powerpoint/2010/main" val="3960944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665922" y="962250"/>
            <a:ext cx="7772400" cy="276999"/>
          </a:xfrm>
          <a:prstGeom prst="rect">
            <a:avLst/>
          </a:prstGeom>
          <a:noFill/>
        </p:spPr>
        <p:txBody>
          <a:bodyPr wrap="square" rtlCol="0"/>
          <a:lstStyle/>
          <a:p>
            <a:r>
              <a:rPr lang="en-US" sz="1600" dirty="0"/>
              <a:t>Finished - Thank you for participating in this survey.  Please feel free to provide comments below. (text box)</a:t>
            </a:r>
          </a:p>
        </p:txBody>
      </p:sp>
      <p:graphicFrame>
        <p:nvGraphicFramePr>
          <p:cNvPr id="6" name="Table 5"/>
          <p:cNvGraphicFramePr>
            <a:graphicFrameLocks noGrp="1"/>
          </p:cNvGraphicFramePr>
          <p:nvPr/>
        </p:nvGraphicFramePr>
        <p:xfrm>
          <a:off x="725557" y="2139450"/>
          <a:ext cx="7274162" cy="2362200"/>
        </p:xfrm>
        <a:graphic>
          <a:graphicData uri="http://schemas.openxmlformats.org/drawingml/2006/table">
            <a:tbl>
              <a:tblPr firstRow="1" bandRow="1">
                <a:tableStyleId>{69012ECD-51FC-41F1-AA8D-1B2483CD663E}</a:tableStyleId>
              </a:tblPr>
              <a:tblGrid>
                <a:gridCol w="7274162">
                  <a:extLst>
                    <a:ext uri="{9D8B030D-6E8A-4147-A177-3AD203B41FA5}">
                      <a16:colId xmlns:a16="http://schemas.microsoft.com/office/drawing/2014/main" val="20000"/>
                    </a:ext>
                  </a:extLst>
                </a:gridCol>
              </a:tblGrid>
              <a:tr h="434340">
                <a:tc>
                  <a:txBody>
                    <a:bodyPr/>
                    <a:lstStyle/>
                    <a:p>
                      <a:r>
                        <a:rPr lang="en-US" sz="1400" dirty="0"/>
                        <a:t>Thank you for participating in this survey.  Please feel free to provide comments below. (text box)</a:t>
                      </a:r>
                    </a:p>
                  </a:txBody>
                  <a:tcPr marL="68580" marR="68580" marT="34290" marB="34290" anchor="ctr"/>
                </a:tc>
                <a:extLst>
                  <a:ext uri="{0D108BD9-81ED-4DB2-BD59-A6C34878D82A}">
                    <a16:rowId xmlns:a16="http://schemas.microsoft.com/office/drawing/2014/main" val="1000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In Favor of Shift and Weekend Work (3 comments total) </a:t>
                      </a:r>
                    </a:p>
                  </a:txBody>
                  <a:tcPr marL="68580" marR="68580" marT="34290" marB="34290" anchor="ctr"/>
                </a:tc>
                <a:extLst>
                  <a:ext uri="{0D108BD9-81ED-4DB2-BD59-A6C34878D82A}">
                    <a16:rowId xmlns:a16="http://schemas.microsoft.com/office/drawing/2014/main" val="1379972441"/>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We should offer classes on weekends to spread things out!</a:t>
                      </a:r>
                    </a:p>
                  </a:txBody>
                  <a:tcPr marL="68580" marR="68580" marT="34290" marB="34290" anchor="ctr"/>
                </a:tc>
                <a:extLst>
                  <a:ext uri="{0D108BD9-81ED-4DB2-BD59-A6C34878D82A}">
                    <a16:rowId xmlns:a16="http://schemas.microsoft.com/office/drawing/2014/main" val="1000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Night and weekend may be helpful to families.</a:t>
                      </a:r>
                    </a:p>
                  </a:txBody>
                  <a:tcPr marL="68580" marR="68580" marT="34290" marB="34290" anchor="ctr"/>
                </a:tc>
                <a:extLst>
                  <a:ext uri="{0D108BD9-81ED-4DB2-BD59-A6C34878D82A}">
                    <a16:rowId xmlns:a16="http://schemas.microsoft.com/office/drawing/2014/main" val="1000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would favor working on Sundays in lieu of either Monday or Friday; however my concern is that a current 5 days a week of 60 hours will turn into a 6 days a week for 70 hours.</a:t>
                      </a:r>
                    </a:p>
                  </a:txBody>
                  <a:tcPr marL="68580" marR="68580" marT="34290" marB="3429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9757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914400" y="1712068"/>
          <a:ext cx="7153237" cy="4046220"/>
        </p:xfrm>
        <a:graphic>
          <a:graphicData uri="http://schemas.openxmlformats.org/drawingml/2006/table">
            <a:tbl>
              <a:tblPr firstRow="1" bandRow="1">
                <a:tableStyleId>{69012ECD-51FC-41F1-AA8D-1B2483CD663E}</a:tableStyleId>
              </a:tblPr>
              <a:tblGrid>
                <a:gridCol w="7153237">
                  <a:extLst>
                    <a:ext uri="{9D8B030D-6E8A-4147-A177-3AD203B41FA5}">
                      <a16:colId xmlns:a16="http://schemas.microsoft.com/office/drawing/2014/main" val="20000"/>
                    </a:ext>
                  </a:extLst>
                </a:gridCol>
              </a:tblGrid>
              <a:tr h="434340">
                <a:tc>
                  <a:txBody>
                    <a:bodyPr/>
                    <a:lstStyle/>
                    <a:p>
                      <a:r>
                        <a:rPr lang="en-US" sz="1200" dirty="0"/>
                        <a:t>Thank you for participating in this survey.  Please feel free to provide comments below. (text box)</a:t>
                      </a:r>
                    </a:p>
                  </a:txBody>
                  <a:tcPr marL="68580" marR="68580" marT="34290" marB="34290" anchor="ctr"/>
                </a:tc>
                <a:extLst>
                  <a:ext uri="{0D108BD9-81ED-4DB2-BD59-A6C34878D82A}">
                    <a16:rowId xmlns:a16="http://schemas.microsoft.com/office/drawing/2014/main" val="10000"/>
                  </a:ext>
                </a:extLst>
              </a:tr>
              <a:tr h="278130">
                <a:tc>
                  <a:txBody>
                    <a:bodyPr/>
                    <a:lstStyle/>
                    <a:p>
                      <a:r>
                        <a:rPr lang="en-US" sz="1400" b="1" dirty="0"/>
                        <a:t>Needs, Support, Compensation, Renumeration (16 comments total)</a:t>
                      </a:r>
                    </a:p>
                  </a:txBody>
                  <a:tcPr marL="68580" marR="68580" marT="34290" marB="34290" anchor="ctr"/>
                </a:tc>
                <a:extLst>
                  <a:ext uri="{0D108BD9-81ED-4DB2-BD59-A6C34878D82A}">
                    <a16:rowId xmlns:a16="http://schemas.microsoft.com/office/drawing/2014/main" val="10001"/>
                  </a:ext>
                </a:extLst>
              </a:tr>
              <a:tr h="434340">
                <a:tc>
                  <a:txBody>
                    <a:bodyPr/>
                    <a:lstStyle/>
                    <a:p>
                      <a:r>
                        <a:rPr lang="en-US" sz="1400" dirty="0"/>
                        <a:t>Need some type of stipend or monetary incentive to be able to set up a healthy, long term work environment at home.</a:t>
                      </a:r>
                    </a:p>
                  </a:txBody>
                  <a:tcPr marL="68580" marR="68580" marT="34290" marB="34290" anchor="ctr"/>
                </a:tc>
                <a:extLst>
                  <a:ext uri="{0D108BD9-81ED-4DB2-BD59-A6C34878D82A}">
                    <a16:rowId xmlns:a16="http://schemas.microsoft.com/office/drawing/2014/main" val="3933227015"/>
                  </a:ext>
                </a:extLst>
              </a:tr>
              <a:tr h="800100">
                <a:tc>
                  <a:txBody>
                    <a:bodyPr/>
                    <a:lstStyle/>
                    <a:p>
                      <a:r>
                        <a:rPr lang="en-US" sz="1400" dirty="0"/>
                        <a:t>I strongly recommended that UCSF provide its IT team to help set up a higher level of broadband at home and connection between all devices. We have great IT support at work in Mission Hall but 0 at home and I need it to effectively teach and see patients. I would even be willing to pay a % of the home consultation fee.</a:t>
                      </a:r>
                    </a:p>
                  </a:txBody>
                  <a:tcPr marL="68580" marR="68580" marT="34290" marB="34290" anchor="ctr"/>
                </a:tc>
                <a:extLst>
                  <a:ext uri="{0D108BD9-81ED-4DB2-BD59-A6C34878D82A}">
                    <a16:rowId xmlns:a16="http://schemas.microsoft.com/office/drawing/2014/main" val="71820735"/>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would like video editing services being offered so we could record experiments in the lab and have it edited to share with new recruits and collaborators. This will add to the educational part of wet lab research.</a:t>
                      </a:r>
                    </a:p>
                  </a:txBody>
                  <a:tcPr marL="68580" marR="68580" marT="34290" marB="34290" anchor="ctr"/>
                </a:tc>
                <a:extLst>
                  <a:ext uri="{0D108BD9-81ED-4DB2-BD59-A6C34878D82A}">
                    <a16:rowId xmlns:a16="http://schemas.microsoft.com/office/drawing/2014/main" val="10003"/>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Would be good if parking for telecommuters can allow for spurts of in person activity (such as being on service) rather than simply one day a week use</a:t>
                      </a:r>
                    </a:p>
                  </a:txBody>
                  <a:tcPr marL="68580" marR="68580" marT="34290" marB="34290" anchor="ctr"/>
                </a:tc>
                <a:extLst>
                  <a:ext uri="{0D108BD9-81ED-4DB2-BD59-A6C34878D82A}">
                    <a16:rowId xmlns:a16="http://schemas.microsoft.com/office/drawing/2014/main" val="2392132314"/>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think there needs to be concerted effort from leadership to have "meeting free" periods during the day -- otherwise, my schedule is full of meetings, and the only time </a:t>
                      </a:r>
                      <a:r>
                        <a:rPr lang="en-US" sz="1400" dirty="0" err="1"/>
                        <a:t>i</a:t>
                      </a:r>
                      <a:r>
                        <a:rPr lang="en-US" sz="1400" dirty="0"/>
                        <a:t> Have to do actual work is after-hours and on weekends.</a:t>
                      </a:r>
                    </a:p>
                  </a:txBody>
                  <a:tcPr marL="68580" marR="68580" marT="34290" marB="34290" anchor="ctr"/>
                </a:tc>
                <a:extLst>
                  <a:ext uri="{0D108BD9-81ED-4DB2-BD59-A6C34878D82A}">
                    <a16:rowId xmlns:a16="http://schemas.microsoft.com/office/drawing/2014/main" val="4274947775"/>
                  </a:ext>
                </a:extLst>
              </a:tr>
            </a:tbl>
          </a:graphicData>
        </a:graphic>
      </p:graphicFrame>
      <p:sp>
        <p:nvSpPr>
          <p:cNvPr id="4" name="Object 1">
            <a:extLst>
              <a:ext uri="{FF2B5EF4-FFF2-40B4-BE49-F238E27FC236}">
                <a16:creationId xmlns:a16="http://schemas.microsoft.com/office/drawing/2014/main" id="{0BF0B3ED-3DBB-4935-A4A4-F5A6394ECD5D}"/>
              </a:ext>
            </a:extLst>
          </p:cNvPr>
          <p:cNvSpPr txBox="1"/>
          <p:nvPr/>
        </p:nvSpPr>
        <p:spPr>
          <a:xfrm>
            <a:off x="665922" y="962250"/>
            <a:ext cx="7772400" cy="276999"/>
          </a:xfrm>
          <a:prstGeom prst="rect">
            <a:avLst/>
          </a:prstGeom>
          <a:noFill/>
        </p:spPr>
        <p:txBody>
          <a:bodyPr wrap="square" rtlCol="0"/>
          <a:lstStyle/>
          <a:p>
            <a:endParaRPr lang="en-US" sz="1600" dirty="0"/>
          </a:p>
        </p:txBody>
      </p:sp>
      <p:sp>
        <p:nvSpPr>
          <p:cNvPr id="5" name="Object 1">
            <a:extLst>
              <a:ext uri="{FF2B5EF4-FFF2-40B4-BE49-F238E27FC236}">
                <a16:creationId xmlns:a16="http://schemas.microsoft.com/office/drawing/2014/main" id="{766416C3-3063-4499-970F-2B49392C94FA}"/>
              </a:ext>
            </a:extLst>
          </p:cNvPr>
          <p:cNvSpPr txBox="1"/>
          <p:nvPr/>
        </p:nvSpPr>
        <p:spPr>
          <a:xfrm>
            <a:off x="818322" y="685251"/>
            <a:ext cx="7772400" cy="276999"/>
          </a:xfrm>
          <a:prstGeom prst="rect">
            <a:avLst/>
          </a:prstGeom>
          <a:noFill/>
        </p:spPr>
        <p:txBody>
          <a:bodyPr wrap="square" rtlCol="0"/>
          <a:lstStyle/>
          <a:p>
            <a:r>
              <a:rPr lang="en-US" sz="1600" dirty="0"/>
              <a:t>Finished - Thank you for participating in this survey.  Please feel free to provide comments below. (text box)</a:t>
            </a:r>
          </a:p>
        </p:txBody>
      </p:sp>
    </p:spTree>
    <p:extLst>
      <p:ext uri="{BB962C8B-B14F-4D97-AF65-F5344CB8AC3E}">
        <p14:creationId xmlns:p14="http://schemas.microsoft.com/office/powerpoint/2010/main" val="267873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883298" y="2265732"/>
            <a:ext cx="7664354" cy="4065494"/>
          </a:xfrm>
        </p:spPr>
        <p:txBody>
          <a:bodyPr/>
          <a:lstStyle/>
          <a:p>
            <a:pPr marL="571500" indent="-571500">
              <a:lnSpc>
                <a:spcPct val="150000"/>
              </a:lnSpc>
              <a:buFont typeface="Arial" panose="020B0604020202020204" pitchFamily="34" charset="0"/>
              <a:buChar char="•"/>
            </a:pPr>
            <a:r>
              <a:rPr lang="en-US" sz="2800" dirty="0">
                <a:latin typeface="+mn-lt"/>
              </a:rPr>
              <a:t>Demographics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Telework Appropriateness, Interest, and Hurdles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Tax Incentive on Telework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Weekend and Shift 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Preliminary Observations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Comments</a:t>
            </a: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Tree>
    <p:extLst>
      <p:ext uri="{BB962C8B-B14F-4D97-AF65-F5344CB8AC3E}">
        <p14:creationId xmlns:p14="http://schemas.microsoft.com/office/powerpoint/2010/main" val="1837257509"/>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25557" y="1672311"/>
          <a:ext cx="7279132" cy="4107180"/>
        </p:xfrm>
        <a:graphic>
          <a:graphicData uri="http://schemas.openxmlformats.org/drawingml/2006/table">
            <a:tbl>
              <a:tblPr firstRow="1" bandRow="1">
                <a:tableStyleId>{69012ECD-51FC-41F1-AA8D-1B2483CD663E}</a:tableStyleId>
              </a:tblPr>
              <a:tblGrid>
                <a:gridCol w="7279132">
                  <a:extLst>
                    <a:ext uri="{9D8B030D-6E8A-4147-A177-3AD203B41FA5}">
                      <a16:colId xmlns:a16="http://schemas.microsoft.com/office/drawing/2014/main" val="20000"/>
                    </a:ext>
                  </a:extLst>
                </a:gridCol>
              </a:tblGrid>
              <a:tr h="434340">
                <a:tc>
                  <a:txBody>
                    <a:bodyPr/>
                    <a:lstStyle/>
                    <a:p>
                      <a:r>
                        <a:rPr lang="en-US" sz="1400" dirty="0"/>
                        <a:t>Thank you for participating in this survey.  Please feel free to provide comments below. (text box)</a:t>
                      </a:r>
                    </a:p>
                  </a:txBody>
                  <a:tcPr marL="68580" marR="68580" marT="34290" marB="34290" anchor="ctr"/>
                </a:tc>
                <a:extLst>
                  <a:ext uri="{0D108BD9-81ED-4DB2-BD59-A6C34878D82A}">
                    <a16:rowId xmlns:a16="http://schemas.microsoft.com/office/drawing/2014/main" val="10000"/>
                  </a:ext>
                </a:extLst>
              </a:tr>
              <a:tr h="278130">
                <a:tc>
                  <a:txBody>
                    <a:bodyPr/>
                    <a:lstStyle/>
                    <a:p>
                      <a:r>
                        <a:rPr lang="en-US" sz="1400" b="1" dirty="0"/>
                        <a:t>In Disfavor of Weekend and Telework (9 comments total)</a:t>
                      </a:r>
                    </a:p>
                  </a:txBody>
                  <a:tcPr marL="68580" marR="68580" marT="34290" marB="34290" anchor="ctr"/>
                </a:tc>
                <a:extLst>
                  <a:ext uri="{0D108BD9-81ED-4DB2-BD59-A6C34878D82A}">
                    <a16:rowId xmlns:a16="http://schemas.microsoft.com/office/drawing/2014/main" val="1271030239"/>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would strongly disapprove of moving work to the weekends, that is something I do anyway but it should not become an expectation.</a:t>
                      </a:r>
                    </a:p>
                  </a:txBody>
                  <a:tcPr marL="68580" marR="68580" marT="34290" marB="34290" anchor="ctr"/>
                </a:tc>
                <a:extLst>
                  <a:ext uri="{0D108BD9-81ED-4DB2-BD59-A6C34878D82A}">
                    <a16:rowId xmlns:a16="http://schemas.microsoft.com/office/drawing/2014/main" val="3405369665"/>
                  </a:ext>
                </a:extLst>
              </a:tr>
              <a:tr h="278130">
                <a:tc>
                  <a:txBody>
                    <a:bodyPr/>
                    <a:lstStyle/>
                    <a:p>
                      <a:r>
                        <a:rPr lang="en-US" sz="1400" dirty="0"/>
                        <a:t>Patient video visits are way more exhausting than in person visits.</a:t>
                      </a:r>
                    </a:p>
                  </a:txBody>
                  <a:tcPr marL="68580" marR="68580" marT="34290" marB="34290" anchor="ctr"/>
                </a:tc>
                <a:extLst>
                  <a:ext uri="{0D108BD9-81ED-4DB2-BD59-A6C34878D82A}">
                    <a16:rowId xmlns:a16="http://schemas.microsoft.com/office/drawing/2014/main" val="4098679726"/>
                  </a:ext>
                </a:extLst>
              </a:tr>
              <a:tr h="434340">
                <a:tc>
                  <a:txBody>
                    <a:bodyPr/>
                    <a:lstStyle/>
                    <a:p>
                      <a:r>
                        <a:rPr lang="en-US" sz="1400" dirty="0"/>
                        <a:t>I would REALLY prefer to go back to in-person. After COVID, if we can't resume having in-person meetings I will be more likely to give up my Admin responsibilities.</a:t>
                      </a:r>
                    </a:p>
                  </a:txBody>
                  <a:tcPr marL="68580" marR="68580" marT="34290" marB="34290" anchor="ctr"/>
                </a:tc>
                <a:extLst>
                  <a:ext uri="{0D108BD9-81ED-4DB2-BD59-A6C34878D82A}">
                    <a16:rowId xmlns:a16="http://schemas.microsoft.com/office/drawing/2014/main" val="3718571714"/>
                  </a:ext>
                </a:extLst>
              </a:tr>
              <a:tr h="617220">
                <a:tc>
                  <a:txBody>
                    <a:bodyPr/>
                    <a:lstStyle/>
                    <a:p>
                      <a:r>
                        <a:rPr lang="en-US" sz="1400" dirty="0"/>
                        <a:t>Please stop all this Zoom! We need in person teaching! I fear my students are receiving a sub par education! I will retire if we continue with Zoom! I cannot participate in less than exceptional teaching and learning! My students deserve better than Zoom.</a:t>
                      </a:r>
                    </a:p>
                  </a:txBody>
                  <a:tcPr marL="68580" marR="68580" marT="34290" marB="34290" anchor="ctr"/>
                </a:tc>
                <a:extLst>
                  <a:ext uri="{0D108BD9-81ED-4DB2-BD59-A6C34878D82A}">
                    <a16:rowId xmlns:a16="http://schemas.microsoft.com/office/drawing/2014/main" val="3402595283"/>
                  </a:ext>
                </a:extLst>
              </a:tr>
              <a:tr h="1348740">
                <a:tc>
                  <a:txBody>
                    <a:bodyPr/>
                    <a:lstStyle/>
                    <a:p>
                      <a:r>
                        <a:rPr lang="en-US" sz="1400" dirty="0"/>
                        <a:t>I live in a very small SF apartment, which served me well when I worked long hours during the week and hiked on weekends. A table (that functions as a desk) is in my small living room. My work-life is now almost one very long day with little escape from my work. I also didn’t see any questions about quality of life or satisfaction with working in my small apartment and what will it take for me to feel more refreshed in the current scenario, like starting blocks of no email time, more frequent time off, and other adaptations.     P.S. Typing in this tiny text box is nearly impenetrable! </a:t>
                      </a:r>
                    </a:p>
                  </a:txBody>
                  <a:tcPr marL="68580" marR="68580" marT="34290" marB="34290" anchor="ctr"/>
                </a:tc>
                <a:extLst>
                  <a:ext uri="{0D108BD9-81ED-4DB2-BD59-A6C34878D82A}">
                    <a16:rowId xmlns:a16="http://schemas.microsoft.com/office/drawing/2014/main" val="2178041403"/>
                  </a:ext>
                </a:extLst>
              </a:tr>
            </a:tbl>
          </a:graphicData>
        </a:graphic>
      </p:graphicFrame>
      <p:sp>
        <p:nvSpPr>
          <p:cNvPr id="7" name="Object 1">
            <a:extLst>
              <a:ext uri="{FF2B5EF4-FFF2-40B4-BE49-F238E27FC236}">
                <a16:creationId xmlns:a16="http://schemas.microsoft.com/office/drawing/2014/main" id="{35FA3166-D534-4FA0-A403-E847CB25B882}"/>
              </a:ext>
            </a:extLst>
          </p:cNvPr>
          <p:cNvSpPr txBox="1"/>
          <p:nvPr/>
        </p:nvSpPr>
        <p:spPr>
          <a:xfrm>
            <a:off x="665922" y="962250"/>
            <a:ext cx="7772400" cy="276999"/>
          </a:xfrm>
          <a:prstGeom prst="rect">
            <a:avLst/>
          </a:prstGeom>
          <a:noFill/>
        </p:spPr>
        <p:txBody>
          <a:bodyPr wrap="square" rtlCol="0"/>
          <a:lstStyle/>
          <a:p>
            <a:r>
              <a:rPr lang="en-US" sz="1600" dirty="0"/>
              <a:t>Finished - Thank you for participating in this survey.  Please feel free to provide comments below. (text box)</a:t>
            </a:r>
          </a:p>
        </p:txBody>
      </p:sp>
    </p:spTree>
    <p:extLst>
      <p:ext uri="{BB962C8B-B14F-4D97-AF65-F5344CB8AC3E}">
        <p14:creationId xmlns:p14="http://schemas.microsoft.com/office/powerpoint/2010/main" val="3438467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55374" y="1682250"/>
          <a:ext cx="7205869" cy="4107180"/>
        </p:xfrm>
        <a:graphic>
          <a:graphicData uri="http://schemas.openxmlformats.org/drawingml/2006/table">
            <a:tbl>
              <a:tblPr firstRow="1" bandRow="1">
                <a:tableStyleId>{69012ECD-51FC-41F1-AA8D-1B2483CD663E}</a:tableStyleId>
              </a:tblPr>
              <a:tblGrid>
                <a:gridCol w="7205869">
                  <a:extLst>
                    <a:ext uri="{9D8B030D-6E8A-4147-A177-3AD203B41FA5}">
                      <a16:colId xmlns:a16="http://schemas.microsoft.com/office/drawing/2014/main" val="20000"/>
                    </a:ext>
                  </a:extLst>
                </a:gridCol>
              </a:tblGrid>
              <a:tr h="434340">
                <a:tc>
                  <a:txBody>
                    <a:bodyPr/>
                    <a:lstStyle/>
                    <a:p>
                      <a:r>
                        <a:rPr lang="en-US" sz="1400" dirty="0"/>
                        <a:t>Thank you for participating in this survey.  Please feel free to provide comments below. (text box)</a:t>
                      </a:r>
                    </a:p>
                  </a:txBody>
                  <a:tcPr marL="68580" marR="68580" marT="34290" marB="34290"/>
                </a:tc>
                <a:extLst>
                  <a:ext uri="{0D108BD9-81ED-4DB2-BD59-A6C34878D82A}">
                    <a16:rowId xmlns:a16="http://schemas.microsoft.com/office/drawing/2014/main" val="10000"/>
                  </a:ext>
                </a:extLst>
              </a:tr>
              <a:tr h="278130">
                <a:tc>
                  <a:txBody>
                    <a:bodyPr/>
                    <a:lstStyle/>
                    <a:p>
                      <a:r>
                        <a:rPr lang="en-US" sz="1400" b="1" dirty="0"/>
                        <a:t>Types of work: Clinical (7 comments total)</a:t>
                      </a:r>
                    </a:p>
                  </a:txBody>
                  <a:tcPr marL="68580" marR="68580" marT="34290" marB="34290"/>
                </a:tc>
                <a:extLst>
                  <a:ext uri="{0D108BD9-81ED-4DB2-BD59-A6C34878D82A}">
                    <a16:rowId xmlns:a16="http://schemas.microsoft.com/office/drawing/2014/main" val="10001"/>
                  </a:ext>
                </a:extLst>
              </a:tr>
              <a:tr h="800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My work is a combination of clinical/patient care in pathology, medical education, administration, and research.  Of these, the patient care component is more amenable to being moved to a block model, but preferably on site, as there are some benefits to being in the hospital for tissue analysis and pathology reporting as far as expediting speed of the work.</a:t>
                      </a:r>
                    </a:p>
                  </a:txBody>
                  <a:tcPr marL="68580" marR="68580" marT="34290" marB="34290"/>
                </a:tc>
                <a:extLst>
                  <a:ext uri="{0D108BD9-81ED-4DB2-BD59-A6C34878D82A}">
                    <a16:rowId xmlns:a16="http://schemas.microsoft.com/office/drawing/2014/main" val="10004"/>
                  </a:ext>
                </a:extLst>
              </a:tr>
              <a:tr h="982980">
                <a:tc>
                  <a:txBody>
                    <a:bodyPr/>
                    <a:lstStyle/>
                    <a:p>
                      <a:r>
                        <a:rPr lang="en-US" sz="1400" dirty="0"/>
                        <a:t>I wish there was guidance from the med center on reopening outpatient clinics - certainly each clinic needs to have leeway to customize reopening, but having a few more guidelines would be useful (beyond practicing physical distancing and wearing masks). Also, the "standing spots" in elevators are sometimes within 2 feet of each other, which is confusing.  Still, I really appreciate all of the efforts being done, including this survey!</a:t>
                      </a:r>
                    </a:p>
                  </a:txBody>
                  <a:tcPr marL="68580" marR="68580" marT="34290" marB="34290"/>
                </a:tc>
                <a:extLst>
                  <a:ext uri="{0D108BD9-81ED-4DB2-BD59-A6C34878D82A}">
                    <a16:rowId xmlns:a16="http://schemas.microsoft.com/office/drawing/2014/main" val="10005"/>
                  </a:ext>
                </a:extLst>
              </a:tr>
              <a:tr h="434340">
                <a:tc>
                  <a:txBody>
                    <a:bodyPr/>
                    <a:lstStyle/>
                    <a:p>
                      <a:r>
                        <a:rPr lang="en-US" sz="1400" dirty="0"/>
                        <a:t>Practicing Medicine in general and psychiatry especially should be based on human connection and empathy,not electronic doccumentation and so called time efficiency.</a:t>
                      </a:r>
                    </a:p>
                  </a:txBody>
                  <a:tcPr marL="68580" marR="68580" marT="34290" marB="34290"/>
                </a:tc>
                <a:extLst>
                  <a:ext uri="{0D108BD9-81ED-4DB2-BD59-A6C34878D82A}">
                    <a16:rowId xmlns:a16="http://schemas.microsoft.com/office/drawing/2014/main" val="10006"/>
                  </a:ext>
                </a:extLst>
              </a:tr>
              <a:tr h="278130">
                <a:tc>
                  <a:txBody>
                    <a:bodyPr/>
                    <a:lstStyle/>
                    <a:p>
                      <a:r>
                        <a:rPr lang="en-US" sz="1400" dirty="0"/>
                        <a:t>My clinical work cannot be done remotely, but everything else really can be. </a:t>
                      </a:r>
                    </a:p>
                  </a:txBody>
                  <a:tcPr marL="68580" marR="68580" marT="34290" marB="34290"/>
                </a:tc>
                <a:extLst>
                  <a:ext uri="{0D108BD9-81ED-4DB2-BD59-A6C34878D82A}">
                    <a16:rowId xmlns:a16="http://schemas.microsoft.com/office/drawing/2014/main" val="10007"/>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absolutely would be interested in creating more flexible scheduling and telework but feel the clinical responsibilities will limit that transition.</a:t>
                      </a:r>
                    </a:p>
                  </a:txBody>
                  <a:tcPr marL="68580" marR="68580" marT="34290" marB="34290"/>
                </a:tc>
                <a:extLst>
                  <a:ext uri="{0D108BD9-81ED-4DB2-BD59-A6C34878D82A}">
                    <a16:rowId xmlns:a16="http://schemas.microsoft.com/office/drawing/2014/main" val="10008"/>
                  </a:ext>
                </a:extLst>
              </a:tr>
            </a:tbl>
          </a:graphicData>
        </a:graphic>
      </p:graphicFrame>
      <p:sp>
        <p:nvSpPr>
          <p:cNvPr id="4" name="Object 1">
            <a:extLst>
              <a:ext uri="{FF2B5EF4-FFF2-40B4-BE49-F238E27FC236}">
                <a16:creationId xmlns:a16="http://schemas.microsoft.com/office/drawing/2014/main" id="{51776E8E-CFCE-4E57-8694-76FFF934FE94}"/>
              </a:ext>
            </a:extLst>
          </p:cNvPr>
          <p:cNvSpPr txBox="1"/>
          <p:nvPr/>
        </p:nvSpPr>
        <p:spPr>
          <a:xfrm>
            <a:off x="665922" y="962250"/>
            <a:ext cx="7772400" cy="276999"/>
          </a:xfrm>
          <a:prstGeom prst="rect">
            <a:avLst/>
          </a:prstGeom>
          <a:noFill/>
        </p:spPr>
        <p:txBody>
          <a:bodyPr wrap="square" rtlCol="0"/>
          <a:lstStyle/>
          <a:p>
            <a:r>
              <a:rPr lang="en-US" sz="1600" dirty="0"/>
              <a:t>Finished - Thank you for participating in this survey.  Please feel free to provide comments below. (text box)</a:t>
            </a:r>
          </a:p>
        </p:txBody>
      </p:sp>
    </p:spTree>
    <p:extLst>
      <p:ext uri="{BB962C8B-B14F-4D97-AF65-F5344CB8AC3E}">
        <p14:creationId xmlns:p14="http://schemas.microsoft.com/office/powerpoint/2010/main" val="24938780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15617" y="1692189"/>
          <a:ext cx="7262944" cy="2827020"/>
        </p:xfrm>
        <a:graphic>
          <a:graphicData uri="http://schemas.openxmlformats.org/drawingml/2006/table">
            <a:tbl>
              <a:tblPr firstRow="1" bandRow="1">
                <a:tableStyleId>{69012ECD-51FC-41F1-AA8D-1B2483CD663E}</a:tableStyleId>
              </a:tblPr>
              <a:tblGrid>
                <a:gridCol w="7262944">
                  <a:extLst>
                    <a:ext uri="{9D8B030D-6E8A-4147-A177-3AD203B41FA5}">
                      <a16:colId xmlns:a16="http://schemas.microsoft.com/office/drawing/2014/main" val="20000"/>
                    </a:ext>
                  </a:extLst>
                </a:gridCol>
              </a:tblGrid>
              <a:tr h="434340">
                <a:tc>
                  <a:txBody>
                    <a:bodyPr/>
                    <a:lstStyle/>
                    <a:p>
                      <a:r>
                        <a:rPr lang="en-US" sz="1400" dirty="0"/>
                        <a:t>Thank you for participating in this survey.  Please feel free to provide comments below. (text box)</a:t>
                      </a:r>
                    </a:p>
                  </a:txBody>
                  <a:tcPr marL="68580" marR="68580" marT="34290" marB="34290" anchor="ctr"/>
                </a:tc>
                <a:extLst>
                  <a:ext uri="{0D108BD9-81ED-4DB2-BD59-A6C34878D82A}">
                    <a16:rowId xmlns:a16="http://schemas.microsoft.com/office/drawing/2014/main" val="10000"/>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Dependent Care (8 comments total)</a:t>
                      </a:r>
                    </a:p>
                  </a:txBody>
                  <a:tcPr marL="68580" marR="68580" marT="34290" marB="34290" anchor="ctr"/>
                </a:tc>
                <a:extLst>
                  <a:ext uri="{0D108BD9-81ED-4DB2-BD59-A6C34878D82A}">
                    <a16:rowId xmlns:a16="http://schemas.microsoft.com/office/drawing/2014/main" val="10001"/>
                  </a:ext>
                </a:extLst>
              </a:tr>
              <a:tr h="434340">
                <a:tc>
                  <a:txBody>
                    <a:bodyPr/>
                    <a:lstStyle/>
                    <a:p>
                      <a:r>
                        <a:rPr lang="en-US" sz="1400" dirty="0"/>
                        <a:t>Changes in work schedule greatly affect parents who are already struggling.  It is not just access to childcare, but also children need predictability and a shifting schedule creates chaos in their life.</a:t>
                      </a:r>
                    </a:p>
                  </a:txBody>
                  <a:tcPr marL="68580" marR="68580" marT="34290" marB="34290" anchor="ctr"/>
                </a:tc>
                <a:extLst>
                  <a:ext uri="{0D108BD9-81ED-4DB2-BD59-A6C34878D82A}">
                    <a16:rowId xmlns:a16="http://schemas.microsoft.com/office/drawing/2014/main" val="10003"/>
                  </a:ext>
                </a:extLst>
              </a:tr>
              <a:tr h="434340">
                <a:tc>
                  <a:txBody>
                    <a:bodyPr/>
                    <a:lstStyle/>
                    <a:p>
                      <a:r>
                        <a:rPr lang="en-US" sz="1400" dirty="0"/>
                        <a:t>Remote work depends on childcare situation, e.g. if kids are at school/daycare working from home is more effective than if they are at home with a care provider.</a:t>
                      </a:r>
                    </a:p>
                  </a:txBody>
                  <a:tcPr marL="68580" marR="68580" marT="34290" marB="34290" anchor="ctr"/>
                </a:tc>
                <a:extLst>
                  <a:ext uri="{0D108BD9-81ED-4DB2-BD59-A6C34878D82A}">
                    <a16:rowId xmlns:a16="http://schemas.microsoft.com/office/drawing/2014/main" val="10004"/>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think the biggest issue for equitable recovery is childcare and space.  Currently, I don't have space in my present apartment to work adequately from home and home-school my children.</a:t>
                      </a:r>
                    </a:p>
                  </a:txBody>
                  <a:tcPr marL="68580" marR="68580" marT="34290" marB="34290" anchor="ctr"/>
                </a:tc>
                <a:extLst>
                  <a:ext uri="{0D108BD9-81ED-4DB2-BD59-A6C34878D82A}">
                    <a16:rowId xmlns:a16="http://schemas.microsoft.com/office/drawing/2014/main" val="3436142529"/>
                  </a:ext>
                </a:extLst>
              </a:tr>
              <a:tr h="278130">
                <a:tc>
                  <a:txBody>
                    <a:bodyPr/>
                    <a:lstStyle/>
                    <a:p>
                      <a:r>
                        <a:rPr lang="en-US" sz="1400" dirty="0"/>
                        <a:t>CHILD CARE IS A CRISIS.</a:t>
                      </a:r>
                    </a:p>
                  </a:txBody>
                  <a:tcPr marL="68580" marR="68580" marT="34290" marB="34290" anchor="ctr"/>
                </a:tc>
                <a:extLst>
                  <a:ext uri="{0D108BD9-81ED-4DB2-BD59-A6C34878D82A}">
                    <a16:rowId xmlns:a16="http://schemas.microsoft.com/office/drawing/2014/main" val="2323857932"/>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can’t do any of this without daycare/preschool.</a:t>
                      </a:r>
                    </a:p>
                  </a:txBody>
                  <a:tcPr marL="68580" marR="68580" marT="34290" marB="34290" anchor="ctr"/>
                </a:tc>
                <a:extLst>
                  <a:ext uri="{0D108BD9-81ED-4DB2-BD59-A6C34878D82A}">
                    <a16:rowId xmlns:a16="http://schemas.microsoft.com/office/drawing/2014/main" val="1735628212"/>
                  </a:ext>
                </a:extLst>
              </a:tr>
            </a:tbl>
          </a:graphicData>
        </a:graphic>
      </p:graphicFrame>
      <p:sp>
        <p:nvSpPr>
          <p:cNvPr id="4" name="Object 1">
            <a:extLst>
              <a:ext uri="{FF2B5EF4-FFF2-40B4-BE49-F238E27FC236}">
                <a16:creationId xmlns:a16="http://schemas.microsoft.com/office/drawing/2014/main" id="{C2AB1B06-AACD-4718-8342-36AE773145F5}"/>
              </a:ext>
            </a:extLst>
          </p:cNvPr>
          <p:cNvSpPr txBox="1"/>
          <p:nvPr/>
        </p:nvSpPr>
        <p:spPr>
          <a:xfrm>
            <a:off x="665922" y="962250"/>
            <a:ext cx="7772400" cy="276999"/>
          </a:xfrm>
          <a:prstGeom prst="rect">
            <a:avLst/>
          </a:prstGeom>
          <a:noFill/>
        </p:spPr>
        <p:txBody>
          <a:bodyPr wrap="square" rtlCol="0"/>
          <a:lstStyle/>
          <a:p>
            <a:r>
              <a:rPr lang="en-US" sz="1600" dirty="0"/>
              <a:t>Finished - Thank you for participating in this survey.  Please feel free to provide comments below. (text box)</a:t>
            </a:r>
          </a:p>
        </p:txBody>
      </p:sp>
    </p:spTree>
    <p:extLst>
      <p:ext uri="{BB962C8B-B14F-4D97-AF65-F5344CB8AC3E}">
        <p14:creationId xmlns:p14="http://schemas.microsoft.com/office/powerpoint/2010/main" val="1535321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65313" y="844022"/>
          <a:ext cx="7275443" cy="5379720"/>
        </p:xfrm>
        <a:graphic>
          <a:graphicData uri="http://schemas.openxmlformats.org/drawingml/2006/table">
            <a:tbl>
              <a:tblPr firstRow="1" bandRow="1">
                <a:tableStyleId>{69012ECD-51FC-41F1-AA8D-1B2483CD663E}</a:tableStyleId>
              </a:tblPr>
              <a:tblGrid>
                <a:gridCol w="7275443">
                  <a:extLst>
                    <a:ext uri="{9D8B030D-6E8A-4147-A177-3AD203B41FA5}">
                      <a16:colId xmlns:a16="http://schemas.microsoft.com/office/drawing/2014/main" val="20000"/>
                    </a:ext>
                  </a:extLst>
                </a:gridCol>
              </a:tblGrid>
              <a:tr h="434340">
                <a:tc>
                  <a:txBody>
                    <a:bodyPr/>
                    <a:lstStyle/>
                    <a:p>
                      <a:r>
                        <a:rPr lang="en-US" sz="1400" dirty="0"/>
                        <a:t>Thank you for participating in this survey.  Please feel free to provide comments below. (text box)</a:t>
                      </a:r>
                    </a:p>
                  </a:txBody>
                  <a:tcPr marL="68580" marR="68580" marT="34290" marB="34290" anchor="ctr"/>
                </a:tc>
                <a:extLst>
                  <a:ext uri="{0D108BD9-81ED-4DB2-BD59-A6C34878D82A}">
                    <a16:rowId xmlns:a16="http://schemas.microsoft.com/office/drawing/2014/main" val="10000"/>
                  </a:ext>
                </a:extLst>
              </a:tr>
              <a:tr h="278130">
                <a:tc>
                  <a:txBody>
                    <a:bodyPr/>
                    <a:lstStyle/>
                    <a:p>
                      <a:r>
                        <a:rPr lang="en-US" sz="1400" b="1" dirty="0"/>
                        <a:t>Miscellaneous</a:t>
                      </a:r>
                    </a:p>
                  </a:txBody>
                  <a:tcPr marL="68580" marR="68580" marT="34290" marB="34290" anchor="ctr"/>
                </a:tc>
                <a:extLst>
                  <a:ext uri="{0D108BD9-81ED-4DB2-BD59-A6C34878D82A}">
                    <a16:rowId xmlns:a16="http://schemas.microsoft.com/office/drawing/2014/main" val="10001"/>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am able to work 100% telework, so some of these questions do not apply to my situation.</a:t>
                      </a:r>
                    </a:p>
                  </a:txBody>
                  <a:tcPr marL="68580" marR="68580" marT="34290" marB="34290" anchor="ctr"/>
                </a:tc>
                <a:extLst>
                  <a:ext uri="{0D108BD9-81ED-4DB2-BD59-A6C34878D82A}">
                    <a16:rowId xmlns:a16="http://schemas.microsoft.com/office/drawing/2014/main" val="10002"/>
                  </a:ext>
                </a:extLst>
              </a:tr>
              <a:tr h="434340">
                <a:tc>
                  <a:txBody>
                    <a:bodyPr/>
                    <a:lstStyle/>
                    <a:p>
                      <a:r>
                        <a:rPr lang="en-US" sz="1400" dirty="0"/>
                        <a:t>Reduced days - 4 ten hour days is most desirable to reduce commute times and increase flexibility in this situation.</a:t>
                      </a:r>
                    </a:p>
                  </a:txBody>
                  <a:tcPr marL="68580" marR="68580" marT="34290" marB="34290" anchor="ctr"/>
                </a:tc>
                <a:extLst>
                  <a:ext uri="{0D108BD9-81ED-4DB2-BD59-A6C34878D82A}">
                    <a16:rowId xmlns:a16="http://schemas.microsoft.com/office/drawing/2014/main" val="10003"/>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don't think the tax treatment is the biggest factor in work from home.</a:t>
                      </a:r>
                    </a:p>
                  </a:txBody>
                  <a:tcPr marL="68580" marR="68580" marT="34290" marB="34290" anchor="ctr"/>
                </a:tc>
                <a:extLst>
                  <a:ext uri="{0D108BD9-81ED-4DB2-BD59-A6C34878D82A}">
                    <a16:rowId xmlns:a16="http://schemas.microsoft.com/office/drawing/2014/main" val="10004"/>
                  </a:ext>
                </a:extLst>
              </a:tr>
              <a:tr h="43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have a private office so can socially distant while being at work, seems to apply more who have shared work spaces.</a:t>
                      </a:r>
                    </a:p>
                  </a:txBody>
                  <a:tcPr marL="68580" marR="68580" marT="34290" marB="34290" anchor="ctr"/>
                </a:tc>
                <a:extLst>
                  <a:ext uri="{0D108BD9-81ED-4DB2-BD59-A6C34878D82A}">
                    <a16:rowId xmlns:a16="http://schemas.microsoft.com/office/drawing/2014/main" val="10005"/>
                  </a:ext>
                </a:extLst>
              </a:tr>
              <a:tr h="800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think the ideal balance of home vs office work would be 3 days at home, 2 days in office. Of all my tasks, education would be the most ideal to get back on campus as soon as feasible. I don't think Zoom-based learning is ideal. Most of my research tasks can be done virtually with little consequence to the quality or quantity of work..</a:t>
                      </a:r>
                    </a:p>
                  </a:txBody>
                  <a:tcPr marL="68580" marR="68580" marT="34290" marB="34290" anchor="ctr"/>
                </a:tc>
                <a:extLst>
                  <a:ext uri="{0D108BD9-81ED-4DB2-BD59-A6C34878D82A}">
                    <a16:rowId xmlns:a16="http://schemas.microsoft.com/office/drawing/2014/main" val="10006"/>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low density in research labs is forcing me to be on campus even more to help people, as I have a dedicated office space I can work in anytime.  People can't get help from others in the lab easily because they're all doing shifts.</a:t>
                      </a:r>
                    </a:p>
                  </a:txBody>
                  <a:tcPr marL="68580" marR="68580" marT="34290" marB="34290" anchor="ctr"/>
                </a:tc>
                <a:extLst>
                  <a:ext uri="{0D108BD9-81ED-4DB2-BD59-A6C34878D82A}">
                    <a16:rowId xmlns:a16="http://schemas.microsoft.com/office/drawing/2014/main" val="10007"/>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As a faculty member in the adjunct series, I feel quite confident that the University does not have my back, and will hang me out to dry when I don't "produce" to the level that faculty that have support will do.</a:t>
                      </a:r>
                    </a:p>
                  </a:txBody>
                  <a:tcPr marL="68580" marR="68580" marT="34290" marB="34290" anchor="ctr"/>
                </a:tc>
                <a:extLst>
                  <a:ext uri="{0D108BD9-81ED-4DB2-BD59-A6C34878D82A}">
                    <a16:rowId xmlns:a16="http://schemas.microsoft.com/office/drawing/2014/main" val="10008"/>
                  </a:ext>
                </a:extLst>
              </a:tr>
              <a:tr h="617220">
                <a:tc>
                  <a:txBody>
                    <a:bodyPr/>
                    <a:lstStyle/>
                    <a:p>
                      <a:r>
                        <a:rPr lang="en-US" sz="1400" dirty="0"/>
                        <a:t>I think this survey would have benefitted from commute time info. My commute is 1 hour each way, which is wasted time. telework is much worse, but is offset by not commuting. Also I am taking care of my kids while teleworking, so standard efficiency cannot be expected.</a:t>
                      </a:r>
                    </a:p>
                  </a:txBody>
                  <a:tcPr marL="68580" marR="68580" marT="34290" marB="34290" anchor="ctr"/>
                </a:tc>
                <a:extLst>
                  <a:ext uri="{0D108BD9-81ED-4DB2-BD59-A6C34878D82A}">
                    <a16:rowId xmlns:a16="http://schemas.microsoft.com/office/drawing/2014/main" val="3542994527"/>
                  </a:ext>
                </a:extLst>
              </a:tr>
            </a:tbl>
          </a:graphicData>
        </a:graphic>
      </p:graphicFrame>
      <p:sp>
        <p:nvSpPr>
          <p:cNvPr id="4" name="Object 1">
            <a:extLst>
              <a:ext uri="{FF2B5EF4-FFF2-40B4-BE49-F238E27FC236}">
                <a16:creationId xmlns:a16="http://schemas.microsoft.com/office/drawing/2014/main" id="{7EAB04CC-0C81-4CB5-9B7F-2AD9A2E83BF8}"/>
              </a:ext>
            </a:extLst>
          </p:cNvPr>
          <p:cNvSpPr txBox="1"/>
          <p:nvPr/>
        </p:nvSpPr>
        <p:spPr>
          <a:xfrm>
            <a:off x="685800" y="316854"/>
            <a:ext cx="7772400" cy="276999"/>
          </a:xfrm>
          <a:prstGeom prst="rect">
            <a:avLst/>
          </a:prstGeom>
          <a:noFill/>
        </p:spPr>
        <p:txBody>
          <a:bodyPr wrap="square" rtlCol="0"/>
          <a:lstStyle/>
          <a:p>
            <a:r>
              <a:rPr lang="en-US" sz="1600" dirty="0"/>
              <a:t>Finished - Thank you for participating in this survey.  Please feel free to provide comments below. (text box)</a:t>
            </a:r>
          </a:p>
        </p:txBody>
      </p:sp>
    </p:spTree>
    <p:extLst>
      <p:ext uri="{BB962C8B-B14F-4D97-AF65-F5344CB8AC3E}">
        <p14:creationId xmlns:p14="http://schemas.microsoft.com/office/powerpoint/2010/main" val="65466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1.1 - Professorial Rank</a:t>
            </a:r>
          </a:p>
        </p:txBody>
      </p:sp>
      <p:pic>
        <p:nvPicPr>
          <p:cNvPr id="3" name="Object 2"/>
          <p:cNvPicPr>
            <a:picLocks noChangeAspect="1"/>
          </p:cNvPicPr>
          <p:nvPr/>
        </p:nvPicPr>
        <p:blipFill>
          <a:blip r:embed="rId2" cstate="print"/>
          <a:stretch>
            <a:fillRect/>
          </a:stretch>
        </p:blipFill>
        <p:spPr>
          <a:xfrm>
            <a:off x="273824" y="1200000"/>
            <a:ext cx="8000000" cy="5000000"/>
          </a:xfrm>
          <a:prstGeom prst="rect">
            <a:avLst/>
          </a:prstGeom>
        </p:spPr>
      </p:pic>
      <p:sp>
        <p:nvSpPr>
          <p:cNvPr id="4" name="Rectangle 3">
            <a:extLst>
              <a:ext uri="{FF2B5EF4-FFF2-40B4-BE49-F238E27FC236}">
                <a16:creationId xmlns:a16="http://schemas.microsoft.com/office/drawing/2014/main" id="{DCB4FD1F-2270-427A-AD78-C13FAB270166}"/>
              </a:ext>
            </a:extLst>
          </p:cNvPr>
          <p:cNvSpPr/>
          <p:nvPr/>
        </p:nvSpPr>
        <p:spPr>
          <a:xfrm>
            <a:off x="5681999" y="1524864"/>
            <a:ext cx="752129" cy="369332"/>
          </a:xfrm>
          <a:prstGeom prst="rect">
            <a:avLst/>
          </a:prstGeom>
        </p:spPr>
        <p:txBody>
          <a:bodyPr wrap="none">
            <a:spAutoFit/>
          </a:bodyPr>
          <a:lstStyle/>
          <a:p>
            <a:r>
              <a:rPr lang="en-US" dirty="0"/>
              <a:t>32.1%</a:t>
            </a:r>
          </a:p>
        </p:txBody>
      </p:sp>
      <p:sp>
        <p:nvSpPr>
          <p:cNvPr id="5" name="Rectangle 4">
            <a:extLst>
              <a:ext uri="{FF2B5EF4-FFF2-40B4-BE49-F238E27FC236}">
                <a16:creationId xmlns:a16="http://schemas.microsoft.com/office/drawing/2014/main" id="{FBA19B30-587E-458F-808D-2FB7D8E349E3}"/>
              </a:ext>
            </a:extLst>
          </p:cNvPr>
          <p:cNvSpPr/>
          <p:nvPr/>
        </p:nvSpPr>
        <p:spPr>
          <a:xfrm>
            <a:off x="4071860" y="2469082"/>
            <a:ext cx="752129" cy="369332"/>
          </a:xfrm>
          <a:prstGeom prst="rect">
            <a:avLst/>
          </a:prstGeom>
        </p:spPr>
        <p:txBody>
          <a:bodyPr wrap="none">
            <a:spAutoFit/>
          </a:bodyPr>
          <a:lstStyle/>
          <a:p>
            <a:r>
              <a:rPr lang="en-US" dirty="0"/>
              <a:t>20.4%</a:t>
            </a:r>
          </a:p>
        </p:txBody>
      </p:sp>
      <p:sp>
        <p:nvSpPr>
          <p:cNvPr id="6" name="Rectangle 5">
            <a:extLst>
              <a:ext uri="{FF2B5EF4-FFF2-40B4-BE49-F238E27FC236}">
                <a16:creationId xmlns:a16="http://schemas.microsoft.com/office/drawing/2014/main" id="{FE5A4B34-A2AB-4711-9A1E-00EF85BD57AF}"/>
              </a:ext>
            </a:extLst>
          </p:cNvPr>
          <p:cNvSpPr/>
          <p:nvPr/>
        </p:nvSpPr>
        <p:spPr>
          <a:xfrm>
            <a:off x="7372935" y="3429000"/>
            <a:ext cx="752129" cy="369332"/>
          </a:xfrm>
          <a:prstGeom prst="rect">
            <a:avLst/>
          </a:prstGeom>
        </p:spPr>
        <p:txBody>
          <a:bodyPr wrap="none">
            <a:spAutoFit/>
          </a:bodyPr>
          <a:lstStyle/>
          <a:p>
            <a:r>
              <a:rPr lang="en-US" dirty="0"/>
              <a:t>44.5%</a:t>
            </a:r>
          </a:p>
        </p:txBody>
      </p:sp>
      <p:sp>
        <p:nvSpPr>
          <p:cNvPr id="7" name="Rectangle 6">
            <a:extLst>
              <a:ext uri="{FF2B5EF4-FFF2-40B4-BE49-F238E27FC236}">
                <a16:creationId xmlns:a16="http://schemas.microsoft.com/office/drawing/2014/main" id="{E97D5517-8817-4D03-9FAE-919F335A0071}"/>
              </a:ext>
            </a:extLst>
          </p:cNvPr>
          <p:cNvSpPr/>
          <p:nvPr/>
        </p:nvSpPr>
        <p:spPr>
          <a:xfrm>
            <a:off x="1373223" y="4367455"/>
            <a:ext cx="643125" cy="369332"/>
          </a:xfrm>
          <a:prstGeom prst="rect">
            <a:avLst/>
          </a:prstGeom>
        </p:spPr>
        <p:txBody>
          <a:bodyPr wrap="none">
            <a:spAutoFit/>
          </a:bodyPr>
          <a:lstStyle/>
          <a:p>
            <a:r>
              <a:rPr lang="en-US" dirty="0"/>
              <a:t>0.6%</a:t>
            </a:r>
          </a:p>
        </p:txBody>
      </p:sp>
      <p:sp>
        <p:nvSpPr>
          <p:cNvPr id="8" name="Rectangle 7">
            <a:extLst>
              <a:ext uri="{FF2B5EF4-FFF2-40B4-BE49-F238E27FC236}">
                <a16:creationId xmlns:a16="http://schemas.microsoft.com/office/drawing/2014/main" id="{EF50B619-5FB5-4404-B7FB-C558FADFC5B1}"/>
              </a:ext>
            </a:extLst>
          </p:cNvPr>
          <p:cNvSpPr/>
          <p:nvPr/>
        </p:nvSpPr>
        <p:spPr>
          <a:xfrm>
            <a:off x="1621700" y="5288668"/>
            <a:ext cx="643125" cy="369332"/>
          </a:xfrm>
          <a:prstGeom prst="rect">
            <a:avLst/>
          </a:prstGeom>
        </p:spPr>
        <p:txBody>
          <a:bodyPr wrap="none">
            <a:spAutoFit/>
          </a:bodyPr>
          <a:lstStyle/>
          <a:p>
            <a:r>
              <a:rPr lang="en-US" dirty="0"/>
              <a:t>2.4%</a:t>
            </a:r>
          </a:p>
        </p:txBody>
      </p:sp>
    </p:spTree>
    <p:extLst>
      <p:ext uri="{BB962C8B-B14F-4D97-AF65-F5344CB8AC3E}">
        <p14:creationId xmlns:p14="http://schemas.microsoft.com/office/powerpoint/2010/main" val="3775430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1.2 - Age (years)</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
        <p:nvSpPr>
          <p:cNvPr id="4" name="Rectangle 3">
            <a:extLst>
              <a:ext uri="{FF2B5EF4-FFF2-40B4-BE49-F238E27FC236}">
                <a16:creationId xmlns:a16="http://schemas.microsoft.com/office/drawing/2014/main" id="{E3C9C05F-F42F-46FC-815A-A10A57F8CD39}"/>
              </a:ext>
            </a:extLst>
          </p:cNvPr>
          <p:cNvSpPr/>
          <p:nvPr/>
        </p:nvSpPr>
        <p:spPr>
          <a:xfrm>
            <a:off x="6775303" y="1475169"/>
            <a:ext cx="752129" cy="369332"/>
          </a:xfrm>
          <a:prstGeom prst="rect">
            <a:avLst/>
          </a:prstGeom>
        </p:spPr>
        <p:txBody>
          <a:bodyPr wrap="none">
            <a:spAutoFit/>
          </a:bodyPr>
          <a:lstStyle/>
          <a:p>
            <a:r>
              <a:rPr lang="en-US" dirty="0"/>
              <a:t>25.6%</a:t>
            </a:r>
          </a:p>
        </p:txBody>
      </p:sp>
      <p:sp>
        <p:nvSpPr>
          <p:cNvPr id="5" name="Rectangle 4">
            <a:extLst>
              <a:ext uri="{FF2B5EF4-FFF2-40B4-BE49-F238E27FC236}">
                <a16:creationId xmlns:a16="http://schemas.microsoft.com/office/drawing/2014/main" id="{2545BAA5-8C2F-4B10-83F6-0F14D2BE1DA2}"/>
              </a:ext>
            </a:extLst>
          </p:cNvPr>
          <p:cNvSpPr/>
          <p:nvPr/>
        </p:nvSpPr>
        <p:spPr>
          <a:xfrm>
            <a:off x="7666253" y="2240481"/>
            <a:ext cx="752129" cy="369332"/>
          </a:xfrm>
          <a:prstGeom prst="rect">
            <a:avLst/>
          </a:prstGeom>
        </p:spPr>
        <p:txBody>
          <a:bodyPr wrap="none">
            <a:spAutoFit/>
          </a:bodyPr>
          <a:lstStyle/>
          <a:p>
            <a:r>
              <a:rPr lang="en-US" dirty="0"/>
              <a:t>30.0%</a:t>
            </a:r>
          </a:p>
        </p:txBody>
      </p:sp>
      <p:sp>
        <p:nvSpPr>
          <p:cNvPr id="6" name="Rectangle 5">
            <a:extLst>
              <a:ext uri="{FF2B5EF4-FFF2-40B4-BE49-F238E27FC236}">
                <a16:creationId xmlns:a16="http://schemas.microsoft.com/office/drawing/2014/main" id="{6B6F05EE-6689-4192-92B0-5469E9F40A68}"/>
              </a:ext>
            </a:extLst>
          </p:cNvPr>
          <p:cNvSpPr/>
          <p:nvPr/>
        </p:nvSpPr>
        <p:spPr>
          <a:xfrm>
            <a:off x="6556641" y="3059668"/>
            <a:ext cx="752129" cy="369332"/>
          </a:xfrm>
          <a:prstGeom prst="rect">
            <a:avLst/>
          </a:prstGeom>
        </p:spPr>
        <p:txBody>
          <a:bodyPr wrap="none">
            <a:spAutoFit/>
          </a:bodyPr>
          <a:lstStyle/>
          <a:p>
            <a:r>
              <a:rPr lang="en-US" dirty="0"/>
              <a:t>24.5%</a:t>
            </a:r>
          </a:p>
        </p:txBody>
      </p:sp>
      <p:sp>
        <p:nvSpPr>
          <p:cNvPr id="7" name="Rectangle 6">
            <a:extLst>
              <a:ext uri="{FF2B5EF4-FFF2-40B4-BE49-F238E27FC236}">
                <a16:creationId xmlns:a16="http://schemas.microsoft.com/office/drawing/2014/main" id="{1FA18231-C939-4798-AFDC-7F99E735D352}"/>
              </a:ext>
            </a:extLst>
          </p:cNvPr>
          <p:cNvSpPr/>
          <p:nvPr/>
        </p:nvSpPr>
        <p:spPr>
          <a:xfrm>
            <a:off x="4409790" y="3810864"/>
            <a:ext cx="752129" cy="369332"/>
          </a:xfrm>
          <a:prstGeom prst="rect">
            <a:avLst/>
          </a:prstGeom>
        </p:spPr>
        <p:txBody>
          <a:bodyPr wrap="none">
            <a:spAutoFit/>
          </a:bodyPr>
          <a:lstStyle/>
          <a:p>
            <a:r>
              <a:rPr lang="en-US" dirty="0"/>
              <a:t>13.9%</a:t>
            </a:r>
          </a:p>
        </p:txBody>
      </p:sp>
      <p:sp>
        <p:nvSpPr>
          <p:cNvPr id="8" name="Rectangle 7">
            <a:extLst>
              <a:ext uri="{FF2B5EF4-FFF2-40B4-BE49-F238E27FC236}">
                <a16:creationId xmlns:a16="http://schemas.microsoft.com/office/drawing/2014/main" id="{26716096-3623-4598-A39D-A9BD81EF5636}"/>
              </a:ext>
            </a:extLst>
          </p:cNvPr>
          <p:cNvSpPr/>
          <p:nvPr/>
        </p:nvSpPr>
        <p:spPr>
          <a:xfrm>
            <a:off x="2496344" y="4596055"/>
            <a:ext cx="643125" cy="369332"/>
          </a:xfrm>
          <a:prstGeom prst="rect">
            <a:avLst/>
          </a:prstGeom>
        </p:spPr>
        <p:txBody>
          <a:bodyPr wrap="none">
            <a:spAutoFit/>
          </a:bodyPr>
          <a:lstStyle/>
          <a:p>
            <a:r>
              <a:rPr lang="en-US" dirty="0"/>
              <a:t>4.5%</a:t>
            </a:r>
          </a:p>
        </p:txBody>
      </p:sp>
      <p:sp>
        <p:nvSpPr>
          <p:cNvPr id="9" name="Rectangle 8">
            <a:extLst>
              <a:ext uri="{FF2B5EF4-FFF2-40B4-BE49-F238E27FC236}">
                <a16:creationId xmlns:a16="http://schemas.microsoft.com/office/drawing/2014/main" id="{E2B8FC7C-0AA1-47BA-8FE3-944DE30E96A8}"/>
              </a:ext>
            </a:extLst>
          </p:cNvPr>
          <p:cNvSpPr/>
          <p:nvPr/>
        </p:nvSpPr>
        <p:spPr>
          <a:xfrm>
            <a:off x="1909935" y="5366235"/>
            <a:ext cx="643125" cy="369332"/>
          </a:xfrm>
          <a:prstGeom prst="rect">
            <a:avLst/>
          </a:prstGeom>
        </p:spPr>
        <p:txBody>
          <a:bodyPr wrap="none">
            <a:spAutoFit/>
          </a:bodyPr>
          <a:lstStyle/>
          <a:p>
            <a:r>
              <a:rPr lang="en-US" dirty="0"/>
              <a:t>2.4%</a:t>
            </a:r>
          </a:p>
        </p:txBody>
      </p:sp>
    </p:spTree>
    <p:extLst>
      <p:ext uri="{BB962C8B-B14F-4D97-AF65-F5344CB8AC3E}">
        <p14:creationId xmlns:p14="http://schemas.microsoft.com/office/powerpoint/2010/main" val="11861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endParaRPr lang="en-US" sz="2200" dirty="0"/>
          </a:p>
          <a:p>
            <a:r>
              <a:rPr lang="en-US" sz="2200" dirty="0"/>
              <a:t>Question 1.3 - Gender</a:t>
            </a:r>
          </a:p>
        </p:txBody>
      </p:sp>
      <p:pic>
        <p:nvPicPr>
          <p:cNvPr id="3" name="Object 2"/>
          <p:cNvPicPr>
            <a:picLocks noChangeAspect="1"/>
          </p:cNvPicPr>
          <p:nvPr/>
        </p:nvPicPr>
        <p:blipFill>
          <a:blip r:embed="rId2" cstate="print"/>
          <a:stretch>
            <a:fillRect/>
          </a:stretch>
        </p:blipFill>
        <p:spPr>
          <a:xfrm>
            <a:off x="200000" y="1229817"/>
            <a:ext cx="8000000" cy="5000000"/>
          </a:xfrm>
          <a:prstGeom prst="rect">
            <a:avLst/>
          </a:prstGeom>
        </p:spPr>
      </p:pic>
      <p:sp>
        <p:nvSpPr>
          <p:cNvPr id="4" name="Rectangle 3">
            <a:extLst>
              <a:ext uri="{FF2B5EF4-FFF2-40B4-BE49-F238E27FC236}">
                <a16:creationId xmlns:a16="http://schemas.microsoft.com/office/drawing/2014/main" id="{851B274C-22C6-4A47-BBB9-FF032DB63FBF}"/>
              </a:ext>
            </a:extLst>
          </p:cNvPr>
          <p:cNvSpPr/>
          <p:nvPr/>
        </p:nvSpPr>
        <p:spPr>
          <a:xfrm>
            <a:off x="4522305" y="1584499"/>
            <a:ext cx="752129" cy="369332"/>
          </a:xfrm>
          <a:prstGeom prst="rect">
            <a:avLst/>
          </a:prstGeom>
        </p:spPr>
        <p:txBody>
          <a:bodyPr wrap="none">
            <a:spAutoFit/>
          </a:bodyPr>
          <a:lstStyle/>
          <a:p>
            <a:r>
              <a:rPr lang="en-US" dirty="0"/>
              <a:t>34.3%</a:t>
            </a:r>
          </a:p>
        </p:txBody>
      </p:sp>
      <p:sp>
        <p:nvSpPr>
          <p:cNvPr id="5" name="Rectangle 4">
            <a:extLst>
              <a:ext uri="{FF2B5EF4-FFF2-40B4-BE49-F238E27FC236}">
                <a16:creationId xmlns:a16="http://schemas.microsoft.com/office/drawing/2014/main" id="{571670F8-1CAF-4DD2-9F12-CF5D0DFA7446}"/>
              </a:ext>
            </a:extLst>
          </p:cNvPr>
          <p:cNvSpPr/>
          <p:nvPr/>
        </p:nvSpPr>
        <p:spPr>
          <a:xfrm>
            <a:off x="7309050" y="2518777"/>
            <a:ext cx="752129" cy="369332"/>
          </a:xfrm>
          <a:prstGeom prst="rect">
            <a:avLst/>
          </a:prstGeom>
        </p:spPr>
        <p:txBody>
          <a:bodyPr wrap="none">
            <a:spAutoFit/>
          </a:bodyPr>
          <a:lstStyle/>
          <a:p>
            <a:r>
              <a:rPr lang="en-US" dirty="0"/>
              <a:t>62.9%</a:t>
            </a:r>
          </a:p>
        </p:txBody>
      </p:sp>
      <p:sp>
        <p:nvSpPr>
          <p:cNvPr id="6" name="Rectangle 5">
            <a:extLst>
              <a:ext uri="{FF2B5EF4-FFF2-40B4-BE49-F238E27FC236}">
                <a16:creationId xmlns:a16="http://schemas.microsoft.com/office/drawing/2014/main" id="{0F77F9B1-B5D2-46BB-8CA1-88D43DF838C6}"/>
              </a:ext>
            </a:extLst>
          </p:cNvPr>
          <p:cNvSpPr/>
          <p:nvPr/>
        </p:nvSpPr>
        <p:spPr>
          <a:xfrm>
            <a:off x="1293710" y="3458817"/>
            <a:ext cx="643125" cy="369332"/>
          </a:xfrm>
          <a:prstGeom prst="rect">
            <a:avLst/>
          </a:prstGeom>
        </p:spPr>
        <p:txBody>
          <a:bodyPr wrap="none">
            <a:spAutoFit/>
          </a:bodyPr>
          <a:lstStyle/>
          <a:p>
            <a:r>
              <a:rPr lang="en-US" dirty="0"/>
              <a:t>0.9%</a:t>
            </a:r>
          </a:p>
        </p:txBody>
      </p:sp>
      <p:sp>
        <p:nvSpPr>
          <p:cNvPr id="7" name="Rectangle 6">
            <a:extLst>
              <a:ext uri="{FF2B5EF4-FFF2-40B4-BE49-F238E27FC236}">
                <a16:creationId xmlns:a16="http://schemas.microsoft.com/office/drawing/2014/main" id="{1FD404F5-1AE8-411F-9943-616567010CF0}"/>
              </a:ext>
            </a:extLst>
          </p:cNvPr>
          <p:cNvSpPr/>
          <p:nvPr/>
        </p:nvSpPr>
        <p:spPr>
          <a:xfrm>
            <a:off x="1373223" y="4383846"/>
            <a:ext cx="643125" cy="369332"/>
          </a:xfrm>
          <a:prstGeom prst="rect">
            <a:avLst/>
          </a:prstGeom>
        </p:spPr>
        <p:txBody>
          <a:bodyPr wrap="none">
            <a:spAutoFit/>
          </a:bodyPr>
          <a:lstStyle/>
          <a:p>
            <a:r>
              <a:rPr lang="en-US" dirty="0"/>
              <a:t>1.7%</a:t>
            </a:r>
          </a:p>
        </p:txBody>
      </p:sp>
      <p:sp>
        <p:nvSpPr>
          <p:cNvPr id="8" name="Rectangle 7">
            <a:extLst>
              <a:ext uri="{FF2B5EF4-FFF2-40B4-BE49-F238E27FC236}">
                <a16:creationId xmlns:a16="http://schemas.microsoft.com/office/drawing/2014/main" id="{3485F733-68D7-43AA-A116-7A8A0F6EE99A}"/>
              </a:ext>
            </a:extLst>
          </p:cNvPr>
          <p:cNvSpPr/>
          <p:nvPr/>
        </p:nvSpPr>
        <p:spPr>
          <a:xfrm>
            <a:off x="1239207" y="5316770"/>
            <a:ext cx="643125" cy="369332"/>
          </a:xfrm>
          <a:prstGeom prst="rect">
            <a:avLst/>
          </a:prstGeom>
        </p:spPr>
        <p:txBody>
          <a:bodyPr wrap="none">
            <a:spAutoFit/>
          </a:bodyPr>
          <a:lstStyle/>
          <a:p>
            <a:r>
              <a:rPr lang="en-US" dirty="0"/>
              <a:t>0.2%</a:t>
            </a:r>
          </a:p>
        </p:txBody>
      </p:sp>
    </p:spTree>
    <p:extLst>
      <p:ext uri="{BB962C8B-B14F-4D97-AF65-F5344CB8AC3E}">
        <p14:creationId xmlns:p14="http://schemas.microsoft.com/office/powerpoint/2010/main" val="338764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endParaRPr lang="en-US" sz="2200" dirty="0"/>
          </a:p>
          <a:p>
            <a:r>
              <a:rPr lang="en-US" sz="2200" dirty="0"/>
              <a:t>Question 1.5 - Work Effort Distribution (100% Total)</a:t>
            </a:r>
          </a:p>
        </p:txBody>
      </p:sp>
      <p:graphicFrame>
        <p:nvGraphicFramePr>
          <p:cNvPr id="6" name="Table 5"/>
          <p:cNvGraphicFramePr>
            <a:graphicFrameLocks noGrp="1"/>
          </p:cNvGraphicFramePr>
          <p:nvPr>
            <p:extLst>
              <p:ext uri="{D42A27DB-BD31-4B8C-83A1-F6EECF244321}">
                <p14:modId xmlns:p14="http://schemas.microsoft.com/office/powerpoint/2010/main" val="2633241564"/>
              </p:ext>
            </p:extLst>
          </p:nvPr>
        </p:nvGraphicFramePr>
        <p:xfrm>
          <a:off x="632741" y="1420737"/>
          <a:ext cx="7696249" cy="4016526"/>
        </p:xfrm>
        <a:graphic>
          <a:graphicData uri="http://schemas.openxmlformats.org/drawingml/2006/table">
            <a:tbl>
              <a:tblPr firstRow="1" bandRow="1">
                <a:tableStyleId>{69012ECD-51FC-41F1-AA8D-1B2483CD663E}</a:tableStyleId>
              </a:tblPr>
              <a:tblGrid>
                <a:gridCol w="2061645">
                  <a:extLst>
                    <a:ext uri="{9D8B030D-6E8A-4147-A177-3AD203B41FA5}">
                      <a16:colId xmlns:a16="http://schemas.microsoft.com/office/drawing/2014/main" val="20001"/>
                    </a:ext>
                  </a:extLst>
                </a:gridCol>
                <a:gridCol w="1513458">
                  <a:extLst>
                    <a:ext uri="{9D8B030D-6E8A-4147-A177-3AD203B41FA5}">
                      <a16:colId xmlns:a16="http://schemas.microsoft.com/office/drawing/2014/main" val="20002"/>
                    </a:ext>
                  </a:extLst>
                </a:gridCol>
                <a:gridCol w="1604009">
                  <a:extLst>
                    <a:ext uri="{9D8B030D-6E8A-4147-A177-3AD203B41FA5}">
                      <a16:colId xmlns:a16="http://schemas.microsoft.com/office/drawing/2014/main" val="20003"/>
                    </a:ext>
                  </a:extLst>
                </a:gridCol>
                <a:gridCol w="1215941">
                  <a:extLst>
                    <a:ext uri="{9D8B030D-6E8A-4147-A177-3AD203B41FA5}">
                      <a16:colId xmlns:a16="http://schemas.microsoft.com/office/drawing/2014/main" val="20004"/>
                    </a:ext>
                  </a:extLst>
                </a:gridCol>
                <a:gridCol w="1301196">
                  <a:extLst>
                    <a:ext uri="{9D8B030D-6E8A-4147-A177-3AD203B41FA5}">
                      <a16:colId xmlns:a16="http://schemas.microsoft.com/office/drawing/2014/main" val="20007"/>
                    </a:ext>
                  </a:extLst>
                </a:gridCol>
              </a:tblGrid>
              <a:tr h="669421">
                <a:tc>
                  <a:txBody>
                    <a:bodyPr/>
                    <a:lstStyle/>
                    <a:p>
                      <a:pPr algn="l"/>
                      <a:r>
                        <a:rPr lang="en-US" sz="1800" dirty="0"/>
                        <a:t>Work Area</a:t>
                      </a:r>
                    </a:p>
                  </a:txBody>
                  <a:tcPr marL="117935" marR="117935" marT="58967" marB="58967" anchor="ctr"/>
                </a:tc>
                <a:tc>
                  <a:txBody>
                    <a:bodyPr/>
                    <a:lstStyle/>
                    <a:p>
                      <a:pPr algn="ctr"/>
                      <a:r>
                        <a:rPr lang="en-US" sz="1800" dirty="0"/>
                        <a:t>Minimum</a:t>
                      </a:r>
                    </a:p>
                  </a:txBody>
                  <a:tcPr marL="117935" marR="117935" marT="58967" marB="58967" anchor="ctr"/>
                </a:tc>
                <a:tc>
                  <a:txBody>
                    <a:bodyPr/>
                    <a:lstStyle/>
                    <a:p>
                      <a:pPr algn="ctr"/>
                      <a:r>
                        <a:rPr lang="en-US" sz="1800" dirty="0"/>
                        <a:t>Maximum</a:t>
                      </a:r>
                    </a:p>
                  </a:txBody>
                  <a:tcPr marL="117935" marR="117935" marT="58967" marB="58967" anchor="ctr"/>
                </a:tc>
                <a:tc>
                  <a:txBody>
                    <a:bodyPr/>
                    <a:lstStyle/>
                    <a:p>
                      <a:pPr algn="ctr"/>
                      <a:r>
                        <a:rPr lang="en-US" sz="1800" dirty="0"/>
                        <a:t>Mean</a:t>
                      </a:r>
                    </a:p>
                  </a:txBody>
                  <a:tcPr marL="117935" marR="117935" marT="58967" marB="58967" anchor="ctr"/>
                </a:tc>
                <a:tc>
                  <a:txBody>
                    <a:bodyPr/>
                    <a:lstStyle/>
                    <a:p>
                      <a:pPr algn="ctr"/>
                      <a:r>
                        <a:rPr lang="en-US" sz="1800" dirty="0"/>
                        <a:t>Count</a:t>
                      </a:r>
                    </a:p>
                  </a:txBody>
                  <a:tcPr marL="117935" marR="117935" marT="58967" marB="58967" anchor="ctr"/>
                </a:tc>
                <a:extLst>
                  <a:ext uri="{0D108BD9-81ED-4DB2-BD59-A6C34878D82A}">
                    <a16:rowId xmlns:a16="http://schemas.microsoft.com/office/drawing/2014/main" val="10000"/>
                  </a:ext>
                </a:extLst>
              </a:tr>
              <a:tr h="669421">
                <a:tc>
                  <a:txBody>
                    <a:bodyPr/>
                    <a:lstStyle/>
                    <a:p>
                      <a:pPr algn="l"/>
                      <a:r>
                        <a:rPr lang="en-US" sz="1800" dirty="0"/>
                        <a:t>Patient Care</a:t>
                      </a:r>
                    </a:p>
                  </a:txBody>
                  <a:tcPr marL="117935" marR="117935" marT="58967" marB="58967" anchor="ctr"/>
                </a:tc>
                <a:tc>
                  <a:txBody>
                    <a:bodyPr/>
                    <a:lstStyle/>
                    <a:p>
                      <a:pPr algn="ctr"/>
                      <a:r>
                        <a:rPr lang="en-US" sz="1800" dirty="0"/>
                        <a:t>0</a:t>
                      </a:r>
                    </a:p>
                  </a:txBody>
                  <a:tcPr marL="117935" marR="117935" marT="58967" marB="58967" anchor="ctr"/>
                </a:tc>
                <a:tc>
                  <a:txBody>
                    <a:bodyPr/>
                    <a:lstStyle/>
                    <a:p>
                      <a:pPr algn="ctr"/>
                      <a:r>
                        <a:rPr lang="en-US" sz="1800" dirty="0"/>
                        <a:t>100</a:t>
                      </a:r>
                    </a:p>
                  </a:txBody>
                  <a:tcPr marL="117935" marR="117935" marT="58967" marB="58967" anchor="ctr"/>
                </a:tc>
                <a:tc>
                  <a:txBody>
                    <a:bodyPr/>
                    <a:lstStyle/>
                    <a:p>
                      <a:pPr algn="ctr"/>
                      <a:r>
                        <a:rPr lang="en-US" sz="1800" dirty="0"/>
                        <a:t>29.2</a:t>
                      </a:r>
                    </a:p>
                  </a:txBody>
                  <a:tcPr marL="117935" marR="117935" marT="58967" marB="58967" anchor="ctr"/>
                </a:tc>
                <a:tc>
                  <a:txBody>
                    <a:bodyPr/>
                    <a:lstStyle/>
                    <a:p>
                      <a:pPr algn="ctr"/>
                      <a:r>
                        <a:rPr lang="en-US" sz="1800" dirty="0"/>
                        <a:t>839</a:t>
                      </a:r>
                    </a:p>
                  </a:txBody>
                  <a:tcPr marL="117935" marR="117935" marT="58967" marB="58967" anchor="ctr"/>
                </a:tc>
                <a:extLst>
                  <a:ext uri="{0D108BD9-81ED-4DB2-BD59-A6C34878D82A}">
                    <a16:rowId xmlns:a16="http://schemas.microsoft.com/office/drawing/2014/main" val="10001"/>
                  </a:ext>
                </a:extLst>
              </a:tr>
              <a:tr h="669421">
                <a:tc>
                  <a:txBody>
                    <a:bodyPr/>
                    <a:lstStyle/>
                    <a:p>
                      <a:pPr algn="l"/>
                      <a:r>
                        <a:rPr lang="en-US" sz="1800" dirty="0"/>
                        <a:t>Research</a:t>
                      </a:r>
                    </a:p>
                  </a:txBody>
                  <a:tcPr marL="117935" marR="117935" marT="58967" marB="58967" anchor="ctr"/>
                </a:tc>
                <a:tc>
                  <a:txBody>
                    <a:bodyPr/>
                    <a:lstStyle/>
                    <a:p>
                      <a:pPr algn="ctr"/>
                      <a:r>
                        <a:rPr lang="en-US" sz="1800" dirty="0"/>
                        <a:t>0</a:t>
                      </a:r>
                    </a:p>
                  </a:txBody>
                  <a:tcPr marL="117935" marR="117935" marT="58967" marB="58967" anchor="ctr"/>
                </a:tc>
                <a:tc>
                  <a:txBody>
                    <a:bodyPr/>
                    <a:lstStyle/>
                    <a:p>
                      <a:pPr algn="ctr"/>
                      <a:r>
                        <a:rPr lang="en-US" sz="1800" dirty="0"/>
                        <a:t>100</a:t>
                      </a:r>
                    </a:p>
                  </a:txBody>
                  <a:tcPr marL="117935" marR="117935" marT="58967" marB="58967" anchor="ctr"/>
                </a:tc>
                <a:tc>
                  <a:txBody>
                    <a:bodyPr/>
                    <a:lstStyle/>
                    <a:p>
                      <a:pPr algn="ctr"/>
                      <a:r>
                        <a:rPr lang="en-US" sz="1800" dirty="0"/>
                        <a:t>38.7</a:t>
                      </a:r>
                    </a:p>
                  </a:txBody>
                  <a:tcPr marL="117935" marR="117935" marT="58967" marB="58967" anchor="ctr"/>
                </a:tc>
                <a:tc>
                  <a:txBody>
                    <a:bodyPr/>
                    <a:lstStyle/>
                    <a:p>
                      <a:pPr algn="ctr"/>
                      <a:r>
                        <a:rPr lang="en-US" sz="1800" dirty="0"/>
                        <a:t>838</a:t>
                      </a:r>
                    </a:p>
                  </a:txBody>
                  <a:tcPr marL="117935" marR="117935" marT="58967" marB="58967" anchor="ctr"/>
                </a:tc>
                <a:extLst>
                  <a:ext uri="{0D108BD9-81ED-4DB2-BD59-A6C34878D82A}">
                    <a16:rowId xmlns:a16="http://schemas.microsoft.com/office/drawing/2014/main" val="10002"/>
                  </a:ext>
                </a:extLst>
              </a:tr>
              <a:tr h="669421">
                <a:tc>
                  <a:txBody>
                    <a:bodyPr/>
                    <a:lstStyle/>
                    <a:p>
                      <a:pPr algn="l"/>
                      <a:r>
                        <a:rPr lang="en-US" sz="1800" dirty="0"/>
                        <a:t>Education</a:t>
                      </a:r>
                    </a:p>
                  </a:txBody>
                  <a:tcPr marL="117935" marR="117935" marT="58967" marB="58967" anchor="ctr"/>
                </a:tc>
                <a:tc>
                  <a:txBody>
                    <a:bodyPr/>
                    <a:lstStyle/>
                    <a:p>
                      <a:pPr algn="ctr"/>
                      <a:r>
                        <a:rPr lang="en-US" sz="1800" dirty="0"/>
                        <a:t>0</a:t>
                      </a:r>
                    </a:p>
                  </a:txBody>
                  <a:tcPr marL="117935" marR="117935" marT="58967" marB="58967" anchor="ctr"/>
                </a:tc>
                <a:tc>
                  <a:txBody>
                    <a:bodyPr/>
                    <a:lstStyle/>
                    <a:p>
                      <a:pPr algn="ctr"/>
                      <a:r>
                        <a:rPr lang="en-US" sz="1800" dirty="0"/>
                        <a:t>100</a:t>
                      </a:r>
                    </a:p>
                  </a:txBody>
                  <a:tcPr marL="117935" marR="117935" marT="58967" marB="58967" anchor="ctr"/>
                </a:tc>
                <a:tc>
                  <a:txBody>
                    <a:bodyPr/>
                    <a:lstStyle/>
                    <a:p>
                      <a:pPr algn="ctr"/>
                      <a:r>
                        <a:rPr lang="en-US" sz="1800" dirty="0"/>
                        <a:t>14.6</a:t>
                      </a:r>
                    </a:p>
                  </a:txBody>
                  <a:tcPr marL="117935" marR="117935" marT="58967" marB="58967" anchor="ctr"/>
                </a:tc>
                <a:tc>
                  <a:txBody>
                    <a:bodyPr/>
                    <a:lstStyle/>
                    <a:p>
                      <a:pPr algn="ctr"/>
                      <a:r>
                        <a:rPr lang="en-US" sz="1800" dirty="0"/>
                        <a:t>836</a:t>
                      </a:r>
                    </a:p>
                  </a:txBody>
                  <a:tcPr marL="117935" marR="117935" marT="58967" marB="58967" anchor="ctr"/>
                </a:tc>
                <a:extLst>
                  <a:ext uri="{0D108BD9-81ED-4DB2-BD59-A6C34878D82A}">
                    <a16:rowId xmlns:a16="http://schemas.microsoft.com/office/drawing/2014/main" val="10003"/>
                  </a:ext>
                </a:extLst>
              </a:tr>
              <a:tr h="669421">
                <a:tc>
                  <a:txBody>
                    <a:bodyPr/>
                    <a:lstStyle/>
                    <a:p>
                      <a:pPr algn="l"/>
                      <a:r>
                        <a:rPr lang="en-US" sz="1800" dirty="0"/>
                        <a:t>Administration</a:t>
                      </a:r>
                    </a:p>
                  </a:txBody>
                  <a:tcPr marL="117935" marR="117935" marT="58967" marB="58967" anchor="ctr"/>
                </a:tc>
                <a:tc>
                  <a:txBody>
                    <a:bodyPr/>
                    <a:lstStyle/>
                    <a:p>
                      <a:pPr algn="ctr"/>
                      <a:r>
                        <a:rPr lang="en-US" sz="1800" dirty="0"/>
                        <a:t>0</a:t>
                      </a:r>
                    </a:p>
                  </a:txBody>
                  <a:tcPr marL="117935" marR="117935" marT="58967" marB="58967" anchor="ctr"/>
                </a:tc>
                <a:tc>
                  <a:txBody>
                    <a:bodyPr/>
                    <a:lstStyle/>
                    <a:p>
                      <a:pPr algn="ctr"/>
                      <a:r>
                        <a:rPr lang="en-US" sz="1800" dirty="0"/>
                        <a:t>100</a:t>
                      </a:r>
                    </a:p>
                  </a:txBody>
                  <a:tcPr marL="117935" marR="117935" marT="58967" marB="58967" anchor="ctr"/>
                </a:tc>
                <a:tc>
                  <a:txBody>
                    <a:bodyPr/>
                    <a:lstStyle/>
                    <a:p>
                      <a:pPr algn="ctr"/>
                      <a:r>
                        <a:rPr lang="en-US" sz="1800" dirty="0"/>
                        <a:t>13.4</a:t>
                      </a:r>
                    </a:p>
                  </a:txBody>
                  <a:tcPr marL="117935" marR="117935" marT="58967" marB="58967" anchor="ctr"/>
                </a:tc>
                <a:tc>
                  <a:txBody>
                    <a:bodyPr/>
                    <a:lstStyle/>
                    <a:p>
                      <a:pPr algn="ctr"/>
                      <a:r>
                        <a:rPr lang="en-US" sz="1800" dirty="0"/>
                        <a:t>838</a:t>
                      </a:r>
                    </a:p>
                  </a:txBody>
                  <a:tcPr marL="117935" marR="117935" marT="58967" marB="58967" anchor="ctr"/>
                </a:tc>
                <a:extLst>
                  <a:ext uri="{0D108BD9-81ED-4DB2-BD59-A6C34878D82A}">
                    <a16:rowId xmlns:a16="http://schemas.microsoft.com/office/drawing/2014/main" val="10004"/>
                  </a:ext>
                </a:extLst>
              </a:tr>
              <a:tr h="669421">
                <a:tc>
                  <a:txBody>
                    <a:bodyPr/>
                    <a:lstStyle/>
                    <a:p>
                      <a:pPr algn="l"/>
                      <a:r>
                        <a:rPr lang="en-US" sz="1800" dirty="0"/>
                        <a:t>Other</a:t>
                      </a:r>
                    </a:p>
                  </a:txBody>
                  <a:tcPr marL="117935" marR="117935" marT="58967" marB="58967" anchor="ctr"/>
                </a:tc>
                <a:tc>
                  <a:txBody>
                    <a:bodyPr/>
                    <a:lstStyle/>
                    <a:p>
                      <a:pPr algn="ctr"/>
                      <a:r>
                        <a:rPr lang="en-US" sz="1800" dirty="0"/>
                        <a:t>0</a:t>
                      </a:r>
                    </a:p>
                  </a:txBody>
                  <a:tcPr marL="117935" marR="117935" marT="58967" marB="58967" anchor="ctr"/>
                </a:tc>
                <a:tc>
                  <a:txBody>
                    <a:bodyPr/>
                    <a:lstStyle/>
                    <a:p>
                      <a:pPr algn="ctr"/>
                      <a:r>
                        <a:rPr lang="en-US" sz="1800" dirty="0"/>
                        <a:t>100</a:t>
                      </a:r>
                    </a:p>
                  </a:txBody>
                  <a:tcPr marL="117935" marR="117935" marT="58967" marB="58967" anchor="ctr"/>
                </a:tc>
                <a:tc>
                  <a:txBody>
                    <a:bodyPr/>
                    <a:lstStyle/>
                    <a:p>
                      <a:pPr algn="ctr"/>
                      <a:r>
                        <a:rPr lang="en-US" sz="1800" dirty="0"/>
                        <a:t>1.3</a:t>
                      </a:r>
                    </a:p>
                  </a:txBody>
                  <a:tcPr marL="117935" marR="117935" marT="58967" marB="58967" anchor="ctr"/>
                </a:tc>
                <a:tc>
                  <a:txBody>
                    <a:bodyPr/>
                    <a:lstStyle/>
                    <a:p>
                      <a:pPr algn="ctr"/>
                      <a:r>
                        <a:rPr lang="en-US" sz="1800" dirty="0"/>
                        <a:t>833</a:t>
                      </a:r>
                    </a:p>
                  </a:txBody>
                  <a:tcPr marL="117935" marR="117935" marT="58967" marB="58967"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3465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E3568D4-D977-C044-8DBC-45A1FC298DED}"/>
              </a:ext>
            </a:extLst>
          </p:cNvPr>
          <p:cNvSpPr>
            <a:spLocks noGrp="1"/>
          </p:cNvSpPr>
          <p:nvPr>
            <p:ph type="body" sz="quarter" idx="10"/>
          </p:nvPr>
        </p:nvSpPr>
        <p:spPr>
          <a:xfrm>
            <a:off x="883298" y="2265732"/>
            <a:ext cx="7664354" cy="4065494"/>
          </a:xfrm>
        </p:spPr>
        <p:txBody>
          <a:bodyPr/>
          <a:lstStyle/>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Demographics</a:t>
            </a:r>
          </a:p>
          <a:p>
            <a:pPr marL="571500" indent="-571500">
              <a:lnSpc>
                <a:spcPct val="150000"/>
              </a:lnSpc>
              <a:buFont typeface="Arial" panose="020B0604020202020204" pitchFamily="34" charset="0"/>
              <a:buChar char="•"/>
            </a:pPr>
            <a:r>
              <a:rPr lang="en-US" sz="2800" dirty="0">
                <a:latin typeface="+mn-lt"/>
              </a:rPr>
              <a:t>Telework Appropriateness, Interest, and Hurdles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Tax Incentive on Telework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Weekend and Shift Work</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Preliminary Observations</a:t>
            </a:r>
          </a:p>
          <a:p>
            <a:pPr marL="571500" indent="-571500">
              <a:lnSpc>
                <a:spcPct val="150000"/>
              </a:lnSpc>
              <a:buFont typeface="Arial" panose="020B0604020202020204" pitchFamily="34" charset="0"/>
              <a:buChar char="•"/>
            </a:pPr>
            <a:r>
              <a:rPr lang="en-US" sz="2800" dirty="0">
                <a:solidFill>
                  <a:schemeClr val="bg1">
                    <a:lumMod val="75000"/>
                  </a:schemeClr>
                </a:solidFill>
                <a:latin typeface="+mn-lt"/>
              </a:rPr>
              <a:t>Comments</a:t>
            </a:r>
          </a:p>
        </p:txBody>
      </p:sp>
      <p:sp>
        <p:nvSpPr>
          <p:cNvPr id="6" name="Rectangle 5">
            <a:extLst>
              <a:ext uri="{FF2B5EF4-FFF2-40B4-BE49-F238E27FC236}">
                <a16:creationId xmlns:a16="http://schemas.microsoft.com/office/drawing/2014/main" id="{F3B09479-76DB-AA4C-BE54-E7DBAE4B35EA}"/>
              </a:ext>
            </a:extLst>
          </p:cNvPr>
          <p:cNvSpPr/>
          <p:nvPr/>
        </p:nvSpPr>
        <p:spPr bwMode="auto">
          <a:xfrm>
            <a:off x="2708910" y="642512"/>
            <a:ext cx="1508760" cy="1013471"/>
          </a:xfrm>
          <a:prstGeom prst="rect">
            <a:avLst/>
          </a:prstGeom>
          <a:solidFill>
            <a:schemeClr val="bg2"/>
          </a:solidFill>
          <a:ln w="19050" algn="ctr">
            <a:noFill/>
            <a:miter lim="800000"/>
            <a:headEnd/>
            <a:tailEnd/>
          </a:ln>
        </p:spPr>
        <p:txBody>
          <a:bodyPr wrap="none" rtlCol="0" anchor="ctr"/>
          <a:lstStyle/>
          <a:p>
            <a:pPr algn="ctr">
              <a:lnSpc>
                <a:spcPct val="90000"/>
              </a:lnSpc>
            </a:pPr>
            <a:endParaRPr lang="en-US" sz="1600" b="1" dirty="0">
              <a:solidFill>
                <a:schemeClr val="bg1"/>
              </a:solidFill>
              <a:latin typeface="+mj-lt"/>
            </a:endParaRPr>
          </a:p>
        </p:txBody>
      </p:sp>
    </p:spTree>
    <p:extLst>
      <p:ext uri="{BB962C8B-B14F-4D97-AF65-F5344CB8AC3E}">
        <p14:creationId xmlns:p14="http://schemas.microsoft.com/office/powerpoint/2010/main" val="2399752237"/>
      </p:ext>
    </p:extLst>
  </p:cSld>
  <p:clrMapOvr>
    <a:masterClrMapping/>
  </p:clrMapOvr>
  <p:transition>
    <p:fade/>
  </p:transition>
</p:sld>
</file>

<file path=ppt/theme/theme1.xml><?xml version="1.0" encoding="utf-8"?>
<a:theme xmlns:a="http://schemas.openxmlformats.org/drawingml/2006/main" name="UCSF PPT Template">
  <a:themeElements>
    <a:clrScheme name="UCSF 1">
      <a:dk1>
        <a:srgbClr val="052049"/>
      </a:dk1>
      <a:lt1>
        <a:sysClr val="window" lastClr="FFFFFF"/>
      </a:lt1>
      <a:dk2>
        <a:srgbClr val="052049"/>
      </a:dk2>
      <a:lt2>
        <a:srgbClr val="FFFFFF"/>
      </a:lt2>
      <a:accent1>
        <a:srgbClr val="052049"/>
      </a:accent1>
      <a:accent2>
        <a:srgbClr val="178CCB"/>
      </a:accent2>
      <a:accent3>
        <a:srgbClr val="18A3AC"/>
      </a:accent3>
      <a:accent4>
        <a:srgbClr val="90BD31"/>
      </a:accent4>
      <a:accent5>
        <a:srgbClr val="EC1848"/>
      </a:accent5>
      <a:accent6>
        <a:srgbClr val="F48024"/>
      </a:accent6>
      <a:hlink>
        <a:srgbClr val="178CCB"/>
      </a:hlink>
      <a:folHlink>
        <a:srgbClr val="5F5F5F"/>
      </a:folHlink>
    </a:clrScheme>
    <a:fontScheme name="Coalesse">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lgn="ctr">
          <a:noFill/>
          <a:miter lim="800000"/>
          <a:headEnd/>
          <a:tailEnd/>
        </a:ln>
      </a:spPr>
      <a:bodyPr wrap="none" rtlCol="0" anchor="ctr"/>
      <a:lstStyle>
        <a:defPPr algn="ctr">
          <a:lnSpc>
            <a:spcPct val="90000"/>
          </a:lnSpc>
          <a:defRPr sz="1600" b="1" dirty="0" err="1" smtClean="0">
            <a:solidFill>
              <a:schemeClr val="bg1"/>
            </a:solidFill>
            <a:latin typeface="+mj-lt"/>
          </a:defRPr>
        </a:defPPr>
      </a:lst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auto">
        <a:noFill/>
        <a:ln w="19050" algn="ctr">
          <a:noFill/>
          <a:miter lim="800000"/>
          <a:headEnd/>
          <a:tailEnd/>
        </a:ln>
      </a:spPr>
      <a:bodyPr wrap="square" lIns="0" tIns="0" rIns="0" bIns="0" rtlCol="0">
        <a:spAutoFit/>
      </a:bodyPr>
      <a:lstStyle>
        <a:defPPr>
          <a:defRPr sz="2000" dirty="0" err="1" smtClean="0"/>
        </a:defPPr>
      </a:lstStyle>
    </a:txDef>
  </a:objectDefaults>
  <a:extraClrSchemeLst/>
</a:theme>
</file>

<file path=ppt/theme/theme2.xml><?xml version="1.0" encoding="utf-8"?>
<a:theme xmlns:a="http://schemas.openxmlformats.org/drawingml/2006/main" name="UCSF PPT Template-Blue">
  <a:themeElements>
    <a:clrScheme name="UCSF 1">
      <a:dk1>
        <a:srgbClr val="052049"/>
      </a:dk1>
      <a:lt1>
        <a:sysClr val="window" lastClr="FFFFFF"/>
      </a:lt1>
      <a:dk2>
        <a:srgbClr val="052049"/>
      </a:dk2>
      <a:lt2>
        <a:srgbClr val="FFFFFF"/>
      </a:lt2>
      <a:accent1>
        <a:srgbClr val="052049"/>
      </a:accent1>
      <a:accent2>
        <a:srgbClr val="178CCB"/>
      </a:accent2>
      <a:accent3>
        <a:srgbClr val="18A3AC"/>
      </a:accent3>
      <a:accent4>
        <a:srgbClr val="90BD31"/>
      </a:accent4>
      <a:accent5>
        <a:srgbClr val="EC1848"/>
      </a:accent5>
      <a:accent6>
        <a:srgbClr val="F48024"/>
      </a:accent6>
      <a:hlink>
        <a:srgbClr val="178CCB"/>
      </a:hlink>
      <a:folHlink>
        <a:srgbClr val="5F5F5F"/>
      </a:folHlink>
    </a:clrScheme>
    <a:fontScheme name="Coalesse">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lgn="ctr">
          <a:noFill/>
          <a:miter lim="800000"/>
          <a:headEnd/>
          <a:tailEnd/>
        </a:ln>
      </a:spPr>
      <a:bodyPr wrap="none" rtlCol="0" anchor="ctr"/>
      <a:lstStyle>
        <a:defPPr algn="ctr">
          <a:lnSpc>
            <a:spcPct val="90000"/>
          </a:lnSpc>
          <a:defRPr sz="1600" b="1" dirty="0" err="1" smtClean="0">
            <a:solidFill>
              <a:schemeClr val="bg1"/>
            </a:solidFill>
            <a:latin typeface="+mj-lt"/>
          </a:defRPr>
        </a:defPPr>
      </a:lst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auto">
        <a:noFill/>
        <a:ln w="19050" algn="ctr">
          <a:noFill/>
          <a:miter lim="800000"/>
          <a:headEnd/>
          <a:tailEnd/>
        </a:ln>
      </a:spPr>
      <a:bodyPr wrap="square" lIns="0" tIns="0" rIns="0" bIns="0" rtlCol="0">
        <a:spAutoFit/>
      </a:bodyPr>
      <a:lstStyle>
        <a:defPPr>
          <a:defRPr sz="2000" dirty="0" err="1" smtClean="0"/>
        </a:defPPr>
      </a:lstStyle>
    </a:txDef>
  </a:objectDefaults>
  <a:extraClrSchemeLst/>
</a:theme>
</file>

<file path=ppt/theme/theme3.xml><?xml version="1.0" encoding="utf-8"?>
<a:theme xmlns:a="http://schemas.openxmlformats.org/drawingml/2006/main" name="UCSF PPT Template-Blue Bar">
  <a:themeElements>
    <a:clrScheme name="UCSF 1">
      <a:dk1>
        <a:srgbClr val="052049"/>
      </a:dk1>
      <a:lt1>
        <a:sysClr val="window" lastClr="FFFFFF"/>
      </a:lt1>
      <a:dk2>
        <a:srgbClr val="052049"/>
      </a:dk2>
      <a:lt2>
        <a:srgbClr val="FFFFFF"/>
      </a:lt2>
      <a:accent1>
        <a:srgbClr val="052049"/>
      </a:accent1>
      <a:accent2>
        <a:srgbClr val="178CCB"/>
      </a:accent2>
      <a:accent3>
        <a:srgbClr val="18A3AC"/>
      </a:accent3>
      <a:accent4>
        <a:srgbClr val="90BD31"/>
      </a:accent4>
      <a:accent5>
        <a:srgbClr val="EC1848"/>
      </a:accent5>
      <a:accent6>
        <a:srgbClr val="F48024"/>
      </a:accent6>
      <a:hlink>
        <a:srgbClr val="178CCB"/>
      </a:hlink>
      <a:folHlink>
        <a:srgbClr val="5F5F5F"/>
      </a:folHlink>
    </a:clrScheme>
    <a:fontScheme name="Coalesse">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lgn="ctr">
          <a:noFill/>
          <a:miter lim="800000"/>
          <a:headEnd/>
          <a:tailEnd/>
        </a:ln>
      </a:spPr>
      <a:bodyPr wrap="none" rtlCol="0" anchor="ctr"/>
      <a:lstStyle>
        <a:defPPr algn="ctr">
          <a:lnSpc>
            <a:spcPct val="90000"/>
          </a:lnSpc>
          <a:defRPr sz="1600" b="1" dirty="0" err="1" smtClean="0">
            <a:solidFill>
              <a:schemeClr val="bg1"/>
            </a:solidFill>
            <a:latin typeface="+mj-lt"/>
          </a:defRPr>
        </a:defPPr>
      </a:lst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auto">
        <a:noFill/>
        <a:ln w="19050" algn="ctr">
          <a:noFill/>
          <a:miter lim="800000"/>
          <a:headEnd/>
          <a:tailEnd/>
        </a:ln>
      </a:spPr>
      <a:bodyPr wrap="square" lIns="0" tIns="0" rIns="0" bIns="0" rtlCol="0">
        <a:spAutoFit/>
      </a:bodyPr>
      <a:lstStyle>
        <a:defPPr>
          <a:defRPr sz="2000" dirty="0" err="1" smtClean="0"/>
        </a:defPPr>
      </a:lstStyle>
    </a:txDef>
  </a:objectDefaults>
  <a:extraClrSchemeLst/>
</a:theme>
</file>

<file path=ppt/theme/theme4.xml><?xml version="1.0" encoding="utf-8"?>
<a:theme xmlns:a="http://schemas.openxmlformats.org/drawingml/2006/main" name="Office Theme">
  <a:themeElements>
    <a:clrScheme name="Coalesse Palette">
      <a:dk1>
        <a:sysClr val="windowText" lastClr="000000"/>
      </a:dk1>
      <a:lt1>
        <a:sysClr val="window" lastClr="FFFFFF"/>
      </a:lt1>
      <a:dk2>
        <a:srgbClr val="342B2A"/>
      </a:dk2>
      <a:lt2>
        <a:srgbClr val="DAD6CB"/>
      </a:lt2>
      <a:accent1>
        <a:srgbClr val="E55302"/>
      </a:accent1>
      <a:accent2>
        <a:srgbClr val="5F3032"/>
      </a:accent2>
      <a:accent3>
        <a:srgbClr val="005774"/>
      </a:accent3>
      <a:accent4>
        <a:srgbClr val="9BA03C"/>
      </a:accent4>
      <a:accent5>
        <a:srgbClr val="34AA71"/>
      </a:accent5>
      <a:accent6>
        <a:srgbClr val="F3BD48"/>
      </a:accent6>
      <a:hlink>
        <a:srgbClr val="34AA71"/>
      </a:hlink>
      <a:folHlink>
        <a:srgbClr val="8C8C8C"/>
      </a:folHlink>
    </a:clrScheme>
    <a:fontScheme name="Coalesse">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Coalesse Palette">
      <a:dk1>
        <a:sysClr val="windowText" lastClr="000000"/>
      </a:dk1>
      <a:lt1>
        <a:sysClr val="window" lastClr="FFFFFF"/>
      </a:lt1>
      <a:dk2>
        <a:srgbClr val="342B2A"/>
      </a:dk2>
      <a:lt2>
        <a:srgbClr val="DAD6CB"/>
      </a:lt2>
      <a:accent1>
        <a:srgbClr val="E55302"/>
      </a:accent1>
      <a:accent2>
        <a:srgbClr val="5F3032"/>
      </a:accent2>
      <a:accent3>
        <a:srgbClr val="005774"/>
      </a:accent3>
      <a:accent4>
        <a:srgbClr val="9BA03C"/>
      </a:accent4>
      <a:accent5>
        <a:srgbClr val="34AA71"/>
      </a:accent5>
      <a:accent6>
        <a:srgbClr val="F3BD48"/>
      </a:accent6>
      <a:hlink>
        <a:srgbClr val="34AA71"/>
      </a:hlink>
      <a:folHlink>
        <a:srgbClr val="8C8C8C"/>
      </a:folHlink>
    </a:clrScheme>
    <a:fontScheme name="Coalesse">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BFD5D484ED57438231C5F4848B6EC7" ma:contentTypeVersion="0" ma:contentTypeDescription="Create a new document." ma:contentTypeScope="" ma:versionID="48808eaeca51724a2208bf879789785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B48DB2A-A2BB-49B9-B517-04CB45F2482A}">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F8A51949-CE2D-4D1D-81B7-CD96A1311979}">
  <ds:schemaRefs>
    <ds:schemaRef ds:uri="http://schemas.microsoft.com/sharepoint/v3/contenttype/forms"/>
  </ds:schemaRefs>
</ds:datastoreItem>
</file>

<file path=customXml/itemProps3.xml><?xml version="1.0" encoding="utf-8"?>
<ds:datastoreItem xmlns:ds="http://schemas.openxmlformats.org/officeDocument/2006/customXml" ds:itemID="{E5686649-89C0-47C3-BB59-3DECE68F34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UCSF PPT Template</Template>
  <TotalTime>13167</TotalTime>
  <Words>4838</Words>
  <Application>Microsoft Macintosh PowerPoint</Application>
  <PresentationFormat>On-screen Show (4:3)</PresentationFormat>
  <Paragraphs>450</Paragraphs>
  <Slides>43</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43</vt:i4>
      </vt:variant>
    </vt:vector>
  </HeadingPairs>
  <TitlesOfParts>
    <vt:vector size="49" baseType="lpstr">
      <vt:lpstr>Arial</vt:lpstr>
      <vt:lpstr>Garamond</vt:lpstr>
      <vt:lpstr>Wingdings</vt:lpstr>
      <vt:lpstr>UCSF PPT Template</vt:lpstr>
      <vt:lpstr>UCSF PPT Template-Blue</vt:lpstr>
      <vt:lpstr>UCSF PPT Template-Blue Bar</vt:lpstr>
      <vt:lpstr>Academic Senate Telework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 2.1.1 – Responses for ≥ 50% Effort in a Particular Work Area Do you have enough telework to mostly fill a 4-hour time block, either working alone or with colleagues in a virtual work 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UCSF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UCSF Presentation Template</dc:title>
  <dc:subject>Presentation Template</dc:subject>
  <dc:creator>Derek MacDavid</dc:creator>
  <dc:description>Derek MacDavid | derek@bigpicdesign.com</dc:description>
  <cp:lastModifiedBy>Microsoft Office User</cp:lastModifiedBy>
  <cp:revision>644</cp:revision>
  <cp:lastPrinted>2019-04-23T15:59:41Z</cp:lastPrinted>
  <dcterms:created xsi:type="dcterms:W3CDTF">2012-05-07T17:59:34Z</dcterms:created>
  <dcterms:modified xsi:type="dcterms:W3CDTF">2020-07-08T20:49:41Z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0x01010009BFD5D484ED57438231C5F4848B6EC7</vt:lpwstr>
  </property>
</Properties>
</file>